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heme/theme2.xml" ContentType="application/vnd.openxmlformats-officedocument.theme+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6"/>
  </p:notesMasterIdLst>
  <p:sldIdLst>
    <p:sldId id="290" r:id="rId2"/>
    <p:sldId id="256" r:id="rId3"/>
    <p:sldId id="292" r:id="rId4"/>
    <p:sldId id="550" r:id="rId5"/>
    <p:sldId id="295" r:id="rId6"/>
    <p:sldId id="294" r:id="rId7"/>
    <p:sldId id="296" r:id="rId8"/>
    <p:sldId id="297" r:id="rId9"/>
    <p:sldId id="298" r:id="rId10"/>
    <p:sldId id="299" r:id="rId11"/>
    <p:sldId id="300" r:id="rId12"/>
    <p:sldId id="301" r:id="rId13"/>
    <p:sldId id="302" r:id="rId14"/>
    <p:sldId id="303" r:id="rId15"/>
    <p:sldId id="304" r:id="rId16"/>
    <p:sldId id="309" r:id="rId17"/>
    <p:sldId id="311" r:id="rId18"/>
    <p:sldId id="313" r:id="rId19"/>
    <p:sldId id="314" r:id="rId20"/>
    <p:sldId id="312" r:id="rId21"/>
    <p:sldId id="315" r:id="rId22"/>
    <p:sldId id="316" r:id="rId23"/>
    <p:sldId id="317" r:id="rId24"/>
    <p:sldId id="318" r:id="rId25"/>
    <p:sldId id="319" r:id="rId26"/>
    <p:sldId id="320" r:id="rId27"/>
    <p:sldId id="321" r:id="rId28"/>
    <p:sldId id="322" r:id="rId29"/>
    <p:sldId id="323" r:id="rId30"/>
    <p:sldId id="324" r:id="rId31"/>
    <p:sldId id="325" r:id="rId32"/>
    <p:sldId id="326" r:id="rId33"/>
    <p:sldId id="327" r:id="rId34"/>
    <p:sldId id="328" r:id="rId35"/>
    <p:sldId id="329" r:id="rId36"/>
    <p:sldId id="330" r:id="rId37"/>
    <p:sldId id="331" r:id="rId38"/>
    <p:sldId id="332" r:id="rId39"/>
    <p:sldId id="333" r:id="rId40"/>
    <p:sldId id="334" r:id="rId41"/>
    <p:sldId id="335" r:id="rId42"/>
    <p:sldId id="336" r:id="rId43"/>
    <p:sldId id="337" r:id="rId44"/>
    <p:sldId id="338" r:id="rId45"/>
    <p:sldId id="339" r:id="rId46"/>
    <p:sldId id="340" r:id="rId47"/>
    <p:sldId id="341" r:id="rId48"/>
    <p:sldId id="342" r:id="rId49"/>
    <p:sldId id="343" r:id="rId50"/>
    <p:sldId id="344" r:id="rId51"/>
    <p:sldId id="345" r:id="rId52"/>
    <p:sldId id="346" r:id="rId53"/>
    <p:sldId id="347" r:id="rId54"/>
    <p:sldId id="348" r:id="rId55"/>
    <p:sldId id="349" r:id="rId56"/>
    <p:sldId id="350" r:id="rId57"/>
    <p:sldId id="351" r:id="rId58"/>
    <p:sldId id="352" r:id="rId59"/>
    <p:sldId id="353" r:id="rId60"/>
    <p:sldId id="354" r:id="rId61"/>
    <p:sldId id="355" r:id="rId62"/>
    <p:sldId id="356" r:id="rId63"/>
    <p:sldId id="357" r:id="rId64"/>
    <p:sldId id="358" r:id="rId65"/>
    <p:sldId id="359" r:id="rId66"/>
    <p:sldId id="360" r:id="rId67"/>
    <p:sldId id="361" r:id="rId68"/>
    <p:sldId id="362" r:id="rId69"/>
    <p:sldId id="363" r:id="rId70"/>
    <p:sldId id="364" r:id="rId71"/>
    <p:sldId id="365" r:id="rId72"/>
    <p:sldId id="366" r:id="rId73"/>
    <p:sldId id="368" r:id="rId74"/>
    <p:sldId id="369" r:id="rId75"/>
    <p:sldId id="370" r:id="rId76"/>
    <p:sldId id="371" r:id="rId77"/>
    <p:sldId id="367" r:id="rId78"/>
    <p:sldId id="372" r:id="rId79"/>
    <p:sldId id="373" r:id="rId80"/>
    <p:sldId id="374" r:id="rId81"/>
    <p:sldId id="375" r:id="rId82"/>
    <p:sldId id="376" r:id="rId83"/>
    <p:sldId id="377" r:id="rId84"/>
    <p:sldId id="378" r:id="rId85"/>
    <p:sldId id="379" r:id="rId86"/>
    <p:sldId id="380" r:id="rId87"/>
    <p:sldId id="381" r:id="rId88"/>
    <p:sldId id="382" r:id="rId89"/>
    <p:sldId id="383" r:id="rId90"/>
    <p:sldId id="384" r:id="rId91"/>
    <p:sldId id="385" r:id="rId92"/>
    <p:sldId id="386" r:id="rId93"/>
    <p:sldId id="387" r:id="rId94"/>
    <p:sldId id="388" r:id="rId95"/>
    <p:sldId id="389" r:id="rId96"/>
    <p:sldId id="390" r:id="rId97"/>
    <p:sldId id="391" r:id="rId98"/>
    <p:sldId id="392" r:id="rId99"/>
    <p:sldId id="393" r:id="rId100"/>
    <p:sldId id="394" r:id="rId101"/>
    <p:sldId id="395" r:id="rId102"/>
    <p:sldId id="396" r:id="rId103"/>
    <p:sldId id="397" r:id="rId104"/>
    <p:sldId id="398" r:id="rId105"/>
    <p:sldId id="399" r:id="rId106"/>
    <p:sldId id="400" r:id="rId107"/>
    <p:sldId id="401" r:id="rId108"/>
    <p:sldId id="402" r:id="rId109"/>
    <p:sldId id="404" r:id="rId110"/>
    <p:sldId id="405" r:id="rId111"/>
    <p:sldId id="406" r:id="rId112"/>
    <p:sldId id="407" r:id="rId113"/>
    <p:sldId id="403" r:id="rId114"/>
    <p:sldId id="408" r:id="rId115"/>
    <p:sldId id="409" r:id="rId116"/>
    <p:sldId id="410" r:id="rId117"/>
    <p:sldId id="411" r:id="rId118"/>
    <p:sldId id="412" r:id="rId119"/>
    <p:sldId id="413" r:id="rId120"/>
    <p:sldId id="414" r:id="rId121"/>
    <p:sldId id="415" r:id="rId122"/>
    <p:sldId id="416" r:id="rId123"/>
    <p:sldId id="417" r:id="rId124"/>
    <p:sldId id="418" r:id="rId125"/>
    <p:sldId id="419" r:id="rId126"/>
    <p:sldId id="420" r:id="rId127"/>
    <p:sldId id="421" r:id="rId128"/>
    <p:sldId id="422" r:id="rId129"/>
    <p:sldId id="423" r:id="rId130"/>
    <p:sldId id="424" r:id="rId131"/>
    <p:sldId id="425" r:id="rId132"/>
    <p:sldId id="426" r:id="rId133"/>
    <p:sldId id="427" r:id="rId134"/>
    <p:sldId id="428" r:id="rId135"/>
    <p:sldId id="429" r:id="rId136"/>
    <p:sldId id="430" r:id="rId137"/>
    <p:sldId id="431" r:id="rId138"/>
    <p:sldId id="432" r:id="rId139"/>
    <p:sldId id="433" r:id="rId140"/>
    <p:sldId id="434" r:id="rId141"/>
    <p:sldId id="435" r:id="rId142"/>
    <p:sldId id="436" r:id="rId143"/>
    <p:sldId id="437" r:id="rId144"/>
    <p:sldId id="438" r:id="rId145"/>
    <p:sldId id="439" r:id="rId146"/>
    <p:sldId id="440" r:id="rId147"/>
    <p:sldId id="441" r:id="rId148"/>
    <p:sldId id="442" r:id="rId149"/>
    <p:sldId id="443" r:id="rId150"/>
    <p:sldId id="444" r:id="rId151"/>
    <p:sldId id="445" r:id="rId152"/>
    <p:sldId id="446" r:id="rId153"/>
    <p:sldId id="447" r:id="rId154"/>
    <p:sldId id="448" r:id="rId155"/>
    <p:sldId id="449" r:id="rId156"/>
    <p:sldId id="450" r:id="rId157"/>
    <p:sldId id="451" r:id="rId158"/>
    <p:sldId id="452" r:id="rId159"/>
    <p:sldId id="453" r:id="rId160"/>
    <p:sldId id="454" r:id="rId161"/>
    <p:sldId id="455" r:id="rId162"/>
    <p:sldId id="456" r:id="rId163"/>
    <p:sldId id="457" r:id="rId164"/>
    <p:sldId id="458" r:id="rId165"/>
    <p:sldId id="459" r:id="rId166"/>
    <p:sldId id="460" r:id="rId167"/>
    <p:sldId id="461" r:id="rId168"/>
    <p:sldId id="462" r:id="rId169"/>
    <p:sldId id="463" r:id="rId170"/>
    <p:sldId id="465" r:id="rId171"/>
    <p:sldId id="466" r:id="rId172"/>
    <p:sldId id="467" r:id="rId173"/>
    <p:sldId id="468" r:id="rId174"/>
    <p:sldId id="464" r:id="rId175"/>
    <p:sldId id="469" r:id="rId176"/>
    <p:sldId id="470" r:id="rId177"/>
    <p:sldId id="471" r:id="rId178"/>
    <p:sldId id="472" r:id="rId179"/>
    <p:sldId id="473" r:id="rId180"/>
    <p:sldId id="474" r:id="rId181"/>
    <p:sldId id="475" r:id="rId182"/>
    <p:sldId id="476" r:id="rId183"/>
    <p:sldId id="477" r:id="rId184"/>
    <p:sldId id="478" r:id="rId185"/>
    <p:sldId id="479" r:id="rId186"/>
    <p:sldId id="480" r:id="rId187"/>
    <p:sldId id="481" r:id="rId188"/>
    <p:sldId id="482" r:id="rId189"/>
    <p:sldId id="483" r:id="rId190"/>
    <p:sldId id="484" r:id="rId191"/>
    <p:sldId id="485" r:id="rId192"/>
    <p:sldId id="486" r:id="rId193"/>
    <p:sldId id="487" r:id="rId194"/>
    <p:sldId id="488" r:id="rId195"/>
    <p:sldId id="489" r:id="rId196"/>
    <p:sldId id="490" r:id="rId197"/>
    <p:sldId id="492" r:id="rId198"/>
    <p:sldId id="493" r:id="rId199"/>
    <p:sldId id="494" r:id="rId200"/>
    <p:sldId id="495" r:id="rId201"/>
    <p:sldId id="491" r:id="rId202"/>
    <p:sldId id="496" r:id="rId203"/>
    <p:sldId id="497" r:id="rId204"/>
    <p:sldId id="498" r:id="rId205"/>
    <p:sldId id="499" r:id="rId206"/>
    <p:sldId id="500" r:id="rId207"/>
    <p:sldId id="501" r:id="rId208"/>
    <p:sldId id="502" r:id="rId209"/>
    <p:sldId id="503" r:id="rId210"/>
    <p:sldId id="504" r:id="rId211"/>
    <p:sldId id="505" r:id="rId212"/>
    <p:sldId id="506" r:id="rId213"/>
    <p:sldId id="507" r:id="rId214"/>
    <p:sldId id="508" r:id="rId215"/>
    <p:sldId id="509" r:id="rId216"/>
    <p:sldId id="510" r:id="rId217"/>
    <p:sldId id="511" r:id="rId218"/>
    <p:sldId id="512" r:id="rId219"/>
    <p:sldId id="513" r:id="rId220"/>
    <p:sldId id="514" r:id="rId221"/>
    <p:sldId id="515" r:id="rId222"/>
    <p:sldId id="516" r:id="rId223"/>
    <p:sldId id="517" r:id="rId224"/>
    <p:sldId id="518" r:id="rId225"/>
    <p:sldId id="519" r:id="rId226"/>
    <p:sldId id="520" r:id="rId227"/>
    <p:sldId id="521" r:id="rId228"/>
    <p:sldId id="522" r:id="rId229"/>
    <p:sldId id="523" r:id="rId230"/>
    <p:sldId id="524" r:id="rId231"/>
    <p:sldId id="525" r:id="rId232"/>
    <p:sldId id="526" r:id="rId233"/>
    <p:sldId id="527" r:id="rId234"/>
    <p:sldId id="528" r:id="rId235"/>
    <p:sldId id="529" r:id="rId236"/>
    <p:sldId id="531" r:id="rId237"/>
    <p:sldId id="532" r:id="rId238"/>
    <p:sldId id="533" r:id="rId239"/>
    <p:sldId id="530" r:id="rId240"/>
    <p:sldId id="534" r:id="rId241"/>
    <p:sldId id="535" r:id="rId242"/>
    <p:sldId id="536" r:id="rId243"/>
    <p:sldId id="537" r:id="rId244"/>
    <p:sldId id="538" r:id="rId245"/>
    <p:sldId id="539" r:id="rId246"/>
    <p:sldId id="540" r:id="rId247"/>
    <p:sldId id="541" r:id="rId248"/>
    <p:sldId id="542" r:id="rId249"/>
    <p:sldId id="543" r:id="rId250"/>
    <p:sldId id="544" r:id="rId251"/>
    <p:sldId id="545" r:id="rId252"/>
    <p:sldId id="547" r:id="rId253"/>
    <p:sldId id="548" r:id="rId254"/>
    <p:sldId id="549" r:id="rId2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theme" Target="theme/theme1.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tableStyles" Target="tableStyles.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notesMaster" Target="notesMasters/notesMaster1.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96F301-FE84-4F80-B835-E46A49B3E93C}" type="datetimeFigureOut">
              <a:rPr lang="zh-CN" altLang="en-US" smtClean="0"/>
              <a:t>2025/10/8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E98290-CB31-4FEF-A125-3AD4E0BA2929}" type="slidenum">
              <a:rPr lang="zh-CN" altLang="en-US" smtClean="0"/>
              <a:t>‹#›</a:t>
            </a:fld>
            <a:endParaRPr lang="zh-CN" altLang="en-US"/>
          </a:p>
        </p:txBody>
      </p:sp>
    </p:spTree>
    <p:extLst>
      <p:ext uri="{BB962C8B-B14F-4D97-AF65-F5344CB8AC3E}">
        <p14:creationId xmlns:p14="http://schemas.microsoft.com/office/powerpoint/2010/main" val="1007579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tags" Target="../tags/tag25.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slideMaster" Target="../slideMasters/slideMaster1.xml"/><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tags" Target="../tags/tag138.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tags" Target="../tags/tag137.xml"/><Relationship Id="rId5" Type="http://schemas.openxmlformats.org/officeDocument/2006/relationships/tags" Target="../tags/tag131.xml"/><Relationship Id="rId10" Type="http://schemas.openxmlformats.org/officeDocument/2006/relationships/tags" Target="../tags/tag136.xml"/><Relationship Id="rId4" Type="http://schemas.openxmlformats.org/officeDocument/2006/relationships/tags" Target="../tags/tag130.xml"/><Relationship Id="rId9" Type="http://schemas.openxmlformats.org/officeDocument/2006/relationships/tags" Target="../tags/tag135.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12" Type="http://schemas.openxmlformats.org/officeDocument/2006/relationships/slideMaster" Target="../slideMasters/slideMaster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tags" Target="../tags/tag162.xml"/><Relationship Id="rId18" Type="http://schemas.openxmlformats.org/officeDocument/2006/relationships/tags" Target="../tags/tag167.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tags" Target="../tags/tag161.xml"/><Relationship Id="rId17" Type="http://schemas.openxmlformats.org/officeDocument/2006/relationships/tags" Target="../tags/tag166.xml"/><Relationship Id="rId2" Type="http://schemas.openxmlformats.org/officeDocument/2006/relationships/tags" Target="../tags/tag151.xml"/><Relationship Id="rId16" Type="http://schemas.openxmlformats.org/officeDocument/2006/relationships/tags" Target="../tags/tag165.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tags" Target="../tags/tag164.xml"/><Relationship Id="rId10" Type="http://schemas.openxmlformats.org/officeDocument/2006/relationships/tags" Target="../tags/tag159.xml"/><Relationship Id="rId19" Type="http://schemas.openxmlformats.org/officeDocument/2006/relationships/slideMaster" Target="../slideMasters/slideMaster1.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tags" Target="../tags/tag163.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75.xml"/><Relationship Id="rId3" Type="http://schemas.openxmlformats.org/officeDocument/2006/relationships/tags" Target="../tags/tag170.xml"/><Relationship Id="rId7" Type="http://schemas.openxmlformats.org/officeDocument/2006/relationships/tags" Target="../tags/tag174.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10" Type="http://schemas.openxmlformats.org/officeDocument/2006/relationships/slideMaster" Target="../slideMasters/slideMaster1.xml"/><Relationship Id="rId4" Type="http://schemas.openxmlformats.org/officeDocument/2006/relationships/tags" Target="../tags/tag171.xml"/><Relationship Id="rId9" Type="http://schemas.openxmlformats.org/officeDocument/2006/relationships/tags" Target="../tags/tag176.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slideMaster" Target="../slideMasters/slideMaster1.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95.xml"/><Relationship Id="rId13" Type="http://schemas.openxmlformats.org/officeDocument/2006/relationships/slideMaster" Target="../slideMasters/slideMaster1.xml"/><Relationship Id="rId3" Type="http://schemas.openxmlformats.org/officeDocument/2006/relationships/tags" Target="../tags/tag190.xml"/><Relationship Id="rId7" Type="http://schemas.openxmlformats.org/officeDocument/2006/relationships/tags" Target="../tags/tag194.xml"/><Relationship Id="rId12" Type="http://schemas.openxmlformats.org/officeDocument/2006/relationships/tags" Target="../tags/tag199.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tags" Target="../tags/tag198.xml"/><Relationship Id="rId5" Type="http://schemas.openxmlformats.org/officeDocument/2006/relationships/tags" Target="../tags/tag192.xml"/><Relationship Id="rId10" Type="http://schemas.openxmlformats.org/officeDocument/2006/relationships/tags" Target="../tags/tag197.xml"/><Relationship Id="rId4" Type="http://schemas.openxmlformats.org/officeDocument/2006/relationships/tags" Target="../tags/tag191.xml"/><Relationship Id="rId9" Type="http://schemas.openxmlformats.org/officeDocument/2006/relationships/tags" Target="../tags/tag19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slideMaster" Target="../slideMasters/slideMaster1.xml"/><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tags" Target="../tags/tag211.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0" Type="http://schemas.openxmlformats.org/officeDocument/2006/relationships/tags" Target="../tags/tag209.xml"/><Relationship Id="rId4" Type="http://schemas.openxmlformats.org/officeDocument/2006/relationships/tags" Target="../tags/tag203.xml"/><Relationship Id="rId9" Type="http://schemas.openxmlformats.org/officeDocument/2006/relationships/tags" Target="../tags/tag208.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slideMaster" Target="../slideMasters/slideMaster1.xml"/><Relationship Id="rId3" Type="http://schemas.openxmlformats.org/officeDocument/2006/relationships/tags" Target="../tags/tag214.xml"/><Relationship Id="rId7" Type="http://schemas.openxmlformats.org/officeDocument/2006/relationships/tags" Target="../tags/tag218.xml"/><Relationship Id="rId12" Type="http://schemas.openxmlformats.org/officeDocument/2006/relationships/tags" Target="../tags/tag223.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5" Type="http://schemas.openxmlformats.org/officeDocument/2006/relationships/tags" Target="../tags/tag216.xml"/><Relationship Id="rId10" Type="http://schemas.openxmlformats.org/officeDocument/2006/relationships/tags" Target="../tags/tag221.xml"/><Relationship Id="rId4" Type="http://schemas.openxmlformats.org/officeDocument/2006/relationships/tags" Target="../tags/tag215.xml"/><Relationship Id="rId9" Type="http://schemas.openxmlformats.org/officeDocument/2006/relationships/tags" Target="../tags/tag220.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tags" Target="../tags/tag236.xml"/><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tags" Target="../tags/tag235.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tags" Target="../tags/tag234.xml"/><Relationship Id="rId5" Type="http://schemas.openxmlformats.org/officeDocument/2006/relationships/tags" Target="../tags/tag228.xml"/><Relationship Id="rId10" Type="http://schemas.openxmlformats.org/officeDocument/2006/relationships/tags" Target="../tags/tag233.xml"/><Relationship Id="rId4" Type="http://schemas.openxmlformats.org/officeDocument/2006/relationships/tags" Target="../tags/tag227.xml"/><Relationship Id="rId9" Type="http://schemas.openxmlformats.org/officeDocument/2006/relationships/tags" Target="../tags/tag232.xml"/><Relationship Id="rId1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244.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10" Type="http://schemas.openxmlformats.org/officeDocument/2006/relationships/slideMaster" Target="../slideMasters/slideMaster1.xml"/><Relationship Id="rId4" Type="http://schemas.openxmlformats.org/officeDocument/2006/relationships/tags" Target="../tags/tag240.xml"/><Relationship Id="rId9" Type="http://schemas.openxmlformats.org/officeDocument/2006/relationships/tags" Target="../tags/tag245.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slideMaster" Target="../slideMasters/slideMaster1.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s>
</file>

<file path=ppt/slideLayouts/_rels/slideLayout20.xml.rels><?xml version="1.0" encoding="UTF-8" standalone="yes"?>
<Relationships xmlns="http://schemas.openxmlformats.org/package/2006/relationships"><Relationship Id="rId13" Type="http://schemas.openxmlformats.org/officeDocument/2006/relationships/tags" Target="../tags/tag258.xml"/><Relationship Id="rId18" Type="http://schemas.openxmlformats.org/officeDocument/2006/relationships/tags" Target="../tags/tag263.xml"/><Relationship Id="rId26" Type="http://schemas.openxmlformats.org/officeDocument/2006/relationships/tags" Target="../tags/tag271.xml"/><Relationship Id="rId39" Type="http://schemas.openxmlformats.org/officeDocument/2006/relationships/tags" Target="../tags/tag284.xml"/><Relationship Id="rId21" Type="http://schemas.openxmlformats.org/officeDocument/2006/relationships/tags" Target="../tags/tag266.xml"/><Relationship Id="rId34" Type="http://schemas.openxmlformats.org/officeDocument/2006/relationships/tags" Target="../tags/tag279.xml"/><Relationship Id="rId7" Type="http://schemas.openxmlformats.org/officeDocument/2006/relationships/tags" Target="../tags/tag252.xml"/><Relationship Id="rId2" Type="http://schemas.openxmlformats.org/officeDocument/2006/relationships/tags" Target="../tags/tag247.xml"/><Relationship Id="rId16" Type="http://schemas.openxmlformats.org/officeDocument/2006/relationships/tags" Target="../tags/tag261.xml"/><Relationship Id="rId20" Type="http://schemas.openxmlformats.org/officeDocument/2006/relationships/tags" Target="../tags/tag265.xml"/><Relationship Id="rId29" Type="http://schemas.openxmlformats.org/officeDocument/2006/relationships/tags" Target="../tags/tag274.xml"/><Relationship Id="rId41" Type="http://schemas.openxmlformats.org/officeDocument/2006/relationships/slideMaster" Target="../slideMasters/slideMaster1.xml"/><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tags" Target="../tags/tag256.xml"/><Relationship Id="rId24" Type="http://schemas.openxmlformats.org/officeDocument/2006/relationships/tags" Target="../tags/tag269.xml"/><Relationship Id="rId32" Type="http://schemas.openxmlformats.org/officeDocument/2006/relationships/tags" Target="../tags/tag277.xml"/><Relationship Id="rId37" Type="http://schemas.openxmlformats.org/officeDocument/2006/relationships/tags" Target="../tags/tag282.xml"/><Relationship Id="rId40" Type="http://schemas.openxmlformats.org/officeDocument/2006/relationships/tags" Target="../tags/tag285.xml"/><Relationship Id="rId5" Type="http://schemas.openxmlformats.org/officeDocument/2006/relationships/tags" Target="../tags/tag250.xml"/><Relationship Id="rId15" Type="http://schemas.openxmlformats.org/officeDocument/2006/relationships/tags" Target="../tags/tag260.xml"/><Relationship Id="rId23" Type="http://schemas.openxmlformats.org/officeDocument/2006/relationships/tags" Target="../tags/tag268.xml"/><Relationship Id="rId28" Type="http://schemas.openxmlformats.org/officeDocument/2006/relationships/tags" Target="../tags/tag273.xml"/><Relationship Id="rId36" Type="http://schemas.openxmlformats.org/officeDocument/2006/relationships/tags" Target="../tags/tag281.xml"/><Relationship Id="rId10" Type="http://schemas.openxmlformats.org/officeDocument/2006/relationships/tags" Target="../tags/tag255.xml"/><Relationship Id="rId19" Type="http://schemas.openxmlformats.org/officeDocument/2006/relationships/tags" Target="../tags/tag264.xml"/><Relationship Id="rId31" Type="http://schemas.openxmlformats.org/officeDocument/2006/relationships/tags" Target="../tags/tag276.xml"/><Relationship Id="rId4" Type="http://schemas.openxmlformats.org/officeDocument/2006/relationships/tags" Target="../tags/tag249.xml"/><Relationship Id="rId9" Type="http://schemas.openxmlformats.org/officeDocument/2006/relationships/tags" Target="../tags/tag254.xml"/><Relationship Id="rId14" Type="http://schemas.openxmlformats.org/officeDocument/2006/relationships/tags" Target="../tags/tag259.xml"/><Relationship Id="rId22" Type="http://schemas.openxmlformats.org/officeDocument/2006/relationships/tags" Target="../tags/tag267.xml"/><Relationship Id="rId27" Type="http://schemas.openxmlformats.org/officeDocument/2006/relationships/tags" Target="../tags/tag272.xml"/><Relationship Id="rId30" Type="http://schemas.openxmlformats.org/officeDocument/2006/relationships/tags" Target="../tags/tag275.xml"/><Relationship Id="rId35" Type="http://schemas.openxmlformats.org/officeDocument/2006/relationships/tags" Target="../tags/tag280.xml"/><Relationship Id="rId8" Type="http://schemas.openxmlformats.org/officeDocument/2006/relationships/tags" Target="../tags/tag253.xml"/><Relationship Id="rId3" Type="http://schemas.openxmlformats.org/officeDocument/2006/relationships/tags" Target="../tags/tag248.xml"/><Relationship Id="rId12" Type="http://schemas.openxmlformats.org/officeDocument/2006/relationships/tags" Target="../tags/tag257.xml"/><Relationship Id="rId17" Type="http://schemas.openxmlformats.org/officeDocument/2006/relationships/tags" Target="../tags/tag262.xml"/><Relationship Id="rId25" Type="http://schemas.openxmlformats.org/officeDocument/2006/relationships/tags" Target="../tags/tag270.xml"/><Relationship Id="rId33" Type="http://schemas.openxmlformats.org/officeDocument/2006/relationships/tags" Target="../tags/tag278.xml"/><Relationship Id="rId38" Type="http://schemas.openxmlformats.org/officeDocument/2006/relationships/tags" Target="../tags/tag28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slideMaster" Target="../slideMasters/slideMaster1.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tags" Target="../tags/tag53.xml"/><Relationship Id="rId2" Type="http://schemas.openxmlformats.org/officeDocument/2006/relationships/tags" Target="../tags/tag38.xml"/><Relationship Id="rId16" Type="http://schemas.openxmlformats.org/officeDocument/2006/relationships/tags" Target="../tags/tag52.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5" Type="http://schemas.openxmlformats.org/officeDocument/2006/relationships/tags" Target="../tags/tag5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Master" Target="../slideMasters/slideMaster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tags" Target="../tags/tag78.xml"/><Relationship Id="rId3" Type="http://schemas.openxmlformats.org/officeDocument/2006/relationships/tags" Target="../tags/tag68.xml"/><Relationship Id="rId7" Type="http://schemas.openxmlformats.org/officeDocument/2006/relationships/tags" Target="../tags/tag72.xml"/><Relationship Id="rId12" Type="http://schemas.openxmlformats.org/officeDocument/2006/relationships/tags" Target="../tags/tag7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slideMaster" Target="../slideMasters/slideMaster1.xml"/><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tags" Target="../tags/tag79.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2" Type="http://schemas.openxmlformats.org/officeDocument/2006/relationships/tags" Target="../tags/tag81.xml"/><Relationship Id="rId16" Type="http://schemas.openxmlformats.org/officeDocument/2006/relationships/slideMaster" Target="../slideMasters/slideMaster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tags" Target="../tags/tag94.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slideMaster" Target="../slideMasters/slideMaster1.xml"/><Relationship Id="rId26" Type="http://schemas.openxmlformats.org/officeDocument/2006/relationships/image" Target="../media/image9.svg"/><Relationship Id="rId3" Type="http://schemas.openxmlformats.org/officeDocument/2006/relationships/tags" Target="../tags/tag97.xml"/><Relationship Id="rId21" Type="http://schemas.openxmlformats.org/officeDocument/2006/relationships/image" Target="../media/image4.png"/><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tags" Target="../tags/tag111.xml"/><Relationship Id="rId25" Type="http://schemas.openxmlformats.org/officeDocument/2006/relationships/image" Target="../media/image8.png"/><Relationship Id="rId2" Type="http://schemas.openxmlformats.org/officeDocument/2006/relationships/tags" Target="../tags/tag96.xml"/><Relationship Id="rId16" Type="http://schemas.openxmlformats.org/officeDocument/2006/relationships/tags" Target="../tags/tag110.xml"/><Relationship Id="rId20" Type="http://schemas.openxmlformats.org/officeDocument/2006/relationships/image" Target="../media/image3.svg"/><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24" Type="http://schemas.openxmlformats.org/officeDocument/2006/relationships/image" Target="../media/image7.svg"/><Relationship Id="rId5" Type="http://schemas.openxmlformats.org/officeDocument/2006/relationships/tags" Target="../tags/tag99.xml"/><Relationship Id="rId15" Type="http://schemas.openxmlformats.org/officeDocument/2006/relationships/tags" Target="../tags/tag109.xml"/><Relationship Id="rId23" Type="http://schemas.openxmlformats.org/officeDocument/2006/relationships/image" Target="../media/image6.png"/><Relationship Id="rId10" Type="http://schemas.openxmlformats.org/officeDocument/2006/relationships/tags" Target="../tags/tag104.xml"/><Relationship Id="rId19" Type="http://schemas.openxmlformats.org/officeDocument/2006/relationships/image" Target="../media/image2.png"/><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 Id="rId22"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slideMaster" Target="../slideMasters/slideMaster1.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tags" Target="../tags/tag126.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8" y="-953"/>
            <a:ext cx="12192000" cy="6858953"/>
            <a:chOff x="-318" y="-953"/>
            <a:chExt cx="12192000" cy="6858953"/>
          </a:xfrm>
        </p:grpSpPr>
        <p:grpSp>
          <p:nvGrpSpPr>
            <p:cNvPr id="4" name="组合 3"/>
            <p:cNvGrpSpPr/>
            <p:nvPr/>
          </p:nvGrpSpPr>
          <p:grpSpPr>
            <a:xfrm>
              <a:off x="-318" y="635"/>
              <a:ext cx="12192000" cy="6857365"/>
              <a:chOff x="-318" y="635"/>
              <a:chExt cx="12192000" cy="6857365"/>
            </a:xfrm>
          </p:grpSpPr>
          <p:grpSp>
            <p:nvGrpSpPr>
              <p:cNvPr id="11" name="组合 10"/>
              <p:cNvGrpSpPr/>
              <p:nvPr>
                <p:custDataLst>
                  <p:tags r:id="rId11"/>
                </p:custDataLst>
              </p:nvPr>
            </p:nvGrpSpPr>
            <p:grpSpPr>
              <a:xfrm>
                <a:off x="-318" y="635"/>
                <a:ext cx="12192000" cy="6857365"/>
                <a:chOff x="0" y="0"/>
                <a:chExt cx="19200" cy="10799"/>
              </a:xfrm>
            </p:grpSpPr>
            <p:sp>
              <p:nvSpPr>
                <p:cNvPr id="12" name="矩形 11"/>
                <p:cNvSpPr/>
                <p:nvPr>
                  <p:custDataLst>
                    <p:tags r:id="rId1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p:custDataLst>
                    <p:tags r:id="rId1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p:custDataLst>
                    <p:tags r:id="rId1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p:custDataLst>
                    <p:tags r:id="rId16"/>
                  </p:custDataLst>
                </p:nvPr>
              </p:nvGrpSpPr>
              <p:grpSpPr>
                <a:xfrm>
                  <a:off x="16448" y="9574"/>
                  <a:ext cx="2074" cy="675"/>
                  <a:chOff x="0" y="3633950"/>
                  <a:chExt cx="1405715" cy="457699"/>
                </a:xfrm>
              </p:grpSpPr>
              <p:sp>
                <p:nvSpPr>
                  <p:cNvPr id="20" name="菱形 19"/>
                  <p:cNvSpPr/>
                  <p:nvPr>
                    <p:custDataLst>
                      <p:tags r:id="rId1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p:custDataLst>
                      <p:tags r:id="rId1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p:custDataLst>
                      <p:tags r:id="rId1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p:custDataLst>
                  <p:tags r:id="rId12"/>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p:custDataLst>
                <p:tags r:id="rId9"/>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dirty="0"/>
            </a:p>
          </p:txBody>
        </p:sp>
        <p:sp>
          <p:nvSpPr>
            <p:cNvPr id="9" name="五边形 6"/>
            <p:cNvSpPr/>
            <p:nvPr>
              <p:custDataLst>
                <p:tags r:id="rId10"/>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2"/>
            </p:custDataLst>
          </p:nvPr>
        </p:nvSpPr>
        <p:spPr>
          <a:xfrm>
            <a:off x="879742" y="6349833"/>
            <a:ext cx="2700000" cy="316800"/>
          </a:xfrm>
        </p:spPr>
        <p:txBody>
          <a:bodyPr/>
          <a:lstStyle/>
          <a:p>
            <a:fld id="{A23B70D9-452C-4E1A-B313-4018884C2B05}" type="datetimeFigureOut">
              <a:rPr lang="zh-CN" altLang="en-US" smtClean="0"/>
              <a:t>2025/10/8</a:t>
            </a:fld>
            <a:endParaRPr lang="zh-CN" altLang="en-US"/>
          </a:p>
        </p:txBody>
      </p:sp>
      <p:sp>
        <p:nvSpPr>
          <p:cNvPr id="17" name="页脚占位符 16"/>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4"/>
            </p:custDataLst>
          </p:nvPr>
        </p:nvSpPr>
        <p:spPr>
          <a:xfrm>
            <a:off x="8610600" y="6349833"/>
            <a:ext cx="2700000" cy="316800"/>
          </a:xfrm>
        </p:spPr>
        <p:txBody>
          <a:bodyPr/>
          <a:lstStyle/>
          <a:p>
            <a:fld id="{5242DADE-B5B3-41D0-9D36-6246DBF03977}" type="slidenum">
              <a:rPr lang="zh-CN" altLang="en-US" smtClean="0"/>
              <a:t>‹#›</a:t>
            </a:fld>
            <a:endParaRPr lang="zh-CN" altLang="en-US"/>
          </a:p>
        </p:txBody>
      </p:sp>
      <p:sp>
        <p:nvSpPr>
          <p:cNvPr id="5" name="文本占位符 4"/>
          <p:cNvSpPr>
            <a:spLocks noGrp="1"/>
          </p:cNvSpPr>
          <p:nvPr>
            <p:ph type="body" sz="quarter" idx="13" hasCustomPrompt="1"/>
            <p:custDataLst>
              <p:tags r:id="rId5"/>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ts val="0"/>
              </a:spcAft>
              <a:buNone/>
              <a:defRPr sz="1800" baseline="0">
                <a:solidFill>
                  <a:schemeClr val="tx1">
                    <a:lumMod val="85000"/>
                    <a:lumOff val="15000"/>
                  </a:schemeClr>
                </a:solidFill>
              </a:defRPr>
            </a:lvl1pPr>
          </a:lstStyle>
          <a:p>
            <a:pPr lvl="0"/>
            <a:r>
              <a:rPr lang="zh-CN" altLang="en-US" dirty="0"/>
              <a:t>单击此处编辑文本</a:t>
            </a:r>
          </a:p>
        </p:txBody>
      </p:sp>
      <p:sp>
        <p:nvSpPr>
          <p:cNvPr id="2" name="标题 1"/>
          <p:cNvSpPr>
            <a:spLocks noGrp="1"/>
          </p:cNvSpPr>
          <p:nvPr>
            <p:ph type="ctrTitle" hasCustomPrompt="1"/>
            <p:custDataLst>
              <p:tags r:id="rId6"/>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p>
        </p:txBody>
      </p:sp>
      <p:sp>
        <p:nvSpPr>
          <p:cNvPr id="3" name="副标题 2"/>
          <p:cNvSpPr>
            <a:spLocks noGrp="1"/>
          </p:cNvSpPr>
          <p:nvPr>
            <p:ph type="subTitle" idx="1" hasCustomPrompt="1"/>
            <p:custDataLst>
              <p:tags r:id="rId7"/>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4" name="文本占位符 13"/>
          <p:cNvSpPr>
            <a:spLocks noGrp="1"/>
          </p:cNvSpPr>
          <p:nvPr>
            <p:ph type="body" sz="quarter" idx="14" hasCustomPrompt="1"/>
            <p:custDataLst>
              <p:tags r:id="rId8"/>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dirty="0"/>
              <a:t>单击此处编辑文本</a:t>
            </a:r>
          </a:p>
        </p:txBody>
      </p:sp>
    </p:spTree>
    <p:extLst>
      <p:ext uri="{BB962C8B-B14F-4D97-AF65-F5344CB8AC3E}">
        <p14:creationId xmlns:p14="http://schemas.microsoft.com/office/powerpoint/2010/main" val="329212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57176" y="284361"/>
            <a:ext cx="11842224" cy="6446131"/>
            <a:chOff x="257176" y="284361"/>
            <a:chExt cx="11842224" cy="6446131"/>
          </a:xfrm>
        </p:grpSpPr>
        <p:sp>
          <p:nvSpPr>
            <p:cNvPr id="8" name="矩形 7"/>
            <p:cNvSpPr/>
            <p:nvPr>
              <p:custDataLst>
                <p:tags r:id="rId7"/>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9" name="组合 8"/>
            <p:cNvGrpSpPr/>
            <p:nvPr>
              <p:custDataLst>
                <p:tags r:id="rId8"/>
              </p:custDataLst>
            </p:nvPr>
          </p:nvGrpSpPr>
          <p:grpSpPr>
            <a:xfrm>
              <a:off x="11148545" y="6413693"/>
              <a:ext cx="950855" cy="316799"/>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1658577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257176" y="284361"/>
            <a:ext cx="11842224" cy="6446131"/>
            <a:chOff x="257176" y="284361"/>
            <a:chExt cx="11842224" cy="6446131"/>
          </a:xfrm>
        </p:grpSpPr>
        <p:sp>
          <p:nvSpPr>
            <p:cNvPr id="8" name="矩形 7"/>
            <p:cNvSpPr/>
            <p:nvPr>
              <p:custDataLst>
                <p:tags r:id="rId6"/>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9" name="组合 8"/>
            <p:cNvGrpSpPr/>
            <p:nvPr>
              <p:custDataLst>
                <p:tags r:id="rId7"/>
              </p:custDataLst>
            </p:nvPr>
          </p:nvGrpSpPr>
          <p:grpSpPr>
            <a:xfrm>
              <a:off x="11148545" y="6413693"/>
              <a:ext cx="950855" cy="316799"/>
              <a:chOff x="0" y="3623101"/>
              <a:chExt cx="1405715" cy="468548"/>
            </a:xfrm>
          </p:grpSpPr>
          <p:sp>
            <p:nvSpPr>
              <p:cNvPr id="11" name="菱形 10"/>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8"/>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671793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末尾幻灯片">
    <p:spTree>
      <p:nvGrpSpPr>
        <p:cNvPr id="1" name=""/>
        <p:cNvGrpSpPr/>
        <p:nvPr/>
      </p:nvGrpSpPr>
      <p:grpSpPr>
        <a:xfrm>
          <a:off x="0" y="0"/>
          <a:ext cx="0" cy="0"/>
          <a:chOff x="0" y="0"/>
          <a:chExt cx="0" cy="0"/>
        </a:xfrm>
      </p:grpSpPr>
      <p:grpSp>
        <p:nvGrpSpPr>
          <p:cNvPr id="21" name="组合 20"/>
          <p:cNvGrpSpPr/>
          <p:nvPr>
            <p:custDataLst>
              <p:tags r:id="rId1"/>
            </p:custDataLst>
          </p:nvPr>
        </p:nvGrpSpPr>
        <p:grpSpPr>
          <a:xfrm>
            <a:off x="-318" y="-953"/>
            <a:ext cx="12192000" cy="6858953"/>
            <a:chOff x="-318" y="-953"/>
            <a:chExt cx="12192000" cy="6858953"/>
          </a:xfrm>
        </p:grpSpPr>
        <p:grpSp>
          <p:nvGrpSpPr>
            <p:cNvPr id="22" name="组合 21"/>
            <p:cNvGrpSpPr/>
            <p:nvPr/>
          </p:nvGrpSpPr>
          <p:grpSpPr>
            <a:xfrm>
              <a:off x="-318" y="635"/>
              <a:ext cx="12192000" cy="6857365"/>
              <a:chOff x="-318" y="635"/>
              <a:chExt cx="12192000" cy="6857365"/>
            </a:xfrm>
          </p:grpSpPr>
          <p:grpSp>
            <p:nvGrpSpPr>
              <p:cNvPr id="25" name="组合 24"/>
              <p:cNvGrpSpPr/>
              <p:nvPr>
                <p:custDataLst>
                  <p:tags r:id="rId10"/>
                </p:custDataLst>
              </p:nvPr>
            </p:nvGrpSpPr>
            <p:grpSpPr>
              <a:xfrm>
                <a:off x="-318" y="635"/>
                <a:ext cx="12192000" cy="6857365"/>
                <a:chOff x="0" y="0"/>
                <a:chExt cx="19200" cy="10799"/>
              </a:xfrm>
            </p:grpSpPr>
            <p:sp>
              <p:nvSpPr>
                <p:cNvPr id="27" name="矩形 26"/>
                <p:cNvSpPr/>
                <p:nvPr>
                  <p:custDataLst>
                    <p:tags r:id="rId12"/>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custDataLst>
                    <p:tags r:id="rId13"/>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custDataLst>
                    <p:tags r:id="rId14"/>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custDataLst>
                    <p:tags r:id="rId15"/>
                  </p:custDataLst>
                </p:nvPr>
              </p:nvGrpSpPr>
              <p:grpSpPr>
                <a:xfrm>
                  <a:off x="16448" y="9574"/>
                  <a:ext cx="2074" cy="675"/>
                  <a:chOff x="0" y="3633950"/>
                  <a:chExt cx="1405715" cy="457699"/>
                </a:xfrm>
              </p:grpSpPr>
              <p:sp>
                <p:nvSpPr>
                  <p:cNvPr id="31" name="菱形 30"/>
                  <p:cNvSpPr/>
                  <p:nvPr>
                    <p:custDataLst>
                      <p:tags r:id="rId16"/>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p:custDataLst>
                      <p:tags r:id="rId17"/>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p:custDataLst>
                      <p:tags r:id="rId18"/>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p:custDataLst>
                  <p:tags r:id="rId11"/>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p:custDataLst>
                <p:tags r:id="rId8"/>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五边形 6"/>
            <p:cNvSpPr/>
            <p:nvPr>
              <p:custDataLst>
                <p:tags r:id="rId9"/>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2"/>
            </p:custDataLst>
          </p:nvPr>
        </p:nvSpPr>
        <p:spPr/>
        <p:txBody>
          <a:body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5242DADE-B5B3-41D0-9D36-6246DBF03977}"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
        <p:nvSpPr>
          <p:cNvPr id="10" name="文本占位符 9"/>
          <p:cNvSpPr>
            <a:spLocks noGrp="1"/>
          </p:cNvSpPr>
          <p:nvPr>
            <p:ph type="body" sz="quarter" idx="13" hasCustomPrompt="1"/>
            <p:custDataLst>
              <p:tags r:id="rId6"/>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dirty="0"/>
              <a:t>编辑文本</a:t>
            </a:r>
          </a:p>
        </p:txBody>
      </p:sp>
      <p:sp>
        <p:nvSpPr>
          <p:cNvPr id="12" name="文本占位符 11"/>
          <p:cNvSpPr>
            <a:spLocks noGrp="1"/>
          </p:cNvSpPr>
          <p:nvPr>
            <p:ph type="body" sz="quarter" idx="14" hasCustomPrompt="1"/>
            <p:custDataLst>
              <p:tags r:id="rId7"/>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dirty="0"/>
              <a:t>单击此处编辑文本</a:t>
            </a:r>
          </a:p>
        </p:txBody>
      </p:sp>
    </p:spTree>
    <p:extLst>
      <p:ext uri="{BB962C8B-B14F-4D97-AF65-F5344CB8AC3E}">
        <p14:creationId xmlns:p14="http://schemas.microsoft.com/office/powerpoint/2010/main" val="3181968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通用">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1598910" y="6433185"/>
            <a:ext cx="450850" cy="149860"/>
            <a:chOff x="0" y="3623101"/>
            <a:chExt cx="1405715" cy="468548"/>
          </a:xfrm>
        </p:grpSpPr>
        <p:sp>
          <p:nvSpPr>
            <p:cNvPr id="19" name="菱形 18"/>
            <p:cNvSpPr/>
            <p:nvPr>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custDataLst>
                <p:tags r:id="rId8"/>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custDataLst>
                <p:tags r:id="rId9"/>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p:custDataLst>
              <p:tags r:id="rId2"/>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p:cNvSpPr>
            <a:spLocks noGrp="1"/>
          </p:cNvSpPr>
          <p:nvPr>
            <p:ph type="dt" sz="half" idx="10"/>
            <p:custDataLst>
              <p:tags r:id="rId3"/>
            </p:custDataLst>
          </p:nvPr>
        </p:nvSpPr>
        <p:spPr/>
        <p:txBody>
          <a:body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242DADE-B5B3-41D0-9D36-6246DBF03977}" type="slidenum">
              <a:rPr lang="zh-CN" altLang="en-US" smtClean="0"/>
              <a:t>‹#›</a:t>
            </a:fld>
            <a:endParaRPr lang="zh-CN" altLang="en-US"/>
          </a:p>
        </p:txBody>
      </p:sp>
      <p:sp>
        <p:nvSpPr>
          <p:cNvPr id="7" name="标题 6"/>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1095315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相框">
    <p:spTree>
      <p:nvGrpSpPr>
        <p:cNvPr id="1" name=""/>
        <p:cNvGrpSpPr/>
        <p:nvPr/>
      </p:nvGrpSpPr>
      <p:grpSpPr>
        <a:xfrm>
          <a:off x="0" y="0"/>
          <a:ext cx="0" cy="0"/>
          <a:chOff x="0" y="0"/>
          <a:chExt cx="0" cy="0"/>
        </a:xfrm>
      </p:grpSpPr>
      <p:sp>
        <p:nvSpPr>
          <p:cNvPr id="24" name="矩形 23"/>
          <p:cNvSpPr/>
          <p:nvPr>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dirty="0">
              <a:sym typeface="+mn-ea"/>
            </a:endParaRPr>
          </a:p>
        </p:txBody>
      </p:sp>
      <p:grpSp>
        <p:nvGrpSpPr>
          <p:cNvPr id="25" name="组合 24"/>
          <p:cNvGrpSpPr/>
          <p:nvPr>
            <p:custDataLst>
              <p:tags r:id="rId2"/>
            </p:custDataLst>
          </p:nvPr>
        </p:nvGrpSpPr>
        <p:grpSpPr>
          <a:xfrm>
            <a:off x="11148695" y="6413500"/>
            <a:ext cx="950595" cy="316865"/>
            <a:chOff x="0" y="3623101"/>
            <a:chExt cx="1405715" cy="468548"/>
          </a:xfrm>
        </p:grpSpPr>
        <p:sp>
          <p:nvSpPr>
            <p:cNvPr id="27" name="菱形 26"/>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p:custDataLst>
              <p:tags r:id="rId3"/>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hasCustomPrompt="1"/>
            <p:custDataLst>
              <p:tags r:id="rId4"/>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3929018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左右">
    <p:spTree>
      <p:nvGrpSpPr>
        <p:cNvPr id="1" name=""/>
        <p:cNvGrpSpPr/>
        <p:nvPr/>
      </p:nvGrpSpPr>
      <p:grpSpPr>
        <a:xfrm>
          <a:off x="0" y="0"/>
          <a:ext cx="0" cy="0"/>
          <a:chOff x="0" y="0"/>
          <a:chExt cx="0" cy="0"/>
        </a:xfrm>
      </p:grpSpPr>
      <p:sp>
        <p:nvSpPr>
          <p:cNvPr id="8" name="矩形 7"/>
          <p:cNvSpPr/>
          <p:nvPr>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p:custDataLst>
              <p:tags r:id="rId2"/>
            </p:custDataLst>
          </p:nvPr>
        </p:nvGrpSpPr>
        <p:grpSpPr>
          <a:xfrm>
            <a:off x="11598910" y="6433185"/>
            <a:ext cx="450850" cy="149860"/>
            <a:chOff x="0" y="3623101"/>
            <a:chExt cx="1405715" cy="468548"/>
          </a:xfrm>
        </p:grpSpPr>
        <p:sp>
          <p:nvSpPr>
            <p:cNvPr id="18" name="菱形 17"/>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hasCustomPrompt="1"/>
            <p:custDataLst>
              <p:tags r:id="rId4"/>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编辑标题</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1571850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p:custDataLst>
              <p:tags r:id="rId2"/>
            </p:custDataLst>
          </p:nvPr>
        </p:nvGrpSpPr>
        <p:grpSpPr>
          <a:xfrm>
            <a:off x="11598910" y="6433185"/>
            <a:ext cx="450850" cy="149860"/>
            <a:chOff x="0" y="3623101"/>
            <a:chExt cx="1405715" cy="468548"/>
          </a:xfrm>
        </p:grpSpPr>
        <p:sp>
          <p:nvSpPr>
            <p:cNvPr id="25" name="菱形 24"/>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custDataLst>
              <p:tags r:id="rId4"/>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Tree>
    <p:extLst>
      <p:ext uri="{BB962C8B-B14F-4D97-AF65-F5344CB8AC3E}">
        <p14:creationId xmlns:p14="http://schemas.microsoft.com/office/powerpoint/2010/main" val="40485343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下上">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p:custDataLst>
              <p:tags r:id="rId2"/>
            </p:custDataLst>
          </p:nvPr>
        </p:nvGrpSpPr>
        <p:grpSpPr>
          <a:xfrm>
            <a:off x="11598910" y="6433185"/>
            <a:ext cx="450850" cy="149860"/>
            <a:chOff x="0" y="3623101"/>
            <a:chExt cx="1405715" cy="468548"/>
          </a:xfrm>
        </p:grpSpPr>
        <p:sp>
          <p:nvSpPr>
            <p:cNvPr id="25" name="菱形 24"/>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p:custDataLst>
              <p:tags r:id="rId3"/>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custDataLst>
              <p:tags r:id="rId4"/>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extLst>
      <p:ext uri="{BB962C8B-B14F-4D97-AF65-F5344CB8AC3E}">
        <p14:creationId xmlns:p14="http://schemas.microsoft.com/office/powerpoint/2010/main" val="903187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grpSp>
        <p:nvGrpSpPr>
          <p:cNvPr id="19" name="组合 18"/>
          <p:cNvGrpSpPr/>
          <p:nvPr>
            <p:custDataLst>
              <p:tags r:id="rId10"/>
            </p:custDataLst>
          </p:nvPr>
        </p:nvGrpSpPr>
        <p:grpSpPr>
          <a:xfrm flipH="1">
            <a:off x="11129043" y="317149"/>
            <a:ext cx="976314" cy="307818"/>
            <a:chOff x="7177184" y="4307561"/>
            <a:chExt cx="976314" cy="307818"/>
          </a:xfrm>
        </p:grpSpPr>
        <p:sp>
          <p:nvSpPr>
            <p:cNvPr id="6" name="等腰三角形 5"/>
            <p:cNvSpPr/>
            <p:nvPr>
              <p:custDataLst>
                <p:tags r:id="rId11"/>
              </p:custDataLst>
            </p:nvPr>
          </p:nvSpPr>
          <p:spPr>
            <a:xfrm rot="5400000" flipH="1">
              <a:off x="788701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p:custDataLst>
                <p:tags r:id="rId12"/>
              </p:custDataLst>
            </p:nvPr>
          </p:nvSpPr>
          <p:spPr>
            <a:xfrm rot="5400000" flipH="1">
              <a:off x="751143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p:custDataLst>
                <p:tags r:id="rId13"/>
              </p:custDataLst>
            </p:nvPr>
          </p:nvSpPr>
          <p:spPr>
            <a:xfrm rot="5400000" flipH="1">
              <a:off x="7135852" y="4348893"/>
              <a:ext cx="307818" cy="225154"/>
            </a:xfrm>
            <a:custGeom>
              <a:avLst/>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1"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extLst>
      <p:ext uri="{BB962C8B-B14F-4D97-AF65-F5344CB8AC3E}">
        <p14:creationId xmlns:p14="http://schemas.microsoft.com/office/powerpoint/2010/main" val="392726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腰带">
    <p:spTree>
      <p:nvGrpSpPr>
        <p:cNvPr id="1" name=""/>
        <p:cNvGrpSpPr/>
        <p:nvPr/>
      </p:nvGrpSpPr>
      <p:grpSpPr>
        <a:xfrm>
          <a:off x="0" y="0"/>
          <a:ext cx="0" cy="0"/>
          <a:chOff x="0" y="0"/>
          <a:chExt cx="0" cy="0"/>
        </a:xfrm>
      </p:grpSpPr>
      <p:sp>
        <p:nvSpPr>
          <p:cNvPr id="17" name="圆角矩形 7"/>
          <p:cNvSpPr/>
          <p:nvPr>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五边形 6"/>
          <p:cNvSpPr/>
          <p:nvPr>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extLst>
      <p:ext uri="{BB962C8B-B14F-4D97-AF65-F5344CB8AC3E}">
        <p14:creationId xmlns:p14="http://schemas.microsoft.com/office/powerpoint/2010/main" val="3788291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94286" y="-27771"/>
            <a:ext cx="11755418" cy="6611091"/>
            <a:chOff x="294286" y="-27771"/>
            <a:chExt cx="11755418" cy="6611091"/>
          </a:xfrm>
        </p:grpSpPr>
        <p:grpSp>
          <p:nvGrpSpPr>
            <p:cNvPr id="8" name="组合 7"/>
            <p:cNvGrpSpPr/>
            <p:nvPr>
              <p:custDataLst>
                <p:tags r:id="rId7"/>
              </p:custDataLst>
            </p:nvPr>
          </p:nvGrpSpPr>
          <p:grpSpPr>
            <a:xfrm>
              <a:off x="11598965" y="6433146"/>
              <a:ext cx="450739" cy="150174"/>
              <a:chOff x="0" y="3623101"/>
              <a:chExt cx="1405715" cy="468548"/>
            </a:xfrm>
          </p:grpSpPr>
          <p:sp>
            <p:nvSpPr>
              <p:cNvPr id="10" name="菱形 9"/>
              <p:cNvSpPr/>
              <p:nvPr>
                <p:custDataLst>
                  <p:tags r:id="rId9"/>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custDataLst>
                  <p:tags r:id="rId10"/>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p:custDataLst>
                <p:tags r:id="rId8"/>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29391594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结束页_1_3">
    <p:spTree>
      <p:nvGrpSpPr>
        <p:cNvPr id="1" name=""/>
        <p:cNvGrpSpPr/>
        <p:nvPr/>
      </p:nvGrpSpPr>
      <p:grpSpPr>
        <a:xfrm>
          <a:off x="0" y="0"/>
          <a:ext cx="0" cy="0"/>
          <a:chOff x="0" y="0"/>
          <a:chExt cx="0" cy="0"/>
        </a:xfrm>
      </p:grpSpPr>
      <p:sp>
        <p:nvSpPr>
          <p:cNvPr id="8" name="页脚占位符 4"/>
          <p:cNvSpPr>
            <a:spLocks noGrp="1"/>
          </p:cNvSpPr>
          <p:nvPr>
            <p:ph type="ftr" sz="quarter" idx="16385"/>
            <p:custDataLst>
              <p:tags r:id="rId1"/>
            </p:custDataLst>
          </p:nvPr>
        </p:nvSpPr>
        <p:spPr/>
        <p:txBody>
          <a:bodyPr/>
          <a:lstStyle/>
          <a:p>
            <a:endParaRPr lang="zh-CN" altLang="en-US"/>
          </a:p>
        </p:txBody>
      </p:sp>
      <p:sp>
        <p:nvSpPr>
          <p:cNvPr id="9" name="灯片编号占位符 5"/>
          <p:cNvSpPr>
            <a:spLocks noGrp="1"/>
          </p:cNvSpPr>
          <p:nvPr>
            <p:ph type="sldNum" sz="quarter" idx="16386"/>
            <p:custDataLst>
              <p:tags r:id="rId2"/>
            </p:custDataLst>
          </p:nvPr>
        </p:nvSpPr>
        <p:spPr>
          <a:xfrm>
            <a:off x="8610600" y="6356350"/>
            <a:ext cx="2743200" cy="365125"/>
          </a:xfrm>
        </p:spPr>
        <p:txBody>
          <a:bodyPr wrap="square">
            <a:normAutofit/>
          </a:bodyPr>
          <a:lstStyle/>
          <a:p>
            <a:fld id="{5242DADE-B5B3-41D0-9D36-6246DBF03977}" type="slidenum">
              <a:rPr lang="zh-CN" altLang="en-US" smtClean="0"/>
              <a:t>‹#›</a:t>
            </a:fld>
            <a:endParaRPr lang="zh-CN" altLang="en-US"/>
          </a:p>
        </p:txBody>
      </p:sp>
      <p:sp>
        <p:nvSpPr>
          <p:cNvPr id="153" name="任意多边形: 形状 37"/>
          <p:cNvSpPr/>
          <p:nvPr>
            <p:custDataLst>
              <p:tags r:id="rId3"/>
            </p:custDataLst>
          </p:nvPr>
        </p:nvSpPr>
        <p:spPr>
          <a:xfrm>
            <a:off x="0" y="431609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7" name="任意多边形: 形状 37"/>
          <p:cNvSpPr/>
          <p:nvPr>
            <p:custDataLst>
              <p:tags r:id="rId4"/>
            </p:custDataLst>
          </p:nvPr>
        </p:nvSpPr>
        <p:spPr>
          <a:xfrm>
            <a:off x="0" y="451167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8" name="任意多边形: 形状 37"/>
          <p:cNvSpPr/>
          <p:nvPr>
            <p:custDataLst>
              <p:tags r:id="rId5"/>
            </p:custDataLst>
          </p:nvPr>
        </p:nvSpPr>
        <p:spPr>
          <a:xfrm>
            <a:off x="0" y="470789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69" name="任意多边形: 形状 37"/>
          <p:cNvSpPr/>
          <p:nvPr>
            <p:custDataLst>
              <p:tags r:id="rId6"/>
            </p:custDataLst>
          </p:nvPr>
        </p:nvSpPr>
        <p:spPr>
          <a:xfrm>
            <a:off x="0" y="490347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0" name="任意多边形: 形状 37"/>
          <p:cNvSpPr/>
          <p:nvPr>
            <p:custDataLst>
              <p:tags r:id="rId7"/>
            </p:custDataLst>
          </p:nvPr>
        </p:nvSpPr>
        <p:spPr>
          <a:xfrm>
            <a:off x="0" y="509968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1" name="任意多边形: 形状 37"/>
          <p:cNvSpPr/>
          <p:nvPr>
            <p:custDataLst>
              <p:tags r:id="rId8"/>
            </p:custDataLst>
          </p:nvPr>
        </p:nvSpPr>
        <p:spPr>
          <a:xfrm>
            <a:off x="0" y="529526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2" name="任意多边形: 形状 37"/>
          <p:cNvSpPr/>
          <p:nvPr>
            <p:custDataLst>
              <p:tags r:id="rId9"/>
            </p:custDataLst>
          </p:nvPr>
        </p:nvSpPr>
        <p:spPr>
          <a:xfrm>
            <a:off x="0" y="549148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3" name="任意多边形: 形状 37"/>
          <p:cNvSpPr/>
          <p:nvPr>
            <p:custDataLst>
              <p:tags r:id="rId10"/>
            </p:custDataLst>
          </p:nvPr>
        </p:nvSpPr>
        <p:spPr>
          <a:xfrm>
            <a:off x="0" y="568706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4" name="任意多边形: 形状 37"/>
          <p:cNvSpPr/>
          <p:nvPr>
            <p:custDataLst>
              <p:tags r:id="rId11"/>
            </p:custDataLst>
          </p:nvPr>
        </p:nvSpPr>
        <p:spPr>
          <a:xfrm>
            <a:off x="0" y="588264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5" name="任意多边形: 形状 37"/>
          <p:cNvSpPr/>
          <p:nvPr>
            <p:custDataLst>
              <p:tags r:id="rId12"/>
            </p:custDataLst>
          </p:nvPr>
        </p:nvSpPr>
        <p:spPr>
          <a:xfrm>
            <a:off x="0" y="607885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6" name="任意多边形: 形状 37"/>
          <p:cNvSpPr/>
          <p:nvPr>
            <p:custDataLst>
              <p:tags r:id="rId13"/>
            </p:custDataLst>
          </p:nvPr>
        </p:nvSpPr>
        <p:spPr>
          <a:xfrm>
            <a:off x="0" y="6274435"/>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7" name="任意多边形: 形状 37"/>
          <p:cNvSpPr/>
          <p:nvPr>
            <p:custDataLst>
              <p:tags r:id="rId14"/>
            </p:custDataLst>
          </p:nvPr>
        </p:nvSpPr>
        <p:spPr>
          <a:xfrm>
            <a:off x="0" y="647065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78" name="任意多边形: 形状 37"/>
          <p:cNvSpPr/>
          <p:nvPr>
            <p:custDataLst>
              <p:tags r:id="rId15"/>
            </p:custDataLst>
          </p:nvPr>
        </p:nvSpPr>
        <p:spPr>
          <a:xfrm>
            <a:off x="0" y="6666230"/>
            <a:ext cx="235585" cy="142875"/>
          </a:xfrm>
          <a:custGeom>
            <a:avLst/>
            <a:gdLst>
              <a:gd name="connsiteX0" fmla="*/ 0 w 371"/>
              <a:gd name="connsiteY0" fmla="*/ 225 h 225"/>
              <a:gd name="connsiteX1" fmla="*/ 371 w 371"/>
              <a:gd name="connsiteY1" fmla="*/ 0 h 225"/>
            </a:gdLst>
            <a:ahLst/>
            <a:cxnLst>
              <a:cxn ang="0">
                <a:pos x="connsiteX0" y="connsiteY0"/>
              </a:cxn>
              <a:cxn ang="0">
                <a:pos x="connsiteX1" y="connsiteY1"/>
              </a:cxn>
            </a:cxnLst>
            <a:rect l="l" t="t" r="r" b="b"/>
            <a:pathLst>
              <a:path w="371" h="225">
                <a:moveTo>
                  <a:pt x="0" y="225"/>
                </a:moveTo>
                <a:lnTo>
                  <a:pt x="371"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solidFill>
                <a:schemeClr val="tx1"/>
              </a:solidFill>
            </a:endParaRPr>
          </a:p>
        </p:txBody>
      </p:sp>
      <p:sp>
        <p:nvSpPr>
          <p:cNvPr id="190" name="日期占位符 189"/>
          <p:cNvSpPr>
            <a:spLocks noGrp="1"/>
          </p:cNvSpPr>
          <p:nvPr>
            <p:ph type="dt" sz="half" idx="16387"/>
            <p:custDataLst>
              <p:tags r:id="rId16"/>
            </p:custDataLst>
          </p:nvPr>
        </p:nvSpPr>
        <p:spPr/>
        <p:txBody>
          <a:bodyPr wrap="square">
            <a:normAutofit/>
          </a:bodyPr>
          <a:lstStyle/>
          <a:p>
            <a:fld id="{A23B70D9-452C-4E1A-B313-4018884C2B05}" type="datetimeFigureOut">
              <a:rPr lang="zh-CN" altLang="en-US" smtClean="0"/>
              <a:t>2025/10/8</a:t>
            </a:fld>
            <a:endParaRPr lang="zh-CN" altLang="en-US"/>
          </a:p>
        </p:txBody>
      </p:sp>
      <p:sp>
        <p:nvSpPr>
          <p:cNvPr id="62" name="任意多边形: 形状 306"/>
          <p:cNvSpPr/>
          <p:nvPr>
            <p:custDataLst>
              <p:tags r:id="rId17"/>
            </p:custDataLst>
          </p:nvPr>
        </p:nvSpPr>
        <p:spPr>
          <a:xfrm>
            <a:off x="226695" y="6675755"/>
            <a:ext cx="290830" cy="182245"/>
          </a:xfrm>
          <a:custGeom>
            <a:avLst/>
            <a:gdLst>
              <a:gd name="connsiteX0" fmla="*/ 0 w 458"/>
              <a:gd name="connsiteY0" fmla="*/ 287 h 287"/>
              <a:gd name="connsiteX1" fmla="*/ 458 w 458"/>
              <a:gd name="connsiteY1" fmla="*/ 0 h 287"/>
            </a:gdLst>
            <a:ahLst/>
            <a:cxnLst>
              <a:cxn ang="0">
                <a:pos x="connsiteX0" y="connsiteY0"/>
              </a:cxn>
              <a:cxn ang="0">
                <a:pos x="connsiteX1" y="connsiteY1"/>
              </a:cxn>
            </a:cxnLst>
            <a:rect l="l" t="t" r="r" b="b"/>
            <a:pathLst>
              <a:path w="458" h="287">
                <a:moveTo>
                  <a:pt x="0" y="287"/>
                </a:moveTo>
                <a:lnTo>
                  <a:pt x="458"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任意多边形: 形状 307"/>
          <p:cNvSpPr/>
          <p:nvPr>
            <p:custDataLst>
              <p:tags r:id="rId18"/>
            </p:custDataLst>
          </p:nvPr>
        </p:nvSpPr>
        <p:spPr>
          <a:xfrm>
            <a:off x="51689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7" name="任意多边形: 形状 307"/>
          <p:cNvSpPr/>
          <p:nvPr>
            <p:custDataLst>
              <p:tags r:id="rId19"/>
            </p:custDataLst>
          </p:nvPr>
        </p:nvSpPr>
        <p:spPr>
          <a:xfrm>
            <a:off x="225425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8" name="任意多边形: 形状 307"/>
          <p:cNvSpPr/>
          <p:nvPr>
            <p:custDataLst>
              <p:tags r:id="rId20"/>
            </p:custDataLst>
          </p:nvPr>
        </p:nvSpPr>
        <p:spPr>
          <a:xfrm>
            <a:off x="254381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9" name="任意多边形: 形状 307"/>
          <p:cNvSpPr/>
          <p:nvPr>
            <p:custDataLst>
              <p:tags r:id="rId21"/>
            </p:custDataLst>
          </p:nvPr>
        </p:nvSpPr>
        <p:spPr>
          <a:xfrm>
            <a:off x="283337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1" name="任意多边形: 形状 307"/>
          <p:cNvSpPr/>
          <p:nvPr>
            <p:custDataLst>
              <p:tags r:id="rId22"/>
            </p:custDataLst>
          </p:nvPr>
        </p:nvSpPr>
        <p:spPr>
          <a:xfrm>
            <a:off x="196469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2" name="任意多边形: 形状 307"/>
          <p:cNvSpPr/>
          <p:nvPr>
            <p:custDataLst>
              <p:tags r:id="rId23"/>
            </p:custDataLst>
          </p:nvPr>
        </p:nvSpPr>
        <p:spPr>
          <a:xfrm>
            <a:off x="167513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3" name="任意多边形: 形状 307"/>
          <p:cNvSpPr/>
          <p:nvPr>
            <p:custDataLst>
              <p:tags r:id="rId24"/>
            </p:custDataLst>
          </p:nvPr>
        </p:nvSpPr>
        <p:spPr>
          <a:xfrm>
            <a:off x="138557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4" name="任意多边形: 形状 307"/>
          <p:cNvSpPr/>
          <p:nvPr>
            <p:custDataLst>
              <p:tags r:id="rId25"/>
            </p:custDataLst>
          </p:nvPr>
        </p:nvSpPr>
        <p:spPr>
          <a:xfrm>
            <a:off x="109601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95" name="任意多边形: 形状 307"/>
          <p:cNvSpPr/>
          <p:nvPr>
            <p:custDataLst>
              <p:tags r:id="rId26"/>
            </p:custDataLst>
          </p:nvPr>
        </p:nvSpPr>
        <p:spPr>
          <a:xfrm>
            <a:off x="806450" y="6685280"/>
            <a:ext cx="290195" cy="172720"/>
          </a:xfrm>
          <a:custGeom>
            <a:avLst/>
            <a:gdLst>
              <a:gd name="connsiteX0" fmla="*/ 0 w 457"/>
              <a:gd name="connsiteY0" fmla="*/ 272 h 272"/>
              <a:gd name="connsiteX1" fmla="*/ 457 w 457"/>
              <a:gd name="connsiteY1" fmla="*/ 0 h 272"/>
            </a:gdLst>
            <a:ahLst/>
            <a:cxnLst>
              <a:cxn ang="0">
                <a:pos x="connsiteX0" y="connsiteY0"/>
              </a:cxn>
              <a:cxn ang="0">
                <a:pos x="connsiteX1" y="connsiteY1"/>
              </a:cxn>
            </a:cxnLst>
            <a:rect l="l" t="t" r="r" b="b"/>
            <a:pathLst>
              <a:path w="457" h="272">
                <a:moveTo>
                  <a:pt x="0" y="272"/>
                </a:moveTo>
                <a:lnTo>
                  <a:pt x="457" y="0"/>
                </a:lnTo>
              </a:path>
            </a:pathLst>
          </a:custGeom>
          <a:ln w="95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0" name="任意多边形: 形状 6"/>
          <p:cNvSpPr/>
          <p:nvPr>
            <p:custDataLst>
              <p:tags r:id="rId27"/>
            </p:custDataLst>
          </p:nvPr>
        </p:nvSpPr>
        <p:spPr>
          <a:xfrm>
            <a:off x="7814669" y="530037"/>
            <a:ext cx="4377332" cy="4740989"/>
          </a:xfrm>
          <a:custGeom>
            <a:avLst/>
            <a:gdLst>
              <a:gd name="connsiteX0" fmla="*/ 3211740 w 4377332"/>
              <a:gd name="connsiteY0" fmla="*/ 0 h 4740989"/>
              <a:gd name="connsiteX1" fmla="*/ 4377332 w 4377332"/>
              <a:gd name="connsiteY1" fmla="*/ 726262 h 4740989"/>
              <a:gd name="connsiteX2" fmla="*/ 4377331 w 4377332"/>
              <a:gd name="connsiteY2" fmla="*/ 4740989 h 4740989"/>
              <a:gd name="connsiteX3" fmla="*/ 0 w 4377332"/>
              <a:gd name="connsiteY3" fmla="*/ 2015453 h 4740989"/>
              <a:gd name="connsiteX4" fmla="*/ 3211740 w 4377332"/>
              <a:gd name="connsiteY4" fmla="*/ 0 h 4740989"/>
              <a:gd name="connsiteX0-1" fmla="*/ 3211740 w 4704771"/>
              <a:gd name="connsiteY0-2" fmla="*/ 0 h 4745229"/>
              <a:gd name="connsiteX1-3" fmla="*/ 4377332 w 4704771"/>
              <a:gd name="connsiteY1-4" fmla="*/ 726262 h 4745229"/>
              <a:gd name="connsiteX2-5" fmla="*/ 4386856 w 4704771"/>
              <a:gd name="connsiteY2-6" fmla="*/ 2594163 h 4745229"/>
              <a:gd name="connsiteX3-7" fmla="*/ 4377331 w 4704771"/>
              <a:gd name="connsiteY3-8" fmla="*/ 4740989 h 4745229"/>
              <a:gd name="connsiteX4-9" fmla="*/ 0 w 4704771"/>
              <a:gd name="connsiteY4-10" fmla="*/ 2015453 h 4745229"/>
              <a:gd name="connsiteX5" fmla="*/ 3211740 w 4704771"/>
              <a:gd name="connsiteY5" fmla="*/ 0 h 4745229"/>
              <a:gd name="connsiteX0-11" fmla="*/ 4386856 w 4704771"/>
              <a:gd name="connsiteY0-12" fmla="*/ 2594163 h 4745229"/>
              <a:gd name="connsiteX1-13" fmla="*/ 4377331 w 4704771"/>
              <a:gd name="connsiteY1-14" fmla="*/ 4740989 h 4745229"/>
              <a:gd name="connsiteX2-15" fmla="*/ 0 w 4704771"/>
              <a:gd name="connsiteY2-16" fmla="*/ 2015453 h 4745229"/>
              <a:gd name="connsiteX3-17" fmla="*/ 3211740 w 4704771"/>
              <a:gd name="connsiteY3-18" fmla="*/ 0 h 4745229"/>
              <a:gd name="connsiteX4-19" fmla="*/ 4377332 w 4704771"/>
              <a:gd name="connsiteY4-20" fmla="*/ 726262 h 4745229"/>
              <a:gd name="connsiteX5-21" fmla="*/ 4478296 w 4704771"/>
              <a:gd name="connsiteY5-22" fmla="*/ 2685603 h 4745229"/>
              <a:gd name="connsiteX0-23" fmla="*/ 4386856 w 4704771"/>
              <a:gd name="connsiteY0-24" fmla="*/ 2594163 h 4745229"/>
              <a:gd name="connsiteX1-25" fmla="*/ 4377331 w 4704771"/>
              <a:gd name="connsiteY1-26" fmla="*/ 4740989 h 4745229"/>
              <a:gd name="connsiteX2-27" fmla="*/ 0 w 4704771"/>
              <a:gd name="connsiteY2-28" fmla="*/ 2015453 h 4745229"/>
              <a:gd name="connsiteX3-29" fmla="*/ 3211740 w 4704771"/>
              <a:gd name="connsiteY3-30" fmla="*/ 0 h 4745229"/>
              <a:gd name="connsiteX4-31" fmla="*/ 4377332 w 4704771"/>
              <a:gd name="connsiteY4-32" fmla="*/ 726262 h 4745229"/>
              <a:gd name="connsiteX0-33" fmla="*/ 4377331 w 4377332"/>
              <a:gd name="connsiteY0-34" fmla="*/ 4740989 h 4740989"/>
              <a:gd name="connsiteX1-35" fmla="*/ 0 w 4377332"/>
              <a:gd name="connsiteY1-36" fmla="*/ 2015453 h 4740989"/>
              <a:gd name="connsiteX2-37" fmla="*/ 3211740 w 4377332"/>
              <a:gd name="connsiteY2-38" fmla="*/ 0 h 4740989"/>
              <a:gd name="connsiteX3-39" fmla="*/ 4377332 w 4377332"/>
              <a:gd name="connsiteY3-40" fmla="*/ 726262 h 4740989"/>
            </a:gdLst>
            <a:ahLst/>
            <a:cxnLst>
              <a:cxn ang="0">
                <a:pos x="connsiteX0-1" y="connsiteY0-2"/>
              </a:cxn>
              <a:cxn ang="0">
                <a:pos x="connsiteX1-3" y="connsiteY1-4"/>
              </a:cxn>
              <a:cxn ang="0">
                <a:pos x="connsiteX2-5" y="connsiteY2-6"/>
              </a:cxn>
              <a:cxn ang="0">
                <a:pos x="connsiteX3-7" y="connsiteY3-8"/>
              </a:cxn>
            </a:cxnLst>
            <a:rect l="l" t="t" r="r" b="b"/>
            <a:pathLst>
              <a:path w="4377332" h="4740989">
                <a:moveTo>
                  <a:pt x="4377331" y="4740989"/>
                </a:moveTo>
                <a:lnTo>
                  <a:pt x="0" y="2015453"/>
                </a:lnTo>
                <a:lnTo>
                  <a:pt x="3211740" y="0"/>
                </a:lnTo>
                <a:lnTo>
                  <a:pt x="4377332" y="72626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12" name="任意多边形: 形状 11"/>
          <p:cNvSpPr/>
          <p:nvPr>
            <p:custDataLst>
              <p:tags r:id="rId28"/>
            </p:custDataLst>
          </p:nvPr>
        </p:nvSpPr>
        <p:spPr>
          <a:xfrm>
            <a:off x="7810225" y="782766"/>
            <a:ext cx="4381776" cy="4743756"/>
          </a:xfrm>
          <a:custGeom>
            <a:avLst/>
            <a:gdLst>
              <a:gd name="connsiteX0" fmla="*/ 3211739 w 4381776"/>
              <a:gd name="connsiteY0" fmla="*/ 0 h 4743756"/>
              <a:gd name="connsiteX1" fmla="*/ 4381776 w 4381776"/>
              <a:gd name="connsiteY1" fmla="*/ 729032 h 4743756"/>
              <a:gd name="connsiteX2" fmla="*/ 4381776 w 4381776"/>
              <a:gd name="connsiteY2" fmla="*/ 4743756 h 4743756"/>
              <a:gd name="connsiteX3" fmla="*/ 0 w 4381776"/>
              <a:gd name="connsiteY3" fmla="*/ 2015454 h 4743756"/>
              <a:gd name="connsiteX4" fmla="*/ 3211739 w 4381776"/>
              <a:gd name="connsiteY4" fmla="*/ 0 h 4743756"/>
              <a:gd name="connsiteX0-1" fmla="*/ 3211739 w 4391300"/>
              <a:gd name="connsiteY0-2" fmla="*/ 0 h 4743756"/>
              <a:gd name="connsiteX1-3" fmla="*/ 4381776 w 4391300"/>
              <a:gd name="connsiteY1-4" fmla="*/ 729032 h 4743756"/>
              <a:gd name="connsiteX2-5" fmla="*/ 4391300 w 4391300"/>
              <a:gd name="connsiteY2-6" fmla="*/ 2103309 h 4743756"/>
              <a:gd name="connsiteX3-7" fmla="*/ 4381776 w 4391300"/>
              <a:gd name="connsiteY3-8" fmla="*/ 4743756 h 4743756"/>
              <a:gd name="connsiteX4-9" fmla="*/ 0 w 4391300"/>
              <a:gd name="connsiteY4-10" fmla="*/ 2015454 h 4743756"/>
              <a:gd name="connsiteX5" fmla="*/ 3211739 w 4391300"/>
              <a:gd name="connsiteY5" fmla="*/ 0 h 4743756"/>
              <a:gd name="connsiteX0-11" fmla="*/ 4391300 w 4482740"/>
              <a:gd name="connsiteY0-12" fmla="*/ 2103309 h 4743756"/>
              <a:gd name="connsiteX1-13" fmla="*/ 4381776 w 4482740"/>
              <a:gd name="connsiteY1-14" fmla="*/ 4743756 h 4743756"/>
              <a:gd name="connsiteX2-15" fmla="*/ 0 w 4482740"/>
              <a:gd name="connsiteY2-16" fmla="*/ 2015454 h 4743756"/>
              <a:gd name="connsiteX3-17" fmla="*/ 3211739 w 4482740"/>
              <a:gd name="connsiteY3-18" fmla="*/ 0 h 4743756"/>
              <a:gd name="connsiteX4-19" fmla="*/ 4381776 w 4482740"/>
              <a:gd name="connsiteY4-20" fmla="*/ 729032 h 4743756"/>
              <a:gd name="connsiteX5-21" fmla="*/ 4482740 w 4482740"/>
              <a:gd name="connsiteY5-22" fmla="*/ 2194749 h 4743756"/>
              <a:gd name="connsiteX0-23" fmla="*/ 4391300 w 4391300"/>
              <a:gd name="connsiteY0-24" fmla="*/ 2103309 h 4743756"/>
              <a:gd name="connsiteX1-25" fmla="*/ 4381776 w 4391300"/>
              <a:gd name="connsiteY1-26" fmla="*/ 4743756 h 4743756"/>
              <a:gd name="connsiteX2-27" fmla="*/ 0 w 4391300"/>
              <a:gd name="connsiteY2-28" fmla="*/ 2015454 h 4743756"/>
              <a:gd name="connsiteX3-29" fmla="*/ 3211739 w 4391300"/>
              <a:gd name="connsiteY3-30" fmla="*/ 0 h 4743756"/>
              <a:gd name="connsiteX4-31" fmla="*/ 4381776 w 4391300"/>
              <a:gd name="connsiteY4-32" fmla="*/ 729032 h 4743756"/>
              <a:gd name="connsiteX0-33" fmla="*/ 4381776 w 4381776"/>
              <a:gd name="connsiteY0-34" fmla="*/ 4743756 h 4743756"/>
              <a:gd name="connsiteX1-35" fmla="*/ 0 w 4381776"/>
              <a:gd name="connsiteY1-36" fmla="*/ 2015454 h 4743756"/>
              <a:gd name="connsiteX2-37" fmla="*/ 3211739 w 4381776"/>
              <a:gd name="connsiteY2-38" fmla="*/ 0 h 4743756"/>
              <a:gd name="connsiteX3-39" fmla="*/ 4381776 w 4381776"/>
              <a:gd name="connsiteY3-40" fmla="*/ 729032 h 4743756"/>
            </a:gdLst>
            <a:ahLst/>
            <a:cxnLst>
              <a:cxn ang="0">
                <a:pos x="connsiteX0-1" y="connsiteY0-2"/>
              </a:cxn>
              <a:cxn ang="0">
                <a:pos x="connsiteX1-3" y="connsiteY1-4"/>
              </a:cxn>
              <a:cxn ang="0">
                <a:pos x="connsiteX2-5" y="connsiteY2-6"/>
              </a:cxn>
              <a:cxn ang="0">
                <a:pos x="connsiteX3-7" y="connsiteY3-8"/>
              </a:cxn>
            </a:cxnLst>
            <a:rect l="l" t="t" r="r" b="b"/>
            <a:pathLst>
              <a:path w="4381776" h="4743756">
                <a:moveTo>
                  <a:pt x="4381776" y="4743756"/>
                </a:moveTo>
                <a:lnTo>
                  <a:pt x="0" y="2015454"/>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16" name="任意多边形: 形状 15"/>
          <p:cNvSpPr/>
          <p:nvPr>
            <p:custDataLst>
              <p:tags r:id="rId29"/>
            </p:custDataLst>
          </p:nvPr>
        </p:nvSpPr>
        <p:spPr>
          <a:xfrm>
            <a:off x="7815305" y="1009463"/>
            <a:ext cx="4376696" cy="4740594"/>
          </a:xfrm>
          <a:custGeom>
            <a:avLst/>
            <a:gdLst>
              <a:gd name="connsiteX0" fmla="*/ 3211739 w 4376696"/>
              <a:gd name="connsiteY0" fmla="*/ 0 h 4740594"/>
              <a:gd name="connsiteX1" fmla="*/ 4376696 w 4376696"/>
              <a:gd name="connsiteY1" fmla="*/ 725866 h 4740594"/>
              <a:gd name="connsiteX2" fmla="*/ 4376696 w 4376696"/>
              <a:gd name="connsiteY2" fmla="*/ 4740594 h 4740594"/>
              <a:gd name="connsiteX3" fmla="*/ 0 w 4376696"/>
              <a:gd name="connsiteY3" fmla="*/ 2015453 h 4740594"/>
              <a:gd name="connsiteX4" fmla="*/ 3211739 w 4376696"/>
              <a:gd name="connsiteY4" fmla="*/ 0 h 4740594"/>
              <a:gd name="connsiteX0-1" fmla="*/ 3211739 w 4386220"/>
              <a:gd name="connsiteY0-2" fmla="*/ 0 h 4740594"/>
              <a:gd name="connsiteX1-3" fmla="*/ 4376696 w 4386220"/>
              <a:gd name="connsiteY1-4" fmla="*/ 725866 h 4740594"/>
              <a:gd name="connsiteX2-5" fmla="*/ 4386220 w 4386220"/>
              <a:gd name="connsiteY2-6" fmla="*/ 2190937 h 4740594"/>
              <a:gd name="connsiteX3-7" fmla="*/ 4376696 w 4386220"/>
              <a:gd name="connsiteY3-8" fmla="*/ 4740594 h 4740594"/>
              <a:gd name="connsiteX4-9" fmla="*/ 0 w 4386220"/>
              <a:gd name="connsiteY4-10" fmla="*/ 2015453 h 4740594"/>
              <a:gd name="connsiteX5" fmla="*/ 3211739 w 4386220"/>
              <a:gd name="connsiteY5" fmla="*/ 0 h 4740594"/>
              <a:gd name="connsiteX0-11" fmla="*/ 4386220 w 4477660"/>
              <a:gd name="connsiteY0-12" fmla="*/ 2190937 h 4740594"/>
              <a:gd name="connsiteX1-13" fmla="*/ 4376696 w 4477660"/>
              <a:gd name="connsiteY1-14" fmla="*/ 4740594 h 4740594"/>
              <a:gd name="connsiteX2-15" fmla="*/ 0 w 4477660"/>
              <a:gd name="connsiteY2-16" fmla="*/ 2015453 h 4740594"/>
              <a:gd name="connsiteX3-17" fmla="*/ 3211739 w 4477660"/>
              <a:gd name="connsiteY3-18" fmla="*/ 0 h 4740594"/>
              <a:gd name="connsiteX4-19" fmla="*/ 4376696 w 4477660"/>
              <a:gd name="connsiteY4-20" fmla="*/ 725866 h 4740594"/>
              <a:gd name="connsiteX5-21" fmla="*/ 4477660 w 4477660"/>
              <a:gd name="connsiteY5-22" fmla="*/ 2282377 h 4740594"/>
              <a:gd name="connsiteX0-23" fmla="*/ 4386220 w 4386220"/>
              <a:gd name="connsiteY0-24" fmla="*/ 2190937 h 4740594"/>
              <a:gd name="connsiteX1-25" fmla="*/ 4376696 w 4386220"/>
              <a:gd name="connsiteY1-26" fmla="*/ 4740594 h 4740594"/>
              <a:gd name="connsiteX2-27" fmla="*/ 0 w 4386220"/>
              <a:gd name="connsiteY2-28" fmla="*/ 2015453 h 4740594"/>
              <a:gd name="connsiteX3-29" fmla="*/ 3211739 w 4386220"/>
              <a:gd name="connsiteY3-30" fmla="*/ 0 h 4740594"/>
              <a:gd name="connsiteX4-31" fmla="*/ 4376696 w 4386220"/>
              <a:gd name="connsiteY4-32" fmla="*/ 725866 h 4740594"/>
              <a:gd name="connsiteX0-33" fmla="*/ 4376696 w 4376696"/>
              <a:gd name="connsiteY0-34" fmla="*/ 4740594 h 4740594"/>
              <a:gd name="connsiteX1-35" fmla="*/ 0 w 4376696"/>
              <a:gd name="connsiteY1-36" fmla="*/ 2015453 h 4740594"/>
              <a:gd name="connsiteX2-37" fmla="*/ 3211739 w 4376696"/>
              <a:gd name="connsiteY2-38" fmla="*/ 0 h 4740594"/>
              <a:gd name="connsiteX3-39" fmla="*/ 4376696 w 4376696"/>
              <a:gd name="connsiteY3-40" fmla="*/ 725866 h 4740594"/>
            </a:gdLst>
            <a:ahLst/>
            <a:cxnLst>
              <a:cxn ang="0">
                <a:pos x="connsiteX0-1" y="connsiteY0-2"/>
              </a:cxn>
              <a:cxn ang="0">
                <a:pos x="connsiteX1-3" y="connsiteY1-4"/>
              </a:cxn>
              <a:cxn ang="0">
                <a:pos x="connsiteX2-5" y="connsiteY2-6"/>
              </a:cxn>
              <a:cxn ang="0">
                <a:pos x="connsiteX3-7" y="connsiteY3-8"/>
              </a:cxn>
            </a:cxnLst>
            <a:rect l="l" t="t" r="r" b="b"/>
            <a:pathLst>
              <a:path w="4376696" h="4740594">
                <a:moveTo>
                  <a:pt x="4376696" y="4740594"/>
                </a:moveTo>
                <a:lnTo>
                  <a:pt x="0" y="2015453"/>
                </a:lnTo>
                <a:lnTo>
                  <a:pt x="3211739" y="0"/>
                </a:lnTo>
                <a:lnTo>
                  <a:pt x="4376696" y="725866"/>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21" name="任意多边形: 形状 20"/>
          <p:cNvSpPr/>
          <p:nvPr>
            <p:custDataLst>
              <p:tags r:id="rId30"/>
            </p:custDataLst>
          </p:nvPr>
        </p:nvSpPr>
        <p:spPr>
          <a:xfrm>
            <a:off x="7823560" y="1255841"/>
            <a:ext cx="4368441" cy="4735455"/>
          </a:xfrm>
          <a:custGeom>
            <a:avLst/>
            <a:gdLst>
              <a:gd name="connsiteX0" fmla="*/ 3211739 w 4368441"/>
              <a:gd name="connsiteY0" fmla="*/ 0 h 4735455"/>
              <a:gd name="connsiteX1" fmla="*/ 4368441 w 4368441"/>
              <a:gd name="connsiteY1" fmla="*/ 720724 h 4735455"/>
              <a:gd name="connsiteX2" fmla="*/ 4368440 w 4368441"/>
              <a:gd name="connsiteY2" fmla="*/ 4735455 h 4735455"/>
              <a:gd name="connsiteX3" fmla="*/ 0 w 4368441"/>
              <a:gd name="connsiteY3" fmla="*/ 2015455 h 4735455"/>
              <a:gd name="connsiteX4" fmla="*/ 3211739 w 4368441"/>
              <a:gd name="connsiteY4" fmla="*/ 0 h 4735455"/>
              <a:gd name="connsiteX0-1" fmla="*/ 3211739 w 4692028"/>
              <a:gd name="connsiteY0-2" fmla="*/ 0 h 4738800"/>
              <a:gd name="connsiteX1-3" fmla="*/ 4368441 w 4692028"/>
              <a:gd name="connsiteY1-4" fmla="*/ 720724 h 4738800"/>
              <a:gd name="connsiteX2-5" fmla="*/ 4368440 w 4692028"/>
              <a:gd name="connsiteY2-6" fmla="*/ 2535109 h 4738800"/>
              <a:gd name="connsiteX3-7" fmla="*/ 4368440 w 4692028"/>
              <a:gd name="connsiteY3-8" fmla="*/ 4735455 h 4738800"/>
              <a:gd name="connsiteX4-9" fmla="*/ 0 w 4692028"/>
              <a:gd name="connsiteY4-10" fmla="*/ 2015455 h 4738800"/>
              <a:gd name="connsiteX5" fmla="*/ 3211739 w 4692028"/>
              <a:gd name="connsiteY5" fmla="*/ 0 h 4738800"/>
              <a:gd name="connsiteX0-11" fmla="*/ 4368440 w 4692028"/>
              <a:gd name="connsiteY0-12" fmla="*/ 2535109 h 4738800"/>
              <a:gd name="connsiteX1-13" fmla="*/ 4368440 w 4692028"/>
              <a:gd name="connsiteY1-14" fmla="*/ 4735455 h 4738800"/>
              <a:gd name="connsiteX2-15" fmla="*/ 0 w 4692028"/>
              <a:gd name="connsiteY2-16" fmla="*/ 2015455 h 4738800"/>
              <a:gd name="connsiteX3-17" fmla="*/ 3211739 w 4692028"/>
              <a:gd name="connsiteY3-18" fmla="*/ 0 h 4738800"/>
              <a:gd name="connsiteX4-19" fmla="*/ 4368441 w 4692028"/>
              <a:gd name="connsiteY4-20" fmla="*/ 720724 h 4738800"/>
              <a:gd name="connsiteX5-21" fmla="*/ 4459880 w 4692028"/>
              <a:gd name="connsiteY5-22" fmla="*/ 2626549 h 4738800"/>
              <a:gd name="connsiteX0-23" fmla="*/ 4368440 w 4692028"/>
              <a:gd name="connsiteY0-24" fmla="*/ 2535109 h 4738800"/>
              <a:gd name="connsiteX1-25" fmla="*/ 4368440 w 4692028"/>
              <a:gd name="connsiteY1-26" fmla="*/ 4735455 h 4738800"/>
              <a:gd name="connsiteX2-27" fmla="*/ 0 w 4692028"/>
              <a:gd name="connsiteY2-28" fmla="*/ 2015455 h 4738800"/>
              <a:gd name="connsiteX3-29" fmla="*/ 3211739 w 4692028"/>
              <a:gd name="connsiteY3-30" fmla="*/ 0 h 4738800"/>
              <a:gd name="connsiteX4-31" fmla="*/ 4368441 w 4692028"/>
              <a:gd name="connsiteY4-32" fmla="*/ 720724 h 4738800"/>
              <a:gd name="connsiteX0-33" fmla="*/ 4368440 w 4368441"/>
              <a:gd name="connsiteY0-34" fmla="*/ 4735455 h 4735455"/>
              <a:gd name="connsiteX1-35" fmla="*/ 0 w 4368441"/>
              <a:gd name="connsiteY1-36" fmla="*/ 2015455 h 4735455"/>
              <a:gd name="connsiteX2-37" fmla="*/ 3211739 w 4368441"/>
              <a:gd name="connsiteY2-38" fmla="*/ 0 h 4735455"/>
              <a:gd name="connsiteX3-39" fmla="*/ 4368441 w 4368441"/>
              <a:gd name="connsiteY3-40" fmla="*/ 720724 h 4735455"/>
            </a:gdLst>
            <a:ahLst/>
            <a:cxnLst>
              <a:cxn ang="0">
                <a:pos x="connsiteX0-1" y="connsiteY0-2"/>
              </a:cxn>
              <a:cxn ang="0">
                <a:pos x="connsiteX1-3" y="connsiteY1-4"/>
              </a:cxn>
              <a:cxn ang="0">
                <a:pos x="connsiteX2-5" y="connsiteY2-6"/>
              </a:cxn>
              <a:cxn ang="0">
                <a:pos x="connsiteX3-7" y="connsiteY3-8"/>
              </a:cxn>
            </a:cxnLst>
            <a:rect l="l" t="t" r="r" b="b"/>
            <a:pathLst>
              <a:path w="4368441" h="4735455">
                <a:moveTo>
                  <a:pt x="4368440" y="4735455"/>
                </a:moveTo>
                <a:lnTo>
                  <a:pt x="0" y="2015455"/>
                </a:lnTo>
                <a:lnTo>
                  <a:pt x="3211739" y="0"/>
                </a:lnTo>
                <a:lnTo>
                  <a:pt x="4368441" y="720724"/>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26" name="任意多边形: 形状 25"/>
          <p:cNvSpPr/>
          <p:nvPr>
            <p:custDataLst>
              <p:tags r:id="rId31"/>
            </p:custDataLst>
          </p:nvPr>
        </p:nvSpPr>
        <p:spPr>
          <a:xfrm>
            <a:off x="7810224" y="1502220"/>
            <a:ext cx="4381776" cy="4743758"/>
          </a:xfrm>
          <a:custGeom>
            <a:avLst/>
            <a:gdLst>
              <a:gd name="connsiteX0" fmla="*/ 3211739 w 4381776"/>
              <a:gd name="connsiteY0" fmla="*/ 0 h 4743758"/>
              <a:gd name="connsiteX1" fmla="*/ 4381776 w 4381776"/>
              <a:gd name="connsiteY1" fmla="*/ 729033 h 4743758"/>
              <a:gd name="connsiteX2" fmla="*/ 4381776 w 4381776"/>
              <a:gd name="connsiteY2" fmla="*/ 4743758 h 4743758"/>
              <a:gd name="connsiteX3" fmla="*/ 0 w 4381776"/>
              <a:gd name="connsiteY3" fmla="*/ 2015455 h 4743758"/>
              <a:gd name="connsiteX4" fmla="*/ 3211739 w 4381776"/>
              <a:gd name="connsiteY4" fmla="*/ 0 h 4743758"/>
              <a:gd name="connsiteX0-1" fmla="*/ 3211739 w 4381776"/>
              <a:gd name="connsiteY0-2" fmla="*/ 0 h 4743758"/>
              <a:gd name="connsiteX1-3" fmla="*/ 4381776 w 4381776"/>
              <a:gd name="connsiteY1-4" fmla="*/ 729033 h 4743758"/>
              <a:gd name="connsiteX2-5" fmla="*/ 4381776 w 4381776"/>
              <a:gd name="connsiteY2-6" fmla="*/ 2498280 h 4743758"/>
              <a:gd name="connsiteX3-7" fmla="*/ 4381776 w 4381776"/>
              <a:gd name="connsiteY3-8" fmla="*/ 4743758 h 4743758"/>
              <a:gd name="connsiteX4-9" fmla="*/ 0 w 4381776"/>
              <a:gd name="connsiteY4-10" fmla="*/ 2015455 h 4743758"/>
              <a:gd name="connsiteX5" fmla="*/ 3211739 w 4381776"/>
              <a:gd name="connsiteY5" fmla="*/ 0 h 4743758"/>
              <a:gd name="connsiteX0-11" fmla="*/ 4381776 w 4473216"/>
              <a:gd name="connsiteY0-12" fmla="*/ 2498280 h 4743758"/>
              <a:gd name="connsiteX1-13" fmla="*/ 4381776 w 4473216"/>
              <a:gd name="connsiteY1-14" fmla="*/ 4743758 h 4743758"/>
              <a:gd name="connsiteX2-15" fmla="*/ 0 w 4473216"/>
              <a:gd name="connsiteY2-16" fmla="*/ 2015455 h 4743758"/>
              <a:gd name="connsiteX3-17" fmla="*/ 3211739 w 4473216"/>
              <a:gd name="connsiteY3-18" fmla="*/ 0 h 4743758"/>
              <a:gd name="connsiteX4-19" fmla="*/ 4381776 w 4473216"/>
              <a:gd name="connsiteY4-20" fmla="*/ 729033 h 4743758"/>
              <a:gd name="connsiteX5-21" fmla="*/ 4473216 w 4473216"/>
              <a:gd name="connsiteY5-22" fmla="*/ 2589720 h 4743758"/>
              <a:gd name="connsiteX0-23" fmla="*/ 4381776 w 4381776"/>
              <a:gd name="connsiteY0-24" fmla="*/ 2498280 h 4743758"/>
              <a:gd name="connsiteX1-25" fmla="*/ 4381776 w 4381776"/>
              <a:gd name="connsiteY1-26" fmla="*/ 4743758 h 4743758"/>
              <a:gd name="connsiteX2-27" fmla="*/ 0 w 4381776"/>
              <a:gd name="connsiteY2-28" fmla="*/ 2015455 h 4743758"/>
              <a:gd name="connsiteX3-29" fmla="*/ 3211739 w 4381776"/>
              <a:gd name="connsiteY3-30" fmla="*/ 0 h 4743758"/>
              <a:gd name="connsiteX4-31" fmla="*/ 4381776 w 4381776"/>
              <a:gd name="connsiteY4-32" fmla="*/ 729033 h 4743758"/>
              <a:gd name="connsiteX0-33" fmla="*/ 4381776 w 4381776"/>
              <a:gd name="connsiteY0-34" fmla="*/ 4743758 h 4743758"/>
              <a:gd name="connsiteX1-35" fmla="*/ 0 w 4381776"/>
              <a:gd name="connsiteY1-36" fmla="*/ 2015455 h 4743758"/>
              <a:gd name="connsiteX2-37" fmla="*/ 3211739 w 4381776"/>
              <a:gd name="connsiteY2-38" fmla="*/ 0 h 4743758"/>
              <a:gd name="connsiteX3-39" fmla="*/ 4381776 w 4381776"/>
              <a:gd name="connsiteY3-40" fmla="*/ 729033 h 4743758"/>
            </a:gdLst>
            <a:ahLst/>
            <a:cxnLst>
              <a:cxn ang="0">
                <a:pos x="connsiteX0-1" y="connsiteY0-2"/>
              </a:cxn>
              <a:cxn ang="0">
                <a:pos x="connsiteX1-3" y="connsiteY1-4"/>
              </a:cxn>
              <a:cxn ang="0">
                <a:pos x="connsiteX2-5" y="connsiteY2-6"/>
              </a:cxn>
              <a:cxn ang="0">
                <a:pos x="connsiteX3-7" y="connsiteY3-8"/>
              </a:cxn>
            </a:cxnLst>
            <a:rect l="l" t="t" r="r" b="b"/>
            <a:pathLst>
              <a:path w="4381776" h="4743758">
                <a:moveTo>
                  <a:pt x="4381776" y="4743758"/>
                </a:moveTo>
                <a:lnTo>
                  <a:pt x="0" y="2015455"/>
                </a:lnTo>
                <a:lnTo>
                  <a:pt x="3211739" y="0"/>
                </a:lnTo>
                <a:lnTo>
                  <a:pt x="4381776" y="729033"/>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31" name="任意多边形: 形状 30"/>
          <p:cNvSpPr/>
          <p:nvPr>
            <p:custDataLst>
              <p:tags r:id="rId32"/>
            </p:custDataLst>
          </p:nvPr>
        </p:nvSpPr>
        <p:spPr>
          <a:xfrm>
            <a:off x="7810859" y="1747332"/>
            <a:ext cx="4381141" cy="4743362"/>
          </a:xfrm>
          <a:custGeom>
            <a:avLst/>
            <a:gdLst>
              <a:gd name="connsiteX0" fmla="*/ 3211739 w 4381141"/>
              <a:gd name="connsiteY0" fmla="*/ 0 h 4743362"/>
              <a:gd name="connsiteX1" fmla="*/ 4381141 w 4381141"/>
              <a:gd name="connsiteY1" fmla="*/ 728636 h 4743362"/>
              <a:gd name="connsiteX2" fmla="*/ 4381141 w 4381141"/>
              <a:gd name="connsiteY2" fmla="*/ 4743362 h 4743362"/>
              <a:gd name="connsiteX3" fmla="*/ 0 w 4381141"/>
              <a:gd name="connsiteY3" fmla="*/ 2015454 h 4743362"/>
              <a:gd name="connsiteX4" fmla="*/ 3211739 w 4381141"/>
              <a:gd name="connsiteY4" fmla="*/ 0 h 4743362"/>
              <a:gd name="connsiteX0-1" fmla="*/ 3211739 w 4390666"/>
              <a:gd name="connsiteY0-2" fmla="*/ 0 h 4743362"/>
              <a:gd name="connsiteX1-3" fmla="*/ 4381141 w 4390666"/>
              <a:gd name="connsiteY1-4" fmla="*/ 728636 h 4743362"/>
              <a:gd name="connsiteX2-5" fmla="*/ 4390666 w 4390666"/>
              <a:gd name="connsiteY2-6" fmla="*/ 2338893 h 4743362"/>
              <a:gd name="connsiteX3-7" fmla="*/ 4381141 w 4390666"/>
              <a:gd name="connsiteY3-8" fmla="*/ 4743362 h 4743362"/>
              <a:gd name="connsiteX4-9" fmla="*/ 0 w 4390666"/>
              <a:gd name="connsiteY4-10" fmla="*/ 2015454 h 4743362"/>
              <a:gd name="connsiteX5" fmla="*/ 3211739 w 4390666"/>
              <a:gd name="connsiteY5" fmla="*/ 0 h 4743362"/>
              <a:gd name="connsiteX0-11" fmla="*/ 4390666 w 4482106"/>
              <a:gd name="connsiteY0-12" fmla="*/ 2338893 h 4743362"/>
              <a:gd name="connsiteX1-13" fmla="*/ 4381141 w 4482106"/>
              <a:gd name="connsiteY1-14" fmla="*/ 4743362 h 4743362"/>
              <a:gd name="connsiteX2-15" fmla="*/ 0 w 4482106"/>
              <a:gd name="connsiteY2-16" fmla="*/ 2015454 h 4743362"/>
              <a:gd name="connsiteX3-17" fmla="*/ 3211739 w 4482106"/>
              <a:gd name="connsiteY3-18" fmla="*/ 0 h 4743362"/>
              <a:gd name="connsiteX4-19" fmla="*/ 4381141 w 4482106"/>
              <a:gd name="connsiteY4-20" fmla="*/ 728636 h 4743362"/>
              <a:gd name="connsiteX5-21" fmla="*/ 4482106 w 4482106"/>
              <a:gd name="connsiteY5-22" fmla="*/ 2430333 h 4743362"/>
              <a:gd name="connsiteX0-23" fmla="*/ 4390666 w 4390666"/>
              <a:gd name="connsiteY0-24" fmla="*/ 2338893 h 4743362"/>
              <a:gd name="connsiteX1-25" fmla="*/ 4381141 w 4390666"/>
              <a:gd name="connsiteY1-26" fmla="*/ 4743362 h 4743362"/>
              <a:gd name="connsiteX2-27" fmla="*/ 0 w 4390666"/>
              <a:gd name="connsiteY2-28" fmla="*/ 2015454 h 4743362"/>
              <a:gd name="connsiteX3-29" fmla="*/ 3211739 w 4390666"/>
              <a:gd name="connsiteY3-30" fmla="*/ 0 h 4743362"/>
              <a:gd name="connsiteX4-31" fmla="*/ 4381141 w 4390666"/>
              <a:gd name="connsiteY4-32" fmla="*/ 728636 h 4743362"/>
              <a:gd name="connsiteX0-33" fmla="*/ 4381141 w 4381141"/>
              <a:gd name="connsiteY0-34" fmla="*/ 4743362 h 4743362"/>
              <a:gd name="connsiteX1-35" fmla="*/ 0 w 4381141"/>
              <a:gd name="connsiteY1-36" fmla="*/ 2015454 h 4743362"/>
              <a:gd name="connsiteX2-37" fmla="*/ 3211739 w 4381141"/>
              <a:gd name="connsiteY2-38" fmla="*/ 0 h 4743362"/>
              <a:gd name="connsiteX3-39" fmla="*/ 4381141 w 4381141"/>
              <a:gd name="connsiteY3-40" fmla="*/ 728636 h 4743362"/>
            </a:gdLst>
            <a:ahLst/>
            <a:cxnLst>
              <a:cxn ang="0">
                <a:pos x="connsiteX0-1" y="connsiteY0-2"/>
              </a:cxn>
              <a:cxn ang="0">
                <a:pos x="connsiteX1-3" y="connsiteY1-4"/>
              </a:cxn>
              <a:cxn ang="0">
                <a:pos x="connsiteX2-5" y="connsiteY2-6"/>
              </a:cxn>
              <a:cxn ang="0">
                <a:pos x="connsiteX3-7" y="connsiteY3-8"/>
              </a:cxn>
            </a:cxnLst>
            <a:rect l="l" t="t" r="r" b="b"/>
            <a:pathLst>
              <a:path w="4381141" h="4743362">
                <a:moveTo>
                  <a:pt x="4381141" y="4743362"/>
                </a:moveTo>
                <a:lnTo>
                  <a:pt x="0" y="2015454"/>
                </a:lnTo>
                <a:lnTo>
                  <a:pt x="3211739" y="0"/>
                </a:lnTo>
                <a:lnTo>
                  <a:pt x="4381141" y="728636"/>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35" name="任意多边形: 形状 34"/>
          <p:cNvSpPr/>
          <p:nvPr>
            <p:custDataLst>
              <p:tags r:id="rId33"/>
            </p:custDataLst>
          </p:nvPr>
        </p:nvSpPr>
        <p:spPr>
          <a:xfrm>
            <a:off x="7810225" y="1985455"/>
            <a:ext cx="4381776" cy="4743757"/>
          </a:xfrm>
          <a:custGeom>
            <a:avLst/>
            <a:gdLst>
              <a:gd name="connsiteX0" fmla="*/ 3211738 w 4381776"/>
              <a:gd name="connsiteY0" fmla="*/ 0 h 4743757"/>
              <a:gd name="connsiteX1" fmla="*/ 4381776 w 4381776"/>
              <a:gd name="connsiteY1" fmla="*/ 729033 h 4743757"/>
              <a:gd name="connsiteX2" fmla="*/ 4381776 w 4381776"/>
              <a:gd name="connsiteY2" fmla="*/ 4743757 h 4743757"/>
              <a:gd name="connsiteX3" fmla="*/ 0 w 4381776"/>
              <a:gd name="connsiteY3" fmla="*/ 2015455 h 4743757"/>
              <a:gd name="connsiteX4" fmla="*/ 3211738 w 4381776"/>
              <a:gd name="connsiteY4" fmla="*/ 0 h 4743757"/>
              <a:gd name="connsiteX0-1" fmla="*/ 3211738 w 4381776"/>
              <a:gd name="connsiteY0-2" fmla="*/ 0 h 4743757"/>
              <a:gd name="connsiteX1-3" fmla="*/ 4381776 w 4381776"/>
              <a:gd name="connsiteY1-4" fmla="*/ 729033 h 4743757"/>
              <a:gd name="connsiteX2-5" fmla="*/ 4381775 w 4381776"/>
              <a:gd name="connsiteY2-6" fmla="*/ 2653220 h 4743757"/>
              <a:gd name="connsiteX3-7" fmla="*/ 4381776 w 4381776"/>
              <a:gd name="connsiteY3-8" fmla="*/ 4743757 h 4743757"/>
              <a:gd name="connsiteX4-9" fmla="*/ 0 w 4381776"/>
              <a:gd name="connsiteY4-10" fmla="*/ 2015455 h 4743757"/>
              <a:gd name="connsiteX5" fmla="*/ 3211738 w 4381776"/>
              <a:gd name="connsiteY5" fmla="*/ 0 h 4743757"/>
              <a:gd name="connsiteX0-11" fmla="*/ 4381775 w 4473215"/>
              <a:gd name="connsiteY0-12" fmla="*/ 2653220 h 4743757"/>
              <a:gd name="connsiteX1-13" fmla="*/ 4381776 w 4473215"/>
              <a:gd name="connsiteY1-14" fmla="*/ 4743757 h 4743757"/>
              <a:gd name="connsiteX2-15" fmla="*/ 0 w 4473215"/>
              <a:gd name="connsiteY2-16" fmla="*/ 2015455 h 4743757"/>
              <a:gd name="connsiteX3-17" fmla="*/ 3211738 w 4473215"/>
              <a:gd name="connsiteY3-18" fmla="*/ 0 h 4743757"/>
              <a:gd name="connsiteX4-19" fmla="*/ 4381776 w 4473215"/>
              <a:gd name="connsiteY4-20" fmla="*/ 729033 h 4743757"/>
              <a:gd name="connsiteX5-21" fmla="*/ 4473215 w 4473215"/>
              <a:gd name="connsiteY5-22" fmla="*/ 2744660 h 4743757"/>
              <a:gd name="connsiteX0-23" fmla="*/ 4381775 w 4381776"/>
              <a:gd name="connsiteY0-24" fmla="*/ 2653220 h 4743757"/>
              <a:gd name="connsiteX1-25" fmla="*/ 4381776 w 4381776"/>
              <a:gd name="connsiteY1-26" fmla="*/ 4743757 h 4743757"/>
              <a:gd name="connsiteX2-27" fmla="*/ 0 w 4381776"/>
              <a:gd name="connsiteY2-28" fmla="*/ 2015455 h 4743757"/>
              <a:gd name="connsiteX3-29" fmla="*/ 3211738 w 4381776"/>
              <a:gd name="connsiteY3-30" fmla="*/ 0 h 4743757"/>
              <a:gd name="connsiteX4-31" fmla="*/ 4381776 w 4381776"/>
              <a:gd name="connsiteY4-32" fmla="*/ 729033 h 4743757"/>
              <a:gd name="connsiteX0-33" fmla="*/ 4381776 w 4381776"/>
              <a:gd name="connsiteY0-34" fmla="*/ 4743757 h 4743757"/>
              <a:gd name="connsiteX1-35" fmla="*/ 0 w 4381776"/>
              <a:gd name="connsiteY1-36" fmla="*/ 2015455 h 4743757"/>
              <a:gd name="connsiteX2-37" fmla="*/ 3211738 w 4381776"/>
              <a:gd name="connsiteY2-38" fmla="*/ 0 h 4743757"/>
              <a:gd name="connsiteX3-39" fmla="*/ 4381776 w 4381776"/>
              <a:gd name="connsiteY3-40" fmla="*/ 729033 h 4743757"/>
            </a:gdLst>
            <a:ahLst/>
            <a:cxnLst>
              <a:cxn ang="0">
                <a:pos x="connsiteX0-1" y="connsiteY0-2"/>
              </a:cxn>
              <a:cxn ang="0">
                <a:pos x="connsiteX1-3" y="connsiteY1-4"/>
              </a:cxn>
              <a:cxn ang="0">
                <a:pos x="connsiteX2-5" y="connsiteY2-6"/>
              </a:cxn>
              <a:cxn ang="0">
                <a:pos x="connsiteX3-7" y="connsiteY3-8"/>
              </a:cxn>
            </a:cxnLst>
            <a:rect l="l" t="t" r="r" b="b"/>
            <a:pathLst>
              <a:path w="4381776" h="4743757">
                <a:moveTo>
                  <a:pt x="4381776" y="4743757"/>
                </a:moveTo>
                <a:lnTo>
                  <a:pt x="0" y="2015455"/>
                </a:lnTo>
                <a:lnTo>
                  <a:pt x="3211738" y="0"/>
                </a:lnTo>
                <a:lnTo>
                  <a:pt x="4381776" y="729033"/>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40" name="任意多边形: 形状 39"/>
          <p:cNvSpPr/>
          <p:nvPr>
            <p:custDataLst>
              <p:tags r:id="rId34"/>
            </p:custDataLst>
          </p:nvPr>
        </p:nvSpPr>
        <p:spPr>
          <a:xfrm>
            <a:off x="7810223" y="2223581"/>
            <a:ext cx="4381776" cy="4634419"/>
          </a:xfrm>
          <a:custGeom>
            <a:avLst/>
            <a:gdLst>
              <a:gd name="connsiteX0" fmla="*/ 3211739 w 4381776"/>
              <a:gd name="connsiteY0" fmla="*/ 0 h 4634419"/>
              <a:gd name="connsiteX1" fmla="*/ 4381776 w 4381776"/>
              <a:gd name="connsiteY1" fmla="*/ 729032 h 4634419"/>
              <a:gd name="connsiteX2" fmla="*/ 4381776 w 4381776"/>
              <a:gd name="connsiteY2" fmla="*/ 4634419 h 4634419"/>
              <a:gd name="connsiteX3" fmla="*/ 4206176 w 4381776"/>
              <a:gd name="connsiteY3" fmla="*/ 4634419 h 4634419"/>
              <a:gd name="connsiteX4" fmla="*/ 0 w 4381776"/>
              <a:gd name="connsiteY4" fmla="*/ 2015454 h 4634419"/>
              <a:gd name="connsiteX5" fmla="*/ 3211739 w 4381776"/>
              <a:gd name="connsiteY5" fmla="*/ 0 h 4634419"/>
              <a:gd name="connsiteX0-1" fmla="*/ 4381776 w 4473216"/>
              <a:gd name="connsiteY0-2" fmla="*/ 4634419 h 4725859"/>
              <a:gd name="connsiteX1-3" fmla="*/ 4206176 w 4473216"/>
              <a:gd name="connsiteY1-4" fmla="*/ 4634419 h 4725859"/>
              <a:gd name="connsiteX2-5" fmla="*/ 0 w 4473216"/>
              <a:gd name="connsiteY2-6" fmla="*/ 2015454 h 4725859"/>
              <a:gd name="connsiteX3-7" fmla="*/ 3211739 w 4473216"/>
              <a:gd name="connsiteY3-8" fmla="*/ 0 h 4725859"/>
              <a:gd name="connsiteX4-9" fmla="*/ 4381776 w 4473216"/>
              <a:gd name="connsiteY4-10" fmla="*/ 729032 h 4725859"/>
              <a:gd name="connsiteX5-11" fmla="*/ 4473216 w 4473216"/>
              <a:gd name="connsiteY5-12" fmla="*/ 4725859 h 4725859"/>
              <a:gd name="connsiteX0-13" fmla="*/ 4381776 w 4381776"/>
              <a:gd name="connsiteY0-14" fmla="*/ 4634419 h 4634419"/>
              <a:gd name="connsiteX1-15" fmla="*/ 4206176 w 4381776"/>
              <a:gd name="connsiteY1-16" fmla="*/ 4634419 h 4634419"/>
              <a:gd name="connsiteX2-17" fmla="*/ 0 w 4381776"/>
              <a:gd name="connsiteY2-18" fmla="*/ 2015454 h 4634419"/>
              <a:gd name="connsiteX3-19" fmla="*/ 3211739 w 4381776"/>
              <a:gd name="connsiteY3-20" fmla="*/ 0 h 4634419"/>
              <a:gd name="connsiteX4-21" fmla="*/ 4381776 w 4381776"/>
              <a:gd name="connsiteY4-22" fmla="*/ 729032 h 4634419"/>
              <a:gd name="connsiteX0-23" fmla="*/ 4206176 w 4381776"/>
              <a:gd name="connsiteY0-24" fmla="*/ 4634419 h 4634419"/>
              <a:gd name="connsiteX1-25" fmla="*/ 0 w 4381776"/>
              <a:gd name="connsiteY1-26" fmla="*/ 2015454 h 4634419"/>
              <a:gd name="connsiteX2-27" fmla="*/ 3211739 w 4381776"/>
              <a:gd name="connsiteY2-28" fmla="*/ 0 h 4634419"/>
              <a:gd name="connsiteX3-29" fmla="*/ 4381776 w 4381776"/>
              <a:gd name="connsiteY3-30" fmla="*/ 729032 h 4634419"/>
            </a:gdLst>
            <a:ahLst/>
            <a:cxnLst>
              <a:cxn ang="0">
                <a:pos x="connsiteX0-1" y="connsiteY0-2"/>
              </a:cxn>
              <a:cxn ang="0">
                <a:pos x="connsiteX1-3" y="connsiteY1-4"/>
              </a:cxn>
              <a:cxn ang="0">
                <a:pos x="connsiteX2-5" y="connsiteY2-6"/>
              </a:cxn>
              <a:cxn ang="0">
                <a:pos x="connsiteX3-7" y="connsiteY3-8"/>
              </a:cxn>
            </a:cxnLst>
            <a:rect l="l" t="t" r="r" b="b"/>
            <a:pathLst>
              <a:path w="4381776" h="4634419">
                <a:moveTo>
                  <a:pt x="4206176" y="4634419"/>
                </a:moveTo>
                <a:lnTo>
                  <a:pt x="0" y="2015454"/>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dirty="0"/>
          </a:p>
        </p:txBody>
      </p:sp>
      <p:sp>
        <p:nvSpPr>
          <p:cNvPr id="44" name="任意多边形: 形状 43"/>
          <p:cNvSpPr/>
          <p:nvPr>
            <p:custDataLst>
              <p:tags r:id="rId35"/>
            </p:custDataLst>
          </p:nvPr>
        </p:nvSpPr>
        <p:spPr>
          <a:xfrm>
            <a:off x="7815940" y="2462975"/>
            <a:ext cx="4376060" cy="4395025"/>
          </a:xfrm>
          <a:custGeom>
            <a:avLst/>
            <a:gdLst>
              <a:gd name="connsiteX0" fmla="*/ 3211738 w 4376060"/>
              <a:gd name="connsiteY0" fmla="*/ 0 h 4395025"/>
              <a:gd name="connsiteX1" fmla="*/ 4376060 w 4376060"/>
              <a:gd name="connsiteY1" fmla="*/ 725472 h 4395025"/>
              <a:gd name="connsiteX2" fmla="*/ 4376060 w 4376060"/>
              <a:gd name="connsiteY2" fmla="*/ 4395025 h 4395025"/>
              <a:gd name="connsiteX3" fmla="*/ 3917406 w 4376060"/>
              <a:gd name="connsiteY3" fmla="*/ 4395025 h 4395025"/>
              <a:gd name="connsiteX4" fmla="*/ 3917199 w 4376060"/>
              <a:gd name="connsiteY4" fmla="*/ 4395025 h 4395025"/>
              <a:gd name="connsiteX5" fmla="*/ 3821696 w 4376060"/>
              <a:gd name="connsiteY5" fmla="*/ 4395025 h 4395025"/>
              <a:gd name="connsiteX6" fmla="*/ 0 w 4376060"/>
              <a:gd name="connsiteY6" fmla="*/ 2015455 h 4395025"/>
              <a:gd name="connsiteX7" fmla="*/ 3211738 w 4376060"/>
              <a:gd name="connsiteY7" fmla="*/ 0 h 4395025"/>
              <a:gd name="connsiteX0-1" fmla="*/ 4376060 w 4467500"/>
              <a:gd name="connsiteY0-2" fmla="*/ 4395025 h 4486465"/>
              <a:gd name="connsiteX1-3" fmla="*/ 3917406 w 4467500"/>
              <a:gd name="connsiteY1-4" fmla="*/ 4395025 h 4486465"/>
              <a:gd name="connsiteX2-5" fmla="*/ 3917199 w 4467500"/>
              <a:gd name="connsiteY2-6" fmla="*/ 4395025 h 4486465"/>
              <a:gd name="connsiteX3-7" fmla="*/ 3821696 w 4467500"/>
              <a:gd name="connsiteY3-8" fmla="*/ 4395025 h 4486465"/>
              <a:gd name="connsiteX4-9" fmla="*/ 0 w 4467500"/>
              <a:gd name="connsiteY4-10" fmla="*/ 2015455 h 4486465"/>
              <a:gd name="connsiteX5-11" fmla="*/ 3211738 w 4467500"/>
              <a:gd name="connsiteY5-12" fmla="*/ 0 h 4486465"/>
              <a:gd name="connsiteX6-13" fmla="*/ 4376060 w 4467500"/>
              <a:gd name="connsiteY6-14" fmla="*/ 725472 h 4486465"/>
              <a:gd name="connsiteX7-15" fmla="*/ 4467500 w 4467500"/>
              <a:gd name="connsiteY7-16" fmla="*/ 4486465 h 4486465"/>
              <a:gd name="connsiteX0-17" fmla="*/ 4376060 w 4376060"/>
              <a:gd name="connsiteY0-18" fmla="*/ 4395025 h 4395025"/>
              <a:gd name="connsiteX1-19" fmla="*/ 3917406 w 4376060"/>
              <a:gd name="connsiteY1-20" fmla="*/ 4395025 h 4395025"/>
              <a:gd name="connsiteX2-21" fmla="*/ 3917199 w 4376060"/>
              <a:gd name="connsiteY2-22" fmla="*/ 4395025 h 4395025"/>
              <a:gd name="connsiteX3-23" fmla="*/ 3821696 w 4376060"/>
              <a:gd name="connsiteY3-24" fmla="*/ 4395025 h 4395025"/>
              <a:gd name="connsiteX4-25" fmla="*/ 0 w 4376060"/>
              <a:gd name="connsiteY4-26" fmla="*/ 2015455 h 4395025"/>
              <a:gd name="connsiteX5-27" fmla="*/ 3211738 w 4376060"/>
              <a:gd name="connsiteY5-28" fmla="*/ 0 h 4395025"/>
              <a:gd name="connsiteX6-29" fmla="*/ 4376060 w 4376060"/>
              <a:gd name="connsiteY6-30" fmla="*/ 725472 h 4395025"/>
              <a:gd name="connsiteX0-31" fmla="*/ 3917406 w 4376060"/>
              <a:gd name="connsiteY0-32" fmla="*/ 4395025 h 4395025"/>
              <a:gd name="connsiteX1-33" fmla="*/ 3917199 w 4376060"/>
              <a:gd name="connsiteY1-34" fmla="*/ 4395025 h 4395025"/>
              <a:gd name="connsiteX2-35" fmla="*/ 3821696 w 4376060"/>
              <a:gd name="connsiteY2-36" fmla="*/ 4395025 h 4395025"/>
              <a:gd name="connsiteX3-37" fmla="*/ 0 w 4376060"/>
              <a:gd name="connsiteY3-38" fmla="*/ 2015455 h 4395025"/>
              <a:gd name="connsiteX4-39" fmla="*/ 3211738 w 4376060"/>
              <a:gd name="connsiteY4-40" fmla="*/ 0 h 4395025"/>
              <a:gd name="connsiteX5-41" fmla="*/ 4376060 w 4376060"/>
              <a:gd name="connsiteY5-42" fmla="*/ 725472 h 4395025"/>
              <a:gd name="connsiteX0-43" fmla="*/ 3917406 w 4376060"/>
              <a:gd name="connsiteY0-44" fmla="*/ 4395025 h 4395025"/>
              <a:gd name="connsiteX1-45" fmla="*/ 3821696 w 4376060"/>
              <a:gd name="connsiteY1-46" fmla="*/ 4395025 h 4395025"/>
              <a:gd name="connsiteX2-47" fmla="*/ 0 w 4376060"/>
              <a:gd name="connsiteY2-48" fmla="*/ 2015455 h 4395025"/>
              <a:gd name="connsiteX3-49" fmla="*/ 3211738 w 4376060"/>
              <a:gd name="connsiteY3-50" fmla="*/ 0 h 4395025"/>
              <a:gd name="connsiteX4-51" fmla="*/ 4376060 w 4376060"/>
              <a:gd name="connsiteY4-52" fmla="*/ 725472 h 4395025"/>
              <a:gd name="connsiteX0-53" fmla="*/ 3821696 w 4376060"/>
              <a:gd name="connsiteY0-54" fmla="*/ 4395025 h 4395025"/>
              <a:gd name="connsiteX1-55" fmla="*/ 0 w 4376060"/>
              <a:gd name="connsiteY1-56" fmla="*/ 2015455 h 4395025"/>
              <a:gd name="connsiteX2-57" fmla="*/ 3211738 w 4376060"/>
              <a:gd name="connsiteY2-58" fmla="*/ 0 h 4395025"/>
              <a:gd name="connsiteX3-59" fmla="*/ 4376060 w 4376060"/>
              <a:gd name="connsiteY3-60" fmla="*/ 725472 h 4395025"/>
            </a:gdLst>
            <a:ahLst/>
            <a:cxnLst>
              <a:cxn ang="0">
                <a:pos x="connsiteX0-1" y="connsiteY0-2"/>
              </a:cxn>
              <a:cxn ang="0">
                <a:pos x="connsiteX1-3" y="connsiteY1-4"/>
              </a:cxn>
              <a:cxn ang="0">
                <a:pos x="connsiteX2-5" y="connsiteY2-6"/>
              </a:cxn>
              <a:cxn ang="0">
                <a:pos x="connsiteX3-7" y="connsiteY3-8"/>
              </a:cxn>
            </a:cxnLst>
            <a:rect l="l" t="t" r="r" b="b"/>
            <a:pathLst>
              <a:path w="4376060" h="4395025">
                <a:moveTo>
                  <a:pt x="3821696" y="4395025"/>
                </a:moveTo>
                <a:lnTo>
                  <a:pt x="0" y="2015455"/>
                </a:lnTo>
                <a:lnTo>
                  <a:pt x="3211738" y="0"/>
                </a:lnTo>
                <a:lnTo>
                  <a:pt x="4376060" y="72547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47" name="任意多边形: 形状 46"/>
          <p:cNvSpPr/>
          <p:nvPr>
            <p:custDataLst>
              <p:tags r:id="rId36"/>
            </p:custDataLst>
          </p:nvPr>
        </p:nvSpPr>
        <p:spPr>
          <a:xfrm>
            <a:off x="7816574" y="2701102"/>
            <a:ext cx="4375426" cy="4156898"/>
          </a:xfrm>
          <a:custGeom>
            <a:avLst/>
            <a:gdLst>
              <a:gd name="connsiteX0" fmla="*/ 3211739 w 4375426"/>
              <a:gd name="connsiteY0" fmla="*/ 0 h 4156899"/>
              <a:gd name="connsiteX1" fmla="*/ 4375426 w 4375426"/>
              <a:gd name="connsiteY1" fmla="*/ 725075 h 4156899"/>
              <a:gd name="connsiteX2" fmla="*/ 4375426 w 4375426"/>
              <a:gd name="connsiteY2" fmla="*/ 4156899 h 4156899"/>
              <a:gd name="connsiteX3" fmla="*/ 3916771 w 4375426"/>
              <a:gd name="connsiteY3" fmla="*/ 4156898 h 4156899"/>
              <a:gd name="connsiteX4" fmla="*/ 3916565 w 4375426"/>
              <a:gd name="connsiteY4" fmla="*/ 4156898 h 4156899"/>
              <a:gd name="connsiteX5" fmla="*/ 3439257 w 4375426"/>
              <a:gd name="connsiteY5" fmla="*/ 4156898 h 4156899"/>
              <a:gd name="connsiteX6" fmla="*/ 0 w 4375426"/>
              <a:gd name="connsiteY6" fmla="*/ 2015453 h 4156899"/>
              <a:gd name="connsiteX7" fmla="*/ 3211739 w 4375426"/>
              <a:gd name="connsiteY7" fmla="*/ 0 h 4156899"/>
              <a:gd name="connsiteX0-1" fmla="*/ 3211739 w 4375426"/>
              <a:gd name="connsiteY0-2" fmla="*/ 0 h 4156898"/>
              <a:gd name="connsiteX1-3" fmla="*/ 4375426 w 4375426"/>
              <a:gd name="connsiteY1-4" fmla="*/ 725075 h 4156898"/>
              <a:gd name="connsiteX2-5" fmla="*/ 3916771 w 4375426"/>
              <a:gd name="connsiteY2-6" fmla="*/ 4156898 h 4156898"/>
              <a:gd name="connsiteX3-7" fmla="*/ 3916565 w 4375426"/>
              <a:gd name="connsiteY3-8" fmla="*/ 4156898 h 4156898"/>
              <a:gd name="connsiteX4-9" fmla="*/ 3439257 w 4375426"/>
              <a:gd name="connsiteY4-10" fmla="*/ 4156898 h 4156898"/>
              <a:gd name="connsiteX5-11" fmla="*/ 0 w 4375426"/>
              <a:gd name="connsiteY5-12" fmla="*/ 2015453 h 4156898"/>
              <a:gd name="connsiteX6-13" fmla="*/ 3211739 w 4375426"/>
              <a:gd name="connsiteY6-14" fmla="*/ 0 h 4156898"/>
              <a:gd name="connsiteX0-15" fmla="*/ 3916565 w 4375426"/>
              <a:gd name="connsiteY0-16" fmla="*/ 4156898 h 4248338"/>
              <a:gd name="connsiteX1-17" fmla="*/ 3439257 w 4375426"/>
              <a:gd name="connsiteY1-18" fmla="*/ 4156898 h 4248338"/>
              <a:gd name="connsiteX2-19" fmla="*/ 0 w 4375426"/>
              <a:gd name="connsiteY2-20" fmla="*/ 2015453 h 4248338"/>
              <a:gd name="connsiteX3-21" fmla="*/ 3211739 w 4375426"/>
              <a:gd name="connsiteY3-22" fmla="*/ 0 h 4248338"/>
              <a:gd name="connsiteX4-23" fmla="*/ 4375426 w 4375426"/>
              <a:gd name="connsiteY4-24" fmla="*/ 725075 h 4248338"/>
              <a:gd name="connsiteX5-25" fmla="*/ 3916771 w 4375426"/>
              <a:gd name="connsiteY5-26" fmla="*/ 4156898 h 4248338"/>
              <a:gd name="connsiteX6-27" fmla="*/ 4008005 w 4375426"/>
              <a:gd name="connsiteY6-28" fmla="*/ 4248338 h 4248338"/>
              <a:gd name="connsiteX0-29" fmla="*/ 3916565 w 4375426"/>
              <a:gd name="connsiteY0-30" fmla="*/ 4156898 h 4156898"/>
              <a:gd name="connsiteX1-31" fmla="*/ 3439257 w 4375426"/>
              <a:gd name="connsiteY1-32" fmla="*/ 4156898 h 4156898"/>
              <a:gd name="connsiteX2-33" fmla="*/ 0 w 4375426"/>
              <a:gd name="connsiteY2-34" fmla="*/ 2015453 h 4156898"/>
              <a:gd name="connsiteX3-35" fmla="*/ 3211739 w 4375426"/>
              <a:gd name="connsiteY3-36" fmla="*/ 0 h 4156898"/>
              <a:gd name="connsiteX4-37" fmla="*/ 4375426 w 4375426"/>
              <a:gd name="connsiteY4-38" fmla="*/ 725075 h 4156898"/>
              <a:gd name="connsiteX5-39" fmla="*/ 3916771 w 4375426"/>
              <a:gd name="connsiteY5-40" fmla="*/ 4156898 h 4156898"/>
              <a:gd name="connsiteX0-41" fmla="*/ 3916565 w 4375426"/>
              <a:gd name="connsiteY0-42" fmla="*/ 4156898 h 4156898"/>
              <a:gd name="connsiteX1-43" fmla="*/ 3439257 w 4375426"/>
              <a:gd name="connsiteY1-44" fmla="*/ 4156898 h 4156898"/>
              <a:gd name="connsiteX2-45" fmla="*/ 0 w 4375426"/>
              <a:gd name="connsiteY2-46" fmla="*/ 2015453 h 4156898"/>
              <a:gd name="connsiteX3-47" fmla="*/ 3211739 w 4375426"/>
              <a:gd name="connsiteY3-48" fmla="*/ 0 h 4156898"/>
              <a:gd name="connsiteX4-49" fmla="*/ 4375426 w 4375426"/>
              <a:gd name="connsiteY4-50" fmla="*/ 725075 h 4156898"/>
              <a:gd name="connsiteX0-51" fmla="*/ 3439257 w 4375426"/>
              <a:gd name="connsiteY0-52" fmla="*/ 4156898 h 4156898"/>
              <a:gd name="connsiteX1-53" fmla="*/ 0 w 4375426"/>
              <a:gd name="connsiteY1-54" fmla="*/ 2015453 h 4156898"/>
              <a:gd name="connsiteX2-55" fmla="*/ 3211739 w 4375426"/>
              <a:gd name="connsiteY2-56" fmla="*/ 0 h 4156898"/>
              <a:gd name="connsiteX3-57" fmla="*/ 4375426 w 4375426"/>
              <a:gd name="connsiteY3-58" fmla="*/ 725075 h 4156898"/>
            </a:gdLst>
            <a:ahLst/>
            <a:cxnLst>
              <a:cxn ang="0">
                <a:pos x="connsiteX0-1" y="connsiteY0-2"/>
              </a:cxn>
              <a:cxn ang="0">
                <a:pos x="connsiteX1-3" y="connsiteY1-4"/>
              </a:cxn>
              <a:cxn ang="0">
                <a:pos x="connsiteX2-5" y="connsiteY2-6"/>
              </a:cxn>
              <a:cxn ang="0">
                <a:pos x="connsiteX3-7" y="connsiteY3-8"/>
              </a:cxn>
            </a:cxnLst>
            <a:rect l="l" t="t" r="r" b="b"/>
            <a:pathLst>
              <a:path w="4375426" h="4156898">
                <a:moveTo>
                  <a:pt x="3439257" y="4156898"/>
                </a:moveTo>
                <a:lnTo>
                  <a:pt x="0" y="2015453"/>
                </a:lnTo>
                <a:lnTo>
                  <a:pt x="3211739" y="0"/>
                </a:lnTo>
                <a:lnTo>
                  <a:pt x="4375426" y="725075"/>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50" name="任意多边形: 形状 49"/>
          <p:cNvSpPr/>
          <p:nvPr>
            <p:custDataLst>
              <p:tags r:id="rId37"/>
            </p:custDataLst>
          </p:nvPr>
        </p:nvSpPr>
        <p:spPr>
          <a:xfrm>
            <a:off x="7810224" y="2939861"/>
            <a:ext cx="4381776" cy="3918139"/>
          </a:xfrm>
          <a:custGeom>
            <a:avLst/>
            <a:gdLst>
              <a:gd name="connsiteX0" fmla="*/ 3211739 w 4381776"/>
              <a:gd name="connsiteY0" fmla="*/ 0 h 3918140"/>
              <a:gd name="connsiteX1" fmla="*/ 4381776 w 4381776"/>
              <a:gd name="connsiteY1" fmla="*/ 729032 h 3918140"/>
              <a:gd name="connsiteX2" fmla="*/ 4381776 w 4381776"/>
              <a:gd name="connsiteY2" fmla="*/ 3918139 h 3918140"/>
              <a:gd name="connsiteX3" fmla="*/ 3923121 w 4381776"/>
              <a:gd name="connsiteY3" fmla="*/ 3918139 h 3918140"/>
              <a:gd name="connsiteX4" fmla="*/ 3922915 w 4381776"/>
              <a:gd name="connsiteY4" fmla="*/ 3918140 h 3918140"/>
              <a:gd name="connsiteX5" fmla="*/ 3055798 w 4381776"/>
              <a:gd name="connsiteY5" fmla="*/ 3918139 h 3918140"/>
              <a:gd name="connsiteX6" fmla="*/ 0 w 4381776"/>
              <a:gd name="connsiteY6" fmla="*/ 2015453 h 3918140"/>
              <a:gd name="connsiteX7" fmla="*/ 3211739 w 4381776"/>
              <a:gd name="connsiteY7" fmla="*/ 0 h 3918140"/>
              <a:gd name="connsiteX0-1" fmla="*/ 4381776 w 4473216"/>
              <a:gd name="connsiteY0-2" fmla="*/ 3918139 h 4009579"/>
              <a:gd name="connsiteX1-3" fmla="*/ 3923121 w 4473216"/>
              <a:gd name="connsiteY1-4" fmla="*/ 3918139 h 4009579"/>
              <a:gd name="connsiteX2-5" fmla="*/ 3922915 w 4473216"/>
              <a:gd name="connsiteY2-6" fmla="*/ 3918140 h 4009579"/>
              <a:gd name="connsiteX3-7" fmla="*/ 3055798 w 4473216"/>
              <a:gd name="connsiteY3-8" fmla="*/ 3918139 h 4009579"/>
              <a:gd name="connsiteX4-9" fmla="*/ 0 w 4473216"/>
              <a:gd name="connsiteY4-10" fmla="*/ 2015453 h 4009579"/>
              <a:gd name="connsiteX5-11" fmla="*/ 3211739 w 4473216"/>
              <a:gd name="connsiteY5-12" fmla="*/ 0 h 4009579"/>
              <a:gd name="connsiteX6-13" fmla="*/ 4381776 w 4473216"/>
              <a:gd name="connsiteY6-14" fmla="*/ 729032 h 4009579"/>
              <a:gd name="connsiteX7-15" fmla="*/ 4473216 w 4473216"/>
              <a:gd name="connsiteY7-16" fmla="*/ 4009579 h 4009579"/>
              <a:gd name="connsiteX0-17" fmla="*/ 4381776 w 4381776"/>
              <a:gd name="connsiteY0-18" fmla="*/ 3918139 h 3918140"/>
              <a:gd name="connsiteX1-19" fmla="*/ 3923121 w 4381776"/>
              <a:gd name="connsiteY1-20" fmla="*/ 3918139 h 3918140"/>
              <a:gd name="connsiteX2-21" fmla="*/ 3922915 w 4381776"/>
              <a:gd name="connsiteY2-22" fmla="*/ 3918140 h 3918140"/>
              <a:gd name="connsiteX3-23" fmla="*/ 3055798 w 4381776"/>
              <a:gd name="connsiteY3-24" fmla="*/ 3918139 h 3918140"/>
              <a:gd name="connsiteX4-25" fmla="*/ 0 w 4381776"/>
              <a:gd name="connsiteY4-26" fmla="*/ 2015453 h 3918140"/>
              <a:gd name="connsiteX5-27" fmla="*/ 3211739 w 4381776"/>
              <a:gd name="connsiteY5-28" fmla="*/ 0 h 3918140"/>
              <a:gd name="connsiteX6-29" fmla="*/ 4381776 w 4381776"/>
              <a:gd name="connsiteY6-30" fmla="*/ 729032 h 3918140"/>
              <a:gd name="connsiteX0-31" fmla="*/ 3923121 w 4381776"/>
              <a:gd name="connsiteY0-32" fmla="*/ 3918139 h 3918140"/>
              <a:gd name="connsiteX1-33" fmla="*/ 3922915 w 4381776"/>
              <a:gd name="connsiteY1-34" fmla="*/ 3918140 h 3918140"/>
              <a:gd name="connsiteX2-35" fmla="*/ 3055798 w 4381776"/>
              <a:gd name="connsiteY2-36" fmla="*/ 3918139 h 3918140"/>
              <a:gd name="connsiteX3-37" fmla="*/ 0 w 4381776"/>
              <a:gd name="connsiteY3-38" fmla="*/ 2015453 h 3918140"/>
              <a:gd name="connsiteX4-39" fmla="*/ 3211739 w 4381776"/>
              <a:gd name="connsiteY4-40" fmla="*/ 0 h 3918140"/>
              <a:gd name="connsiteX5-41" fmla="*/ 4381776 w 4381776"/>
              <a:gd name="connsiteY5-42" fmla="*/ 729032 h 3918140"/>
              <a:gd name="connsiteX0-43" fmla="*/ 3923121 w 4381776"/>
              <a:gd name="connsiteY0-44" fmla="*/ 3918139 h 3918139"/>
              <a:gd name="connsiteX1-45" fmla="*/ 3055798 w 4381776"/>
              <a:gd name="connsiteY1-46" fmla="*/ 3918139 h 3918139"/>
              <a:gd name="connsiteX2-47" fmla="*/ 0 w 4381776"/>
              <a:gd name="connsiteY2-48" fmla="*/ 2015453 h 3918139"/>
              <a:gd name="connsiteX3-49" fmla="*/ 3211739 w 4381776"/>
              <a:gd name="connsiteY3-50" fmla="*/ 0 h 3918139"/>
              <a:gd name="connsiteX4-51" fmla="*/ 4381776 w 4381776"/>
              <a:gd name="connsiteY4-52" fmla="*/ 729032 h 3918139"/>
              <a:gd name="connsiteX0-53" fmla="*/ 3055798 w 4381776"/>
              <a:gd name="connsiteY0-54" fmla="*/ 3918139 h 3918139"/>
              <a:gd name="connsiteX1-55" fmla="*/ 0 w 4381776"/>
              <a:gd name="connsiteY1-56" fmla="*/ 2015453 h 3918139"/>
              <a:gd name="connsiteX2-57" fmla="*/ 3211739 w 4381776"/>
              <a:gd name="connsiteY2-58" fmla="*/ 0 h 3918139"/>
              <a:gd name="connsiteX3-59" fmla="*/ 4381776 w 4381776"/>
              <a:gd name="connsiteY3-60" fmla="*/ 729032 h 3918139"/>
            </a:gdLst>
            <a:ahLst/>
            <a:cxnLst>
              <a:cxn ang="0">
                <a:pos x="connsiteX0-1" y="connsiteY0-2"/>
              </a:cxn>
              <a:cxn ang="0">
                <a:pos x="connsiteX1-3" y="connsiteY1-4"/>
              </a:cxn>
              <a:cxn ang="0">
                <a:pos x="connsiteX2-5" y="connsiteY2-6"/>
              </a:cxn>
              <a:cxn ang="0">
                <a:pos x="connsiteX3-7" y="connsiteY3-8"/>
              </a:cxn>
            </a:cxnLst>
            <a:rect l="l" t="t" r="r" b="b"/>
            <a:pathLst>
              <a:path w="4381776" h="3918139">
                <a:moveTo>
                  <a:pt x="3055798" y="3918139"/>
                </a:moveTo>
                <a:lnTo>
                  <a:pt x="0" y="2015453"/>
                </a:lnTo>
                <a:lnTo>
                  <a:pt x="3211739" y="0"/>
                </a:lnTo>
                <a:lnTo>
                  <a:pt x="4381776"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53" name="任意多边形: 形状 52"/>
          <p:cNvSpPr/>
          <p:nvPr>
            <p:custDataLst>
              <p:tags r:id="rId38"/>
            </p:custDataLst>
          </p:nvPr>
        </p:nvSpPr>
        <p:spPr>
          <a:xfrm>
            <a:off x="7810226" y="3179256"/>
            <a:ext cx="4381775" cy="3678744"/>
          </a:xfrm>
          <a:custGeom>
            <a:avLst/>
            <a:gdLst>
              <a:gd name="connsiteX0" fmla="*/ 3211738 w 4381775"/>
              <a:gd name="connsiteY0" fmla="*/ 0 h 3678744"/>
              <a:gd name="connsiteX1" fmla="*/ 4381775 w 4381775"/>
              <a:gd name="connsiteY1" fmla="*/ 729032 h 3678744"/>
              <a:gd name="connsiteX2" fmla="*/ 4381775 w 4381775"/>
              <a:gd name="connsiteY2" fmla="*/ 3678744 h 3678744"/>
              <a:gd name="connsiteX3" fmla="*/ 3923120 w 4381775"/>
              <a:gd name="connsiteY3" fmla="*/ 3678743 h 3678744"/>
              <a:gd name="connsiteX4" fmla="*/ 3922914 w 4381775"/>
              <a:gd name="connsiteY4" fmla="*/ 3678743 h 3678744"/>
              <a:gd name="connsiteX5" fmla="*/ 2671318 w 4381775"/>
              <a:gd name="connsiteY5" fmla="*/ 3678744 h 3678744"/>
              <a:gd name="connsiteX6" fmla="*/ 0 w 4381775"/>
              <a:gd name="connsiteY6" fmla="*/ 2015452 h 3678744"/>
              <a:gd name="connsiteX7" fmla="*/ 3211738 w 4381775"/>
              <a:gd name="connsiteY7" fmla="*/ 0 h 3678744"/>
              <a:gd name="connsiteX0-1" fmla="*/ 4381775 w 4473215"/>
              <a:gd name="connsiteY0-2" fmla="*/ 3678744 h 3770184"/>
              <a:gd name="connsiteX1-3" fmla="*/ 3923120 w 4473215"/>
              <a:gd name="connsiteY1-4" fmla="*/ 3678743 h 3770184"/>
              <a:gd name="connsiteX2-5" fmla="*/ 3922914 w 4473215"/>
              <a:gd name="connsiteY2-6" fmla="*/ 3678743 h 3770184"/>
              <a:gd name="connsiteX3-7" fmla="*/ 2671318 w 4473215"/>
              <a:gd name="connsiteY3-8" fmla="*/ 3678744 h 3770184"/>
              <a:gd name="connsiteX4-9" fmla="*/ 0 w 4473215"/>
              <a:gd name="connsiteY4-10" fmla="*/ 2015452 h 3770184"/>
              <a:gd name="connsiteX5-11" fmla="*/ 3211738 w 4473215"/>
              <a:gd name="connsiteY5-12" fmla="*/ 0 h 3770184"/>
              <a:gd name="connsiteX6-13" fmla="*/ 4381775 w 4473215"/>
              <a:gd name="connsiteY6-14" fmla="*/ 729032 h 3770184"/>
              <a:gd name="connsiteX7-15" fmla="*/ 4473215 w 4473215"/>
              <a:gd name="connsiteY7-16" fmla="*/ 3770184 h 3770184"/>
              <a:gd name="connsiteX0-17" fmla="*/ 4381775 w 4381775"/>
              <a:gd name="connsiteY0-18" fmla="*/ 3678744 h 3678744"/>
              <a:gd name="connsiteX1-19" fmla="*/ 3923120 w 4381775"/>
              <a:gd name="connsiteY1-20" fmla="*/ 3678743 h 3678744"/>
              <a:gd name="connsiteX2-21" fmla="*/ 3922914 w 4381775"/>
              <a:gd name="connsiteY2-22" fmla="*/ 3678743 h 3678744"/>
              <a:gd name="connsiteX3-23" fmla="*/ 2671318 w 4381775"/>
              <a:gd name="connsiteY3-24" fmla="*/ 3678744 h 3678744"/>
              <a:gd name="connsiteX4-25" fmla="*/ 0 w 4381775"/>
              <a:gd name="connsiteY4-26" fmla="*/ 2015452 h 3678744"/>
              <a:gd name="connsiteX5-27" fmla="*/ 3211738 w 4381775"/>
              <a:gd name="connsiteY5-28" fmla="*/ 0 h 3678744"/>
              <a:gd name="connsiteX6-29" fmla="*/ 4381775 w 4381775"/>
              <a:gd name="connsiteY6-30" fmla="*/ 729032 h 3678744"/>
              <a:gd name="connsiteX0-31" fmla="*/ 3923120 w 4381775"/>
              <a:gd name="connsiteY0-32" fmla="*/ 3678743 h 3678744"/>
              <a:gd name="connsiteX1-33" fmla="*/ 3922914 w 4381775"/>
              <a:gd name="connsiteY1-34" fmla="*/ 3678743 h 3678744"/>
              <a:gd name="connsiteX2-35" fmla="*/ 2671318 w 4381775"/>
              <a:gd name="connsiteY2-36" fmla="*/ 3678744 h 3678744"/>
              <a:gd name="connsiteX3-37" fmla="*/ 0 w 4381775"/>
              <a:gd name="connsiteY3-38" fmla="*/ 2015452 h 3678744"/>
              <a:gd name="connsiteX4-39" fmla="*/ 3211738 w 4381775"/>
              <a:gd name="connsiteY4-40" fmla="*/ 0 h 3678744"/>
              <a:gd name="connsiteX5-41" fmla="*/ 4381775 w 4381775"/>
              <a:gd name="connsiteY5-42" fmla="*/ 729032 h 3678744"/>
              <a:gd name="connsiteX0-43" fmla="*/ 3923120 w 4381775"/>
              <a:gd name="connsiteY0-44" fmla="*/ 3678743 h 3678744"/>
              <a:gd name="connsiteX1-45" fmla="*/ 2671318 w 4381775"/>
              <a:gd name="connsiteY1-46" fmla="*/ 3678744 h 3678744"/>
              <a:gd name="connsiteX2-47" fmla="*/ 0 w 4381775"/>
              <a:gd name="connsiteY2-48" fmla="*/ 2015452 h 3678744"/>
              <a:gd name="connsiteX3-49" fmla="*/ 3211738 w 4381775"/>
              <a:gd name="connsiteY3-50" fmla="*/ 0 h 3678744"/>
              <a:gd name="connsiteX4-51" fmla="*/ 4381775 w 4381775"/>
              <a:gd name="connsiteY4-52" fmla="*/ 729032 h 3678744"/>
              <a:gd name="connsiteX0-53" fmla="*/ 2671318 w 4381775"/>
              <a:gd name="connsiteY0-54" fmla="*/ 3678744 h 3678744"/>
              <a:gd name="connsiteX1-55" fmla="*/ 0 w 4381775"/>
              <a:gd name="connsiteY1-56" fmla="*/ 2015452 h 3678744"/>
              <a:gd name="connsiteX2-57" fmla="*/ 3211738 w 4381775"/>
              <a:gd name="connsiteY2-58" fmla="*/ 0 h 3678744"/>
              <a:gd name="connsiteX3-59" fmla="*/ 4381775 w 4381775"/>
              <a:gd name="connsiteY3-60" fmla="*/ 729032 h 3678744"/>
            </a:gdLst>
            <a:ahLst/>
            <a:cxnLst>
              <a:cxn ang="0">
                <a:pos x="connsiteX0-1" y="connsiteY0-2"/>
              </a:cxn>
              <a:cxn ang="0">
                <a:pos x="connsiteX1-3" y="connsiteY1-4"/>
              </a:cxn>
              <a:cxn ang="0">
                <a:pos x="connsiteX2-5" y="connsiteY2-6"/>
              </a:cxn>
              <a:cxn ang="0">
                <a:pos x="connsiteX3-7" y="connsiteY3-8"/>
              </a:cxn>
            </a:cxnLst>
            <a:rect l="l" t="t" r="r" b="b"/>
            <a:pathLst>
              <a:path w="4381775" h="3678744">
                <a:moveTo>
                  <a:pt x="2671318" y="3678744"/>
                </a:moveTo>
                <a:lnTo>
                  <a:pt x="0" y="2015452"/>
                </a:lnTo>
                <a:lnTo>
                  <a:pt x="3211738" y="0"/>
                </a:lnTo>
                <a:lnTo>
                  <a:pt x="4381775" y="729032"/>
                </a:lnTo>
              </a:path>
            </a:pathLst>
          </a:custGeom>
          <a:noFill/>
          <a:ln w="95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lvl="0" algn="ctr"/>
            <a:endParaRPr lang="zh-CN" altLang="en-US"/>
          </a:p>
        </p:txBody>
      </p:sp>
      <p:sp>
        <p:nvSpPr>
          <p:cNvPr id="7" name="副标题 2"/>
          <p:cNvSpPr>
            <a:spLocks noGrp="1"/>
          </p:cNvSpPr>
          <p:nvPr>
            <p:ph type="body" idx="16389" hasCustomPrompt="1"/>
            <p:custDataLst>
              <p:tags r:id="rId39"/>
            </p:custDataLst>
          </p:nvPr>
        </p:nvSpPr>
        <p:spPr>
          <a:xfrm>
            <a:off x="1016000" y="2667000"/>
            <a:ext cx="5449358" cy="457200"/>
          </a:xfrm>
        </p:spPr>
        <p:txBody>
          <a:bodyPr vert="horz" wrap="square" lIns="0" tIns="0" rIns="0" bIns="0" anchor="t">
            <a:normAutofit/>
          </a:bodyPr>
          <a:lstStyle>
            <a:lvl1pPr marL="0" indent="0" algn="l">
              <a:lnSpc>
                <a:spcPct val="125000"/>
              </a:lnSpc>
              <a:spcBef>
                <a:spcPct val="0"/>
              </a:spcBef>
              <a:spcAft>
                <a:spcPct val="0"/>
              </a:spcAft>
              <a:buNone/>
              <a:defRPr sz="24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p>
        </p:txBody>
      </p:sp>
      <p:sp>
        <p:nvSpPr>
          <p:cNvPr id="6" name="标题 1"/>
          <p:cNvSpPr>
            <a:spLocks noGrp="1"/>
          </p:cNvSpPr>
          <p:nvPr>
            <p:ph type="ctrTitle" idx="16388" hasCustomPrompt="1"/>
            <p:custDataLst>
              <p:tags r:id="rId40"/>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spc="0"/>
            </a:lvl1pPr>
          </a:lstStyle>
          <a:p>
            <a:r>
              <a:rPr lang="zh-CN" altLang="en-US" dirty="0"/>
              <a:t>谢谢观看</a:t>
            </a:r>
          </a:p>
        </p:txBody>
      </p:sp>
    </p:spTree>
    <p:extLst>
      <p:ext uri="{BB962C8B-B14F-4D97-AF65-F5344CB8AC3E}">
        <p14:creationId xmlns:p14="http://schemas.microsoft.com/office/powerpoint/2010/main" val="1984309088"/>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040C7E-2D51-B8EA-90E7-ACCF0C00CB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5E4F036-F939-3F7E-0043-826AC5CF43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6404AD6-1BF2-CE4F-981D-D29F594707C0}"/>
              </a:ext>
            </a:extLst>
          </p:cNvPr>
          <p:cNvSpPr>
            <a:spLocks noGrp="1"/>
          </p:cNvSpPr>
          <p:nvPr>
            <p:ph type="dt" sz="half" idx="10"/>
          </p:nvPr>
        </p:nvSpPr>
        <p:spPr/>
        <p:txBody>
          <a:bodyPr/>
          <a:lstStyle/>
          <a:p>
            <a:fld id="{A23B70D9-452C-4E1A-B313-4018884C2B05}" type="datetimeFigureOut">
              <a:rPr lang="zh-CN" altLang="en-US" smtClean="0"/>
              <a:t>2025/10/8</a:t>
            </a:fld>
            <a:endParaRPr lang="zh-CN" altLang="en-US"/>
          </a:p>
        </p:txBody>
      </p:sp>
      <p:sp>
        <p:nvSpPr>
          <p:cNvPr id="5" name="页脚占位符 4">
            <a:extLst>
              <a:ext uri="{FF2B5EF4-FFF2-40B4-BE49-F238E27FC236}">
                <a16:creationId xmlns:a16="http://schemas.microsoft.com/office/drawing/2014/main" id="{5D919BB7-0AEA-F4B9-106A-137E171A54C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4DC9F9A-396C-E607-10BB-68AD87C51BCB}"/>
              </a:ext>
            </a:extLst>
          </p:cNvPr>
          <p:cNvSpPr>
            <a:spLocks noGrp="1"/>
          </p:cNvSpPr>
          <p:nvPr>
            <p:ph type="sldNum" sz="quarter" idx="12"/>
          </p:nvPr>
        </p:nvSpPr>
        <p:spPr/>
        <p:txBody>
          <a:body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113878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318" y="-953"/>
            <a:ext cx="12192000" cy="6858953"/>
            <a:chOff x="-318" y="-953"/>
            <a:chExt cx="12192000" cy="6858953"/>
          </a:xfrm>
        </p:grpSpPr>
        <p:grpSp>
          <p:nvGrpSpPr>
            <p:cNvPr id="11" name="组合 10"/>
            <p:cNvGrpSpPr/>
            <p:nvPr>
              <p:custDataLst>
                <p:tags r:id="rId7"/>
              </p:custDataLst>
            </p:nvPr>
          </p:nvGrpSpPr>
          <p:grpSpPr>
            <a:xfrm>
              <a:off x="-318" y="635"/>
              <a:ext cx="12192000" cy="6857365"/>
              <a:chOff x="0" y="0"/>
              <a:chExt cx="19200" cy="10799"/>
            </a:xfrm>
          </p:grpSpPr>
          <p:sp>
            <p:nvSpPr>
              <p:cNvPr id="12" name="矩形 11"/>
              <p:cNvSpPr/>
              <p:nvPr>
                <p:custDataLst>
                  <p:tags r:id="rId11"/>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12"/>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3"/>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custDataLst>
                  <p:tags r:id="rId14"/>
                </p:custDataLst>
              </p:nvPr>
            </p:nvGrpSpPr>
            <p:grpSpPr>
              <a:xfrm>
                <a:off x="16448" y="9574"/>
                <a:ext cx="2074" cy="675"/>
                <a:chOff x="0" y="3633950"/>
                <a:chExt cx="1405715" cy="457699"/>
              </a:xfrm>
            </p:grpSpPr>
            <p:sp>
              <p:nvSpPr>
                <p:cNvPr id="16" name="菱形 15"/>
                <p:cNvSpPr/>
                <p:nvPr>
                  <p:custDataLst>
                    <p:tags r:id="rId15"/>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custDataLst>
                    <p:tags r:id="rId16"/>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custDataLst>
                    <p:tags r:id="rId17"/>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p:custDataLst>
                <p:tags r:id="rId8"/>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五边形 4"/>
            <p:cNvSpPr/>
            <p:nvPr>
              <p:custDataLst>
                <p:tags r:id="rId9"/>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p:custDataLst>
                <p:tags r:id="rId10"/>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2"/>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3" name="文本占位符 2"/>
          <p:cNvSpPr>
            <a:spLocks noGrp="1"/>
          </p:cNvSpPr>
          <p:nvPr>
            <p:ph type="body" idx="1" hasCustomPrompt="1"/>
            <p:custDataLst>
              <p:tags r:id="rId3"/>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4"/>
            </p:custDataLst>
          </p:nvPr>
        </p:nvSpPr>
        <p:spPr/>
        <p:txBody>
          <a:bodyPr/>
          <a:lstStyle/>
          <a:p>
            <a:fld id="{A23B70D9-452C-4E1A-B313-4018884C2B05}" type="datetimeFigureOut">
              <a:rPr lang="zh-CN" altLang="en-US" smtClean="0"/>
              <a:t>2025/10/8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481339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4286" y="-27771"/>
            <a:ext cx="11755418" cy="6611091"/>
            <a:chOff x="294286" y="-27771"/>
            <a:chExt cx="11755418" cy="6611091"/>
          </a:xfrm>
        </p:grpSpPr>
        <p:grpSp>
          <p:nvGrpSpPr>
            <p:cNvPr id="9" name="组合 8"/>
            <p:cNvGrpSpPr/>
            <p:nvPr>
              <p:custDataLst>
                <p:tags r:id="rId8"/>
              </p:custDataLst>
            </p:nvPr>
          </p:nvGrpSpPr>
          <p:grpSpPr>
            <a:xfrm>
              <a:off x="11598965" y="6433146"/>
              <a:ext cx="450739" cy="150174"/>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1984299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94286" y="-27771"/>
            <a:ext cx="11755418" cy="6611091"/>
            <a:chOff x="294286" y="-27771"/>
            <a:chExt cx="11755418" cy="6611091"/>
          </a:xfrm>
        </p:grpSpPr>
        <p:grpSp>
          <p:nvGrpSpPr>
            <p:cNvPr id="11" name="组合 10"/>
            <p:cNvGrpSpPr/>
            <p:nvPr>
              <p:custDataLst>
                <p:tags r:id="rId10"/>
              </p:custDataLst>
            </p:nvPr>
          </p:nvGrpSpPr>
          <p:grpSpPr>
            <a:xfrm>
              <a:off x="11598965" y="6433146"/>
              <a:ext cx="450739" cy="150174"/>
              <a:chOff x="0" y="3623101"/>
              <a:chExt cx="1405715" cy="468548"/>
            </a:xfrm>
          </p:grpSpPr>
          <p:sp>
            <p:nvSpPr>
              <p:cNvPr id="13" name="菱形 12"/>
              <p:cNvSpPr/>
              <p:nvPr>
                <p:custDataLst>
                  <p:tags r:id="rId1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p:custDataLst>
                <p:tags r:id="rId11"/>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lang="zh-CN" altLang="en-US">
                <a:sym typeface="+mn-ea"/>
              </a:rPr>
              <a:t>单击此处编辑母版文本样式</a:t>
            </a:r>
          </a:p>
          <a:p>
            <a:pPr lvl="1"/>
            <a:r>
              <a:rPr lang="zh-CN" altLang="en-US">
                <a:sym typeface="+mn-ea"/>
              </a:rPr>
              <a:t>二级</a:t>
            </a:r>
          </a:p>
          <a:p>
            <a:pPr lvl="2"/>
            <a:r>
              <a:rPr lang="zh-CN" altLang="en-US">
                <a:sym typeface="+mn-ea"/>
              </a:rPr>
              <a:t>三级</a:t>
            </a:r>
          </a:p>
          <a:p>
            <a:pPr lvl="3"/>
            <a:r>
              <a:rPr lang="zh-CN" altLang="en-US">
                <a:sym typeface="+mn-ea"/>
              </a:rPr>
              <a:t>四级</a:t>
            </a:r>
          </a:p>
          <a:p>
            <a:pPr lvl="4"/>
            <a:r>
              <a:rPr lang="zh-CN" altLang="en-US">
                <a:sym typeface="+mn-ea"/>
              </a:rPr>
              <a:t>五级</a:t>
            </a:r>
            <a:endParaRPr dirty="0">
              <a:sym typeface="+mn-ea"/>
            </a:endParaRPr>
          </a:p>
        </p:txBody>
      </p:sp>
      <p:sp>
        <p:nvSpPr>
          <p:cNvPr id="7" name="日期占位符 6"/>
          <p:cNvSpPr>
            <a:spLocks noGrp="1"/>
          </p:cNvSpPr>
          <p:nvPr>
            <p:ph type="dt" sz="half" idx="10"/>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3771990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318" y="635"/>
            <a:ext cx="12192000" cy="6857365"/>
            <a:chOff x="-318" y="635"/>
            <a:chExt cx="12192000" cy="6857365"/>
          </a:xfrm>
        </p:grpSpPr>
        <p:grpSp>
          <p:nvGrpSpPr>
            <p:cNvPr id="16" name="组合 15"/>
            <p:cNvGrpSpPr/>
            <p:nvPr/>
          </p:nvGrpSpPr>
          <p:grpSpPr>
            <a:xfrm>
              <a:off x="-318" y="635"/>
              <a:ext cx="12192000" cy="6857365"/>
              <a:chOff x="-318" y="635"/>
              <a:chExt cx="12192000" cy="6857365"/>
            </a:xfrm>
          </p:grpSpPr>
          <p:grpSp>
            <p:nvGrpSpPr>
              <p:cNvPr id="8" name="组合 7"/>
              <p:cNvGrpSpPr/>
              <p:nvPr>
                <p:custDataLst>
                  <p:tags r:id="rId7"/>
                </p:custDataLst>
              </p:nvPr>
            </p:nvGrpSpPr>
            <p:grpSpPr>
              <a:xfrm>
                <a:off x="-318" y="635"/>
                <a:ext cx="12192000" cy="6857365"/>
                <a:chOff x="0" y="0"/>
                <a:chExt cx="19200" cy="10799"/>
              </a:xfrm>
            </p:grpSpPr>
            <p:sp>
              <p:nvSpPr>
                <p:cNvPr id="9" name="矩形 8"/>
                <p:cNvSpPr/>
                <p:nvPr>
                  <p:custDataLst>
                    <p:tags r:id="rId9"/>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10"/>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custDataLst>
                    <p:tags r:id="rId11"/>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custDataLst>
                    <p:tags r:id="rId12"/>
                  </p:custDataLst>
                </p:nvPr>
              </p:nvGrpSpPr>
              <p:grpSpPr>
                <a:xfrm>
                  <a:off x="16448" y="9574"/>
                  <a:ext cx="2074" cy="675"/>
                  <a:chOff x="0" y="3633950"/>
                  <a:chExt cx="1405715" cy="457699"/>
                </a:xfrm>
              </p:grpSpPr>
              <p:sp>
                <p:nvSpPr>
                  <p:cNvPr id="13" name="菱形 12"/>
                  <p:cNvSpPr/>
                  <p:nvPr>
                    <p:custDataLst>
                      <p:tags r:id="rId1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custDataLst>
                      <p:tags r:id="rId14"/>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custDataLst>
                      <p:tags r:id="rId15"/>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p:custDataLst>
                  <p:tags r:id="rId8"/>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p:custDataLst>
                <p:tags r:id="rId6"/>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A23B70D9-452C-4E1A-B313-4018884C2B05}" type="datetimeFigureOut">
              <a:rPr lang="zh-CN" altLang="en-US" smtClean="0"/>
              <a:t>2025/10/8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3372741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6" name="任意多边形 47">
            <a:extLst>
              <a:ext uri="{FF2B5EF4-FFF2-40B4-BE49-F238E27FC236}">
                <a16:creationId xmlns:a16="http://schemas.microsoft.com/office/drawing/2014/main" id="{B01FACF4-EE01-D0B8-50F7-216C5897814B}"/>
              </a:ext>
            </a:extLst>
          </p:cNvPr>
          <p:cNvSpPr/>
          <p:nvPr>
            <p:custDataLst>
              <p:tags r:id="rId1"/>
            </p:custDataLst>
          </p:nvPr>
        </p:nvSpPr>
        <p:spPr>
          <a:xfrm flipH="1">
            <a:off x="1728106" y="2120813"/>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3">
                  <a:lumMod val="75000"/>
                </a:schemeClr>
              </a:gs>
              <a:gs pos="21000">
                <a:schemeClr val="accent3"/>
              </a:gs>
              <a:gs pos="100000">
                <a:schemeClr val="accent3">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7" name="任意多边形 48">
            <a:extLst>
              <a:ext uri="{FF2B5EF4-FFF2-40B4-BE49-F238E27FC236}">
                <a16:creationId xmlns:a16="http://schemas.microsoft.com/office/drawing/2014/main" id="{EDD2AA66-A96A-2D27-142E-567C774499D5}"/>
              </a:ext>
            </a:extLst>
          </p:cNvPr>
          <p:cNvSpPr/>
          <p:nvPr>
            <p:custDataLst>
              <p:tags r:id="rId2"/>
            </p:custDataLst>
          </p:nvPr>
        </p:nvSpPr>
        <p:spPr>
          <a:xfrm flipH="1">
            <a:off x="9238914" y="2120813"/>
            <a:ext cx="1030294" cy="1085196"/>
          </a:xfrm>
          <a:custGeom>
            <a:avLst/>
            <a:gdLst/>
            <a:ahLst/>
            <a:cxnLst>
              <a:cxn ang="3">
                <a:pos x="hc" y="t"/>
              </a:cxn>
              <a:cxn ang="cd2">
                <a:pos x="l" y="vc"/>
              </a:cxn>
              <a:cxn ang="cd4">
                <a:pos x="hc" y="b"/>
              </a:cxn>
              <a:cxn ang="0">
                <a:pos x="r" y="vc"/>
              </a:cxn>
            </a:cxnLst>
            <a:rect l="l" t="t" r="r" b="b"/>
            <a:pathLst>
              <a:path w="1445" h="1522">
                <a:moveTo>
                  <a:pt x="1069" y="0"/>
                </a:moveTo>
                <a:lnTo>
                  <a:pt x="1445" y="0"/>
                </a:lnTo>
                <a:lnTo>
                  <a:pt x="376" y="761"/>
                </a:lnTo>
                <a:lnTo>
                  <a:pt x="1445"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椭圆 7">
            <a:extLst>
              <a:ext uri="{FF2B5EF4-FFF2-40B4-BE49-F238E27FC236}">
                <a16:creationId xmlns:a16="http://schemas.microsoft.com/office/drawing/2014/main" id="{FB85C4A0-5588-D009-8D65-725C0B415C6E}"/>
              </a:ext>
            </a:extLst>
          </p:cNvPr>
          <p:cNvSpPr/>
          <p:nvPr>
            <p:custDataLst>
              <p:tags r:id="rId3"/>
            </p:custDataLst>
          </p:nvPr>
        </p:nvSpPr>
        <p:spPr>
          <a:xfrm>
            <a:off x="1374455" y="2325446"/>
            <a:ext cx="676643" cy="676643"/>
          </a:xfrm>
          <a:prstGeom prst="ellipse">
            <a:avLst/>
          </a:prstGeom>
          <a:gradFill>
            <a:gsLst>
              <a:gs pos="100000">
                <a:schemeClr val="accent3">
                  <a:lumMod val="75000"/>
                </a:schemeClr>
              </a:gs>
              <a:gs pos="0">
                <a:schemeClr val="accent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54">
            <a:extLst>
              <a:ext uri="{FF2B5EF4-FFF2-40B4-BE49-F238E27FC236}">
                <a16:creationId xmlns:a16="http://schemas.microsoft.com/office/drawing/2014/main" id="{6E4CDD84-529E-D699-C1D7-ED5914DCC2E6}"/>
              </a:ext>
            </a:extLst>
          </p:cNvPr>
          <p:cNvSpPr/>
          <p:nvPr>
            <p:custDataLst>
              <p:tags r:id="rId4"/>
            </p:custDataLst>
          </p:nvPr>
        </p:nvSpPr>
        <p:spPr>
          <a:xfrm flipH="1">
            <a:off x="1728106" y="3540409"/>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4">
                  <a:lumMod val="75000"/>
                </a:schemeClr>
              </a:gs>
              <a:gs pos="21000">
                <a:schemeClr val="accent4"/>
              </a:gs>
              <a:gs pos="100000">
                <a:schemeClr val="accent4">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59">
            <a:extLst>
              <a:ext uri="{FF2B5EF4-FFF2-40B4-BE49-F238E27FC236}">
                <a16:creationId xmlns:a16="http://schemas.microsoft.com/office/drawing/2014/main" id="{295715ED-9EB8-64F3-BD1A-EB1AD129271A}"/>
              </a:ext>
            </a:extLst>
          </p:cNvPr>
          <p:cNvSpPr/>
          <p:nvPr>
            <p:custDataLst>
              <p:tags r:id="rId5"/>
            </p:custDataLst>
          </p:nvPr>
        </p:nvSpPr>
        <p:spPr>
          <a:xfrm flipH="1">
            <a:off x="9238914" y="3540409"/>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a16="http://schemas.microsoft.com/office/drawing/2014/main" id="{A893E9E2-8BC2-6F57-3953-BC660ECD035D}"/>
              </a:ext>
            </a:extLst>
          </p:cNvPr>
          <p:cNvSpPr/>
          <p:nvPr>
            <p:custDataLst>
              <p:tags r:id="rId6"/>
            </p:custDataLst>
          </p:nvPr>
        </p:nvSpPr>
        <p:spPr>
          <a:xfrm>
            <a:off x="1375168" y="3744329"/>
            <a:ext cx="676643" cy="676643"/>
          </a:xfrm>
          <a:prstGeom prst="ellipse">
            <a:avLst/>
          </a:prstGeom>
          <a:gradFill>
            <a:gsLst>
              <a:gs pos="100000">
                <a:schemeClr val="accent4">
                  <a:lumMod val="75000"/>
                </a:schemeClr>
              </a:gs>
              <a:gs pos="0">
                <a:schemeClr val="accent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68">
            <a:extLst>
              <a:ext uri="{FF2B5EF4-FFF2-40B4-BE49-F238E27FC236}">
                <a16:creationId xmlns:a16="http://schemas.microsoft.com/office/drawing/2014/main" id="{D28206E0-CE2C-8FFC-9707-03C9FF624EE3}"/>
              </a:ext>
            </a:extLst>
          </p:cNvPr>
          <p:cNvSpPr/>
          <p:nvPr>
            <p:custDataLst>
              <p:tags r:id="rId7"/>
            </p:custDataLst>
          </p:nvPr>
        </p:nvSpPr>
        <p:spPr>
          <a:xfrm flipH="1">
            <a:off x="1728106" y="4960004"/>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5">
                  <a:lumMod val="75000"/>
                </a:schemeClr>
              </a:gs>
              <a:gs pos="21000">
                <a:schemeClr val="accent5"/>
              </a:gs>
              <a:gs pos="100000">
                <a:schemeClr val="accent5">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70">
            <a:extLst>
              <a:ext uri="{FF2B5EF4-FFF2-40B4-BE49-F238E27FC236}">
                <a16:creationId xmlns:a16="http://schemas.microsoft.com/office/drawing/2014/main" id="{5992851F-8A58-C28C-AD80-A96DE3F76F48}"/>
              </a:ext>
            </a:extLst>
          </p:cNvPr>
          <p:cNvSpPr/>
          <p:nvPr>
            <p:custDataLst>
              <p:tags r:id="rId8"/>
            </p:custDataLst>
          </p:nvPr>
        </p:nvSpPr>
        <p:spPr>
          <a:xfrm flipH="1">
            <a:off x="9238914" y="4960004"/>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id="{65D4F9E6-117D-8F16-6697-405D7B5A68E0}"/>
              </a:ext>
            </a:extLst>
          </p:cNvPr>
          <p:cNvSpPr/>
          <p:nvPr>
            <p:custDataLst>
              <p:tags r:id="rId9"/>
            </p:custDataLst>
          </p:nvPr>
        </p:nvSpPr>
        <p:spPr>
          <a:xfrm>
            <a:off x="1375168" y="5164637"/>
            <a:ext cx="676643" cy="676643"/>
          </a:xfrm>
          <a:prstGeom prst="ellipse">
            <a:avLst/>
          </a:prstGeom>
          <a:gradFill>
            <a:gsLst>
              <a:gs pos="100000">
                <a:schemeClr val="accent5">
                  <a:lumMod val="75000"/>
                </a:schemeClr>
              </a:gs>
              <a:gs pos="0">
                <a:schemeClr val="accent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77">
            <a:extLst>
              <a:ext uri="{FF2B5EF4-FFF2-40B4-BE49-F238E27FC236}">
                <a16:creationId xmlns:a16="http://schemas.microsoft.com/office/drawing/2014/main" id="{2C2A6BBE-5063-4955-D926-F837AD032359}"/>
              </a:ext>
            </a:extLst>
          </p:cNvPr>
          <p:cNvSpPr/>
          <p:nvPr>
            <p:custDataLst>
              <p:tags r:id="rId10"/>
            </p:custDataLst>
          </p:nvPr>
        </p:nvSpPr>
        <p:spPr>
          <a:xfrm flipH="1">
            <a:off x="1728106" y="711200"/>
            <a:ext cx="8823453" cy="1085196"/>
          </a:xfrm>
          <a:custGeom>
            <a:avLst/>
            <a:gdLst/>
            <a:ahLst/>
            <a:cxnLst>
              <a:cxn ang="3">
                <a:pos x="hc" y="t"/>
              </a:cxn>
              <a:cxn ang="cd2">
                <a:pos x="l" y="vc"/>
              </a:cxn>
              <a:cxn ang="cd4">
                <a:pos x="hc" y="b"/>
              </a:cxn>
              <a:cxn ang="0">
                <a:pos x="r" y="vc"/>
              </a:cxn>
            </a:cxnLst>
            <a:rect l="l" t="t" r="r" b="b"/>
            <a:pathLst>
              <a:path w="12375" h="1522">
                <a:moveTo>
                  <a:pt x="1069" y="0"/>
                </a:moveTo>
                <a:lnTo>
                  <a:pt x="1623" y="0"/>
                </a:lnTo>
                <a:lnTo>
                  <a:pt x="5110" y="0"/>
                </a:lnTo>
                <a:lnTo>
                  <a:pt x="5344" y="0"/>
                </a:lnTo>
                <a:lnTo>
                  <a:pt x="7522" y="0"/>
                </a:lnTo>
                <a:lnTo>
                  <a:pt x="12375" y="0"/>
                </a:lnTo>
                <a:lnTo>
                  <a:pt x="12375" y="209"/>
                </a:lnTo>
                <a:lnTo>
                  <a:pt x="12372" y="209"/>
                </a:lnTo>
                <a:cubicBezTo>
                  <a:pt x="12067" y="209"/>
                  <a:pt x="11820" y="456"/>
                  <a:pt x="11820" y="761"/>
                </a:cubicBezTo>
                <a:cubicBezTo>
                  <a:pt x="11820" y="1066"/>
                  <a:pt x="12067" y="1313"/>
                  <a:pt x="12372" y="1313"/>
                </a:cubicBezTo>
                <a:lnTo>
                  <a:pt x="12375" y="1313"/>
                </a:lnTo>
                <a:lnTo>
                  <a:pt x="12375" y="1522"/>
                </a:lnTo>
                <a:lnTo>
                  <a:pt x="7522" y="1522"/>
                </a:lnTo>
                <a:lnTo>
                  <a:pt x="5344" y="1522"/>
                </a:lnTo>
                <a:lnTo>
                  <a:pt x="5110" y="1522"/>
                </a:lnTo>
                <a:lnTo>
                  <a:pt x="1623" y="1522"/>
                </a:lnTo>
                <a:lnTo>
                  <a:pt x="1069" y="1522"/>
                </a:lnTo>
                <a:lnTo>
                  <a:pt x="0" y="761"/>
                </a:lnTo>
                <a:lnTo>
                  <a:pt x="1069" y="0"/>
                </a:lnTo>
                <a:close/>
              </a:path>
            </a:pathLst>
          </a:custGeom>
          <a:gradFill>
            <a:gsLst>
              <a:gs pos="78000">
                <a:schemeClr val="accent1">
                  <a:lumMod val="75000"/>
                </a:schemeClr>
              </a:gs>
              <a:gs pos="21000">
                <a:schemeClr val="accent1"/>
              </a:gs>
              <a:gs pos="100000">
                <a:schemeClr val="accent1">
                  <a:lumMod val="75000"/>
                </a:schemeClr>
              </a:gs>
            </a:gsLst>
            <a:lin ang="10800000" scaled="0"/>
          </a:gradFill>
          <a:ln>
            <a:noFill/>
          </a:ln>
          <a:effectLst>
            <a:outerShdw blurRad="101600" dist="63500" dir="4200000" algn="tl" rotWithShape="0">
              <a:schemeClr val="bg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78">
            <a:extLst>
              <a:ext uri="{FF2B5EF4-FFF2-40B4-BE49-F238E27FC236}">
                <a16:creationId xmlns:a16="http://schemas.microsoft.com/office/drawing/2014/main" id="{DA2FF1DF-9B9D-CB79-672D-8F197B87B4D2}"/>
              </a:ext>
            </a:extLst>
          </p:cNvPr>
          <p:cNvSpPr/>
          <p:nvPr>
            <p:custDataLst>
              <p:tags r:id="rId11"/>
            </p:custDataLst>
          </p:nvPr>
        </p:nvSpPr>
        <p:spPr>
          <a:xfrm flipH="1">
            <a:off x="9238914" y="711200"/>
            <a:ext cx="1031007" cy="1085196"/>
          </a:xfrm>
          <a:custGeom>
            <a:avLst/>
            <a:gdLst/>
            <a:ahLst/>
            <a:cxnLst>
              <a:cxn ang="3">
                <a:pos x="hc" y="t"/>
              </a:cxn>
              <a:cxn ang="cd2">
                <a:pos x="l" y="vc"/>
              </a:cxn>
              <a:cxn ang="cd4">
                <a:pos x="hc" y="b"/>
              </a:cxn>
              <a:cxn ang="0">
                <a:pos x="r" y="vc"/>
              </a:cxn>
            </a:cxnLst>
            <a:rect l="l" t="t" r="r" b="b"/>
            <a:pathLst>
              <a:path w="1446" h="1522">
                <a:moveTo>
                  <a:pt x="1069" y="0"/>
                </a:moveTo>
                <a:lnTo>
                  <a:pt x="1446" y="0"/>
                </a:lnTo>
                <a:lnTo>
                  <a:pt x="377" y="761"/>
                </a:lnTo>
                <a:lnTo>
                  <a:pt x="1446" y="1522"/>
                </a:lnTo>
                <a:lnTo>
                  <a:pt x="1069" y="1522"/>
                </a:lnTo>
                <a:lnTo>
                  <a:pt x="0" y="761"/>
                </a:lnTo>
                <a:lnTo>
                  <a:pt x="10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0B1A04AB-4508-AB06-2321-F5A0EC9DB8A2}"/>
              </a:ext>
            </a:extLst>
          </p:cNvPr>
          <p:cNvSpPr/>
          <p:nvPr>
            <p:custDataLst>
              <p:tags r:id="rId12"/>
            </p:custDataLst>
          </p:nvPr>
        </p:nvSpPr>
        <p:spPr>
          <a:xfrm>
            <a:off x="1375168" y="915833"/>
            <a:ext cx="676643" cy="676643"/>
          </a:xfrm>
          <a:prstGeom prst="ellipse">
            <a:avLst/>
          </a:prstGeom>
          <a:gradFill>
            <a:gsLst>
              <a:gs pos="100000">
                <a:schemeClr val="accent1">
                  <a:lumMod val="75000"/>
                </a:schemeClr>
              </a:gs>
              <a:gs pos="0">
                <a:schemeClr val="accent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2" descr="333639373138363b343435303739363bd2b5cef1bcbcc4dc">
            <a:extLst>
              <a:ext uri="{FF2B5EF4-FFF2-40B4-BE49-F238E27FC236}">
                <a16:creationId xmlns:a16="http://schemas.microsoft.com/office/drawing/2014/main" id="{E57D7AB2-0872-39DA-1555-9BA03724123C}"/>
              </a:ext>
            </a:extLst>
          </p:cNvPr>
          <p:cNvPicPr>
            <a:picLocks noChangeAspect="1"/>
          </p:cNvPicPr>
          <p:nvPr>
            <p:custDataLst>
              <p:tags r:id="rId13"/>
            </p:custDataLst>
          </p:nvPr>
        </p:nvPicPr>
        <p:blipFill>
          <a:blip r:embed="rId19">
            <a:extLst>
              <a:ext uri="{96DAC541-7B7A-43D3-8B79-37D633B846F1}">
                <asvg:svgBlip xmlns:asvg="http://schemas.microsoft.com/office/drawing/2016/SVG/main" r:embed="rId20"/>
              </a:ext>
            </a:extLst>
          </a:blip>
          <a:stretch>
            <a:fillRect/>
          </a:stretch>
        </p:blipFill>
        <p:spPr>
          <a:xfrm>
            <a:off x="1512065" y="1052730"/>
            <a:ext cx="401423" cy="401423"/>
          </a:xfrm>
          <a:prstGeom prst="rect">
            <a:avLst/>
          </a:prstGeom>
        </p:spPr>
      </p:pic>
      <p:pic>
        <p:nvPicPr>
          <p:cNvPr id="23" name="图片 24" descr="333639373138363b343435303830363bb1a8b1edb1e0d6c6">
            <a:extLst>
              <a:ext uri="{FF2B5EF4-FFF2-40B4-BE49-F238E27FC236}">
                <a16:creationId xmlns:a16="http://schemas.microsoft.com/office/drawing/2014/main" id="{72130374-5AD3-B552-CEEC-78EC7709F937}"/>
              </a:ext>
            </a:extLst>
          </p:cNvPr>
          <p:cNvPicPr>
            <a:picLocks noChangeAspect="1"/>
          </p:cNvPicPr>
          <p:nvPr>
            <p:custDataLst>
              <p:tags r:id="rId14"/>
            </p:custDataLst>
          </p:nvPr>
        </p:nvPicPr>
        <p:blipFill>
          <a:blip r:embed="rId21">
            <a:extLst>
              <a:ext uri="{96DAC541-7B7A-43D3-8B79-37D633B846F1}">
                <asvg:svgBlip xmlns:asvg="http://schemas.microsoft.com/office/drawing/2016/SVG/main" r:embed="rId22"/>
              </a:ext>
            </a:extLst>
          </a:blip>
          <a:stretch>
            <a:fillRect/>
          </a:stretch>
        </p:blipFill>
        <p:spPr>
          <a:xfrm>
            <a:off x="1512065" y="3881939"/>
            <a:ext cx="401423" cy="401423"/>
          </a:xfrm>
          <a:prstGeom prst="rect">
            <a:avLst/>
          </a:prstGeom>
        </p:spPr>
      </p:pic>
      <p:pic>
        <p:nvPicPr>
          <p:cNvPr id="24" name="图片 26" descr="333639373138363b343435303830393bc8d5b3a3cac2ceef">
            <a:extLst>
              <a:ext uri="{FF2B5EF4-FFF2-40B4-BE49-F238E27FC236}">
                <a16:creationId xmlns:a16="http://schemas.microsoft.com/office/drawing/2014/main" id="{39A16906-0172-29F1-7252-E5C0FFA108EE}"/>
              </a:ext>
            </a:extLst>
          </p:cNvPr>
          <p:cNvPicPr>
            <a:picLocks noChangeAspect="1"/>
          </p:cNvPicPr>
          <p:nvPr>
            <p:custDataLst>
              <p:tags r:id="rId15"/>
            </p:custDataLst>
          </p:nvPr>
        </p:nvPicPr>
        <p:blipFill>
          <a:blip r:embed="rId23">
            <a:extLst>
              <a:ext uri="{96DAC541-7B7A-43D3-8B79-37D633B846F1}">
                <asvg:svgBlip xmlns:asvg="http://schemas.microsoft.com/office/drawing/2016/SVG/main" r:embed="rId24"/>
              </a:ext>
            </a:extLst>
          </a:blip>
          <a:stretch>
            <a:fillRect/>
          </a:stretch>
        </p:blipFill>
        <p:spPr>
          <a:xfrm>
            <a:off x="1512778" y="2467334"/>
            <a:ext cx="401423" cy="401423"/>
          </a:xfrm>
          <a:prstGeom prst="rect">
            <a:avLst/>
          </a:prstGeom>
        </p:spPr>
      </p:pic>
      <p:pic>
        <p:nvPicPr>
          <p:cNvPr id="25" name="图片 27" descr="333639373138363b343435303831343bb9b5cda8b9dcc0ed">
            <a:extLst>
              <a:ext uri="{FF2B5EF4-FFF2-40B4-BE49-F238E27FC236}">
                <a16:creationId xmlns:a16="http://schemas.microsoft.com/office/drawing/2014/main" id="{03EDFFE6-B267-C1A3-BD0E-EF28E2543ACD}"/>
              </a:ext>
            </a:extLst>
          </p:cNvPr>
          <p:cNvPicPr>
            <a:picLocks noChangeAspect="1"/>
          </p:cNvPicPr>
          <p:nvPr>
            <p:custDataLst>
              <p:tags r:id="rId16"/>
            </p:custDataLst>
          </p:nvPr>
        </p:nvPicPr>
        <p:blipFill>
          <a:blip r:embed="rId25">
            <a:extLst>
              <a:ext uri="{96DAC541-7B7A-43D3-8B79-37D633B846F1}">
                <asvg:svgBlip xmlns:asvg="http://schemas.microsoft.com/office/drawing/2016/SVG/main" r:embed="rId26"/>
              </a:ext>
            </a:extLst>
          </a:blip>
          <a:stretch>
            <a:fillRect/>
          </a:stretch>
        </p:blipFill>
        <p:spPr>
          <a:xfrm>
            <a:off x="1512065" y="5297256"/>
            <a:ext cx="401423" cy="401423"/>
          </a:xfrm>
          <a:prstGeom prst="rect">
            <a:avLst/>
          </a:prstGeom>
        </p:spPr>
      </p:pic>
      <p:sp>
        <p:nvSpPr>
          <p:cNvPr id="26" name="文本框 25">
            <a:extLst>
              <a:ext uri="{FF2B5EF4-FFF2-40B4-BE49-F238E27FC236}">
                <a16:creationId xmlns:a16="http://schemas.microsoft.com/office/drawing/2014/main" id="{ECF871C3-AA15-4DC9-2A73-C13409938A15}"/>
              </a:ext>
            </a:extLst>
          </p:cNvPr>
          <p:cNvSpPr txBox="1"/>
          <p:nvPr/>
        </p:nvSpPr>
        <p:spPr>
          <a:xfrm>
            <a:off x="11191240" y="149860"/>
            <a:ext cx="654050" cy="407670"/>
          </a:xfrm>
          <a:prstGeom prst="rect">
            <a:avLst/>
          </a:prstGeom>
          <a:solidFill>
            <a:schemeClr val="bg1"/>
          </a:solidFill>
        </p:spPr>
        <p:txBody>
          <a:bodyPr wrap="square" rtlCol="0">
            <a:noAutofit/>
          </a:bodyPr>
          <a:lstStyle/>
          <a:p>
            <a:r>
              <a:rPr lang="zh-CN" altLang="en-US" b="1">
                <a:latin typeface="+mj-ea"/>
                <a:ea typeface="+mj-ea"/>
              </a:rPr>
              <a:t>目录</a:t>
            </a:r>
          </a:p>
        </p:txBody>
      </p:sp>
      <p:sp>
        <p:nvSpPr>
          <p:cNvPr id="27" name="五边形 4">
            <a:extLst>
              <a:ext uri="{FF2B5EF4-FFF2-40B4-BE49-F238E27FC236}">
                <a16:creationId xmlns:a16="http://schemas.microsoft.com/office/drawing/2014/main" id="{2452CB4E-533D-E8E8-4C58-EE2C980CDC64}"/>
              </a:ext>
            </a:extLst>
          </p:cNvPr>
          <p:cNvSpPr/>
          <p:nvPr>
            <p:custDataLst>
              <p:tags r:id="rId17"/>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05873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A23B70D9-452C-4E1A-B313-4018884C2B05}" type="datetimeFigureOut">
              <a:rPr lang="zh-CN" altLang="en-US" smtClean="0"/>
              <a:t>2025/10/8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660608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4286" y="-27771"/>
            <a:ext cx="11755418" cy="6611091"/>
            <a:chOff x="294286" y="-27771"/>
            <a:chExt cx="11755418" cy="6611091"/>
          </a:xfrm>
        </p:grpSpPr>
        <p:grpSp>
          <p:nvGrpSpPr>
            <p:cNvPr id="9" name="组合 8"/>
            <p:cNvGrpSpPr/>
            <p:nvPr>
              <p:custDataLst>
                <p:tags r:id="rId8"/>
              </p:custDataLst>
            </p:nvPr>
          </p:nvGrpSpPr>
          <p:grpSpPr>
            <a:xfrm>
              <a:off x="11598965" y="6433146"/>
              <a:ext cx="450739" cy="150174"/>
              <a:chOff x="0" y="3623101"/>
              <a:chExt cx="1405715" cy="468548"/>
            </a:xfrm>
          </p:grpSpPr>
          <p:sp>
            <p:nvSpPr>
              <p:cNvPr id="11" name="菱形 10"/>
              <p:cNvSpPr/>
              <p:nvPr>
                <p:custDataLst>
                  <p:tags r:id="rId10"/>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custDataLst>
                  <p:tags r:id="rId11"/>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custDataLst>
                  <p:tags r:id="rId12"/>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p:custDataLst>
                <p:tags r:id="rId9"/>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lang="zh-CN" altLang="en-US">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a:sym typeface="+mn-ea"/>
              </a:rPr>
              <a:t>单击图标添加图片</a:t>
            </a:r>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lang="zh-CN" altLang="en-US">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A23B70D9-452C-4E1A-B313-4018884C2B05}" type="datetimeFigureOut">
              <a:rPr lang="zh-CN" altLang="en-US" smtClean="0"/>
              <a:t>2025/10/8</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5242DADE-B5B3-41D0-9D36-6246DBF03977}" type="slidenum">
              <a:rPr lang="zh-CN" altLang="en-US" smtClean="0"/>
              <a:t>‹#›</a:t>
            </a:fld>
            <a:endParaRPr lang="zh-CN" altLang="en-US"/>
          </a:p>
        </p:txBody>
      </p:sp>
    </p:spTree>
    <p:extLst>
      <p:ext uri="{BB962C8B-B14F-4D97-AF65-F5344CB8AC3E}">
        <p14:creationId xmlns:p14="http://schemas.microsoft.com/office/powerpoint/2010/main" val="315633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1.xml"/><Relationship Id="rId28"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9"/>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A23B70D9-452C-4E1A-B313-4018884C2B05}" type="datetimeFigureOut">
              <a:rPr lang="zh-CN" altLang="en-US" smtClean="0"/>
              <a:t>2025/10/8</a:t>
            </a:fld>
            <a:endParaRPr lang="zh-CN" altLang="en-US"/>
          </a:p>
        </p:txBody>
      </p:sp>
      <p:sp>
        <p:nvSpPr>
          <p:cNvPr id="5" name="页脚占位符 4"/>
          <p:cNvSpPr>
            <a:spLocks noGrp="1"/>
          </p:cNvSpPr>
          <p:nvPr>
            <p:ph type="ftr" sz="quarter" idx="3"/>
            <p:custDataLst>
              <p:tags r:id="rId2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5242DADE-B5B3-41D0-9D36-6246DBF03977}" type="slidenum">
              <a:rPr lang="zh-CN" altLang="en-US" smtClean="0"/>
              <a:t>‹#›</a:t>
            </a:fld>
            <a:endParaRPr lang="zh-CN" altLang="en-US"/>
          </a:p>
        </p:txBody>
      </p:sp>
      <p:sp>
        <p:nvSpPr>
          <p:cNvPr id="7" name="KSO_TEMPLATE" hidden="1"/>
          <p:cNvSpPr/>
          <p:nvPr>
            <p:custDataLst>
              <p:tags r:id="rId2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96905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8" Type="http://schemas.openxmlformats.org/officeDocument/2006/relationships/tags" Target="../tags/tag337.xml"/><Relationship Id="rId3" Type="http://schemas.openxmlformats.org/officeDocument/2006/relationships/tags" Target="../tags/tag332.xml"/><Relationship Id="rId7" Type="http://schemas.openxmlformats.org/officeDocument/2006/relationships/tags" Target="../tags/tag336.xml"/><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9"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8" Type="http://schemas.openxmlformats.org/officeDocument/2006/relationships/tags" Target="../tags/tag345.xml"/><Relationship Id="rId3" Type="http://schemas.openxmlformats.org/officeDocument/2006/relationships/tags" Target="../tags/tag340.xml"/><Relationship Id="rId7" Type="http://schemas.openxmlformats.org/officeDocument/2006/relationships/tags" Target="../tags/tag344.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9" Type="http://schemas.openxmlformats.org/officeDocument/2006/relationships/slideLayout" Target="../slideLayouts/slideLayout8.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3.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tags" Target="../tags/tag321.xml"/><Relationship Id="rId3" Type="http://schemas.openxmlformats.org/officeDocument/2006/relationships/tags" Target="../tags/tag316.xml"/><Relationship Id="rId7" Type="http://schemas.openxmlformats.org/officeDocument/2006/relationships/tags" Target="../tags/tag320.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9" Type="http://schemas.openxmlformats.org/officeDocument/2006/relationships/slideLayout" Target="../slideLayouts/slideLayout8.xml"/></Relationships>
</file>

<file path=ppt/slides/_rels/slide180.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3.xml"/></Relationships>
</file>

<file path=ppt/slides/_rels/slide18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3.xml"/></Relationships>
</file>

<file path=ppt/slides/_rels/slide19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3.xml"/></Relationships>
</file>

<file path=ppt/slides/_rels/slide19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3.xml"/></Relationships>
</file>

<file path=ppt/slides/_rels/slide198.xml.rels><?xml version="1.0" encoding="UTF-8" standalone="yes"?>
<Relationships xmlns="http://schemas.openxmlformats.org/package/2006/relationships"><Relationship Id="rId2" Type="http://schemas.openxmlformats.org/officeDocument/2006/relationships/image" Target="../media/image135.jpg"/><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8" Type="http://schemas.openxmlformats.org/officeDocument/2006/relationships/tags" Target="../tags/tag353.xml"/><Relationship Id="rId3" Type="http://schemas.openxmlformats.org/officeDocument/2006/relationships/tags" Target="../tags/tag348.xml"/><Relationship Id="rId7" Type="http://schemas.openxmlformats.org/officeDocument/2006/relationships/tags" Target="../tags/tag352.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9"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3.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3.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3.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5.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3.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13.xml"/></Relationships>
</file>

<file path=ppt/slides/_rels/slide21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13.xml"/></Relationships>
</file>

<file path=ppt/slides/_rels/slide219.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3.xml"/></Relationships>
</file>

<file path=ppt/slides/_rels/slide221.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3.xml"/></Relationships>
</file>

<file path=ppt/slides/_rels/slide222.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3.xml"/></Relationships>
</file>

<file path=ppt/slides/_rels/slide223.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3.xml"/></Relationships>
</file>

<file path=ppt/slides/_rels/slide224.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3.xml"/></Relationships>
</file>

<file path=ppt/slides/_rels/slide225.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3.xml"/></Relationships>
</file>

<file path=ppt/slides/_rels/slide226.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13.xml"/></Relationships>
</file>

<file path=ppt/slides/_rels/slide227.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3.xml"/></Relationships>
</file>

<file path=ppt/slides/_rels/slide228.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13.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3.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13.xml"/></Relationships>
</file>

<file path=ppt/slides/_rels/slide235.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2" Type="http://schemas.openxmlformats.org/officeDocument/2006/relationships/image" Target="../media/image160.jpg"/><Relationship Id="rId1" Type="http://schemas.openxmlformats.org/officeDocument/2006/relationships/slideLayout" Target="../slideLayouts/slideLayout13.xml"/></Relationships>
</file>

<file path=ppt/slides/_rels/slide237.xml.rels><?xml version="1.0" encoding="UTF-8" standalone="yes"?>
<Relationships xmlns="http://schemas.openxmlformats.org/package/2006/relationships"><Relationship Id="rId8" Type="http://schemas.openxmlformats.org/officeDocument/2006/relationships/tags" Target="../tags/tag361.xml"/><Relationship Id="rId3" Type="http://schemas.openxmlformats.org/officeDocument/2006/relationships/tags" Target="../tags/tag356.xml"/><Relationship Id="rId7" Type="http://schemas.openxmlformats.org/officeDocument/2006/relationships/tags" Target="../tags/tag360.xml"/><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9" Type="http://schemas.openxmlformats.org/officeDocument/2006/relationships/slideLayout" Target="../slideLayouts/slideLayout8.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9.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3.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2.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13.xml"/></Relationships>
</file>

<file path=ppt/slides/_rels/slide243.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3.xml"/></Relationships>
</file>

<file path=ppt/slides/_rels/slide244.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3.xml"/></Relationships>
</file>

<file path=ppt/slides/_rels/slide245.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3.xml"/></Relationships>
</file>

<file path=ppt/slides/_rels/slide246.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13.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8.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3.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1.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3.xml"/></Relationships>
</file>

<file path=ppt/slides/_rels/slide252.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3.xml"/></Relationships>
</file>

<file path=ppt/slides/_rels/slide253.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3.xml"/></Relationships>
</file>

<file path=ppt/slides/_rels/slide254.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5" Type="http://schemas.openxmlformats.org/officeDocument/2006/relationships/image" Target="../media/image173.png"/><Relationship Id="rId4"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18" Type="http://schemas.openxmlformats.org/officeDocument/2006/relationships/slideLayout" Target="../slideLayouts/slideLayout6.xml"/><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tags" Target="../tags/tag305.xml"/><Relationship Id="rId2" Type="http://schemas.openxmlformats.org/officeDocument/2006/relationships/tags" Target="../tags/tag290.xml"/><Relationship Id="rId16" Type="http://schemas.openxmlformats.org/officeDocument/2006/relationships/tags" Target="../tags/tag304.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tags" Target="../tags/tag303.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tags" Target="../tags/tag313.xml"/><Relationship Id="rId3" Type="http://schemas.openxmlformats.org/officeDocument/2006/relationships/tags" Target="../tags/tag308.xml"/><Relationship Id="rId7" Type="http://schemas.openxmlformats.org/officeDocument/2006/relationships/tags" Target="../tags/tag312.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9"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8" Type="http://schemas.openxmlformats.org/officeDocument/2006/relationships/tags" Target="../tags/tag329.xml"/><Relationship Id="rId3" Type="http://schemas.openxmlformats.org/officeDocument/2006/relationships/tags" Target="../tags/tag324.xml"/><Relationship Id="rId7" Type="http://schemas.openxmlformats.org/officeDocument/2006/relationships/tags" Target="../tags/tag328.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9"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3"/>
            <p:custDataLst>
              <p:tags r:id="rId2"/>
            </p:custDataLst>
          </p:nvPr>
        </p:nvSpPr>
        <p:spPr>
          <a:xfrm>
            <a:off x="3759199" y="4110354"/>
            <a:ext cx="4643755" cy="668655"/>
          </a:xfrm>
        </p:spPr>
        <p:txBody>
          <a:bodyPr>
            <a:noAutofit/>
          </a:bodyPr>
          <a:lstStyle/>
          <a:p>
            <a:pPr marL="0" lvl="0" indent="0" algn="ctr">
              <a:lnSpc>
                <a:spcPct val="130000"/>
              </a:lnSpc>
              <a:spcBef>
                <a:spcPts val="0"/>
              </a:spcBef>
              <a:spcAft>
                <a:spcPts val="0"/>
              </a:spcAft>
              <a:buSzPct val="100000"/>
              <a:buNone/>
            </a:pPr>
            <a:r>
              <a:rPr lang="zh-CN" altLang="en-US" b="1" dirty="0">
                <a:solidFill>
                  <a:schemeClr val="dk1">
                    <a:lumMod val="85000"/>
                    <a:lumOff val="15000"/>
                  </a:schemeClr>
                </a:solidFill>
                <a:latin typeface="微软雅黑" panose="020B0503020204020204" charset="-122"/>
                <a:cs typeface="微软雅黑" panose="020B0503020204020204" charset="-122"/>
              </a:rPr>
              <a:t>汽车构造   作者：</a:t>
            </a:r>
            <a:r>
              <a:rPr lang="zh-CN" altLang="en-US" b="1" dirty="0">
                <a:solidFill>
                  <a:schemeClr val="dk1">
                    <a:lumMod val="85000"/>
                    <a:lumOff val="15000"/>
                  </a:schemeClr>
                </a:solidFill>
                <a:latin typeface="微软雅黑" panose="020B0503020204020204" charset="-122"/>
                <a:cs typeface="微软雅黑" panose="020B0503020204020204" charset="-122"/>
                <a:sym typeface="+mn-ea"/>
              </a:rPr>
              <a:t>于海博</a:t>
            </a:r>
            <a:endParaRPr lang="zh-CN" altLang="en-US" b="1" dirty="0">
              <a:latin typeface="微软雅黑" panose="020B0503020204020204" charset="-122"/>
              <a:cs typeface="微软雅黑" panose="020B0503020204020204" charset="-122"/>
            </a:endParaRPr>
          </a:p>
          <a:p>
            <a:pPr marL="0" lvl="0" indent="0" algn="r">
              <a:lnSpc>
                <a:spcPct val="130000"/>
              </a:lnSpc>
              <a:spcBef>
                <a:spcPts val="0"/>
              </a:spcBef>
              <a:spcAft>
                <a:spcPts val="0"/>
              </a:spcAft>
              <a:buSzPct val="100000"/>
              <a:buNone/>
            </a:pPr>
            <a:endParaRPr lang="zh-CN" altLang="en-US" sz="1600" b="1" dirty="0">
              <a:solidFill>
                <a:schemeClr val="dk1">
                  <a:lumMod val="85000"/>
                  <a:lumOff val="15000"/>
                </a:schemeClr>
              </a:solidFill>
              <a:latin typeface="微软雅黑" panose="020B0503020204020204" charset="-122"/>
              <a:cs typeface="微软雅黑" panose="020B0503020204020204" charset="-122"/>
            </a:endParaRPr>
          </a:p>
        </p:txBody>
      </p:sp>
      <p:sp>
        <p:nvSpPr>
          <p:cNvPr id="9" name="标题 8"/>
          <p:cNvSpPr>
            <a:spLocks noGrp="1"/>
          </p:cNvSpPr>
          <p:nvPr>
            <p:ph type="ctrTitle"/>
            <p:custDataLst>
              <p:tags r:id="rId3"/>
            </p:custDataLst>
          </p:nvPr>
        </p:nvSpPr>
        <p:spPr>
          <a:xfrm>
            <a:off x="2058123" y="1851660"/>
            <a:ext cx="8045908" cy="2085340"/>
          </a:xfrm>
        </p:spPr>
        <p:txBody>
          <a:bodyPr>
            <a:normAutofit/>
          </a:bodyPr>
          <a:lstStyle/>
          <a:p>
            <a:pPr marL="0" indent="0" algn="ctr">
              <a:lnSpc>
                <a:spcPct val="100000"/>
              </a:lnSpc>
              <a:spcBef>
                <a:spcPts val="0"/>
              </a:spcBef>
              <a:spcAft>
                <a:spcPts val="0"/>
              </a:spcAft>
              <a:buSzPct val="100000"/>
              <a:buNone/>
            </a:pPr>
            <a: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t>模块二</a:t>
            </a:r>
            <a:b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br>
            <a:r>
              <a:rPr lang="zh-CN" altLang="en-US" sz="6600" dirty="0">
                <a:solidFill>
                  <a:schemeClr val="accent1"/>
                </a:solidFill>
                <a:latin typeface="微软雅黑" panose="020B0503020204020204" charset="-122"/>
                <a:ea typeface="微软雅黑" panose="020B0503020204020204" charset="-122"/>
                <a:cs typeface="微软雅黑" panose="020B0503020204020204" charset="-122"/>
              </a:rPr>
              <a:t>汽车</a:t>
            </a:r>
            <a:r>
              <a:rPr lang="zh-CN" altLang="en-US" dirty="0">
                <a:solidFill>
                  <a:schemeClr val="accent1"/>
                </a:solidFill>
                <a:latin typeface="微软雅黑" panose="020B0503020204020204" charset="-122"/>
                <a:ea typeface="微软雅黑" panose="020B0503020204020204" charset="-122"/>
                <a:cs typeface="微软雅黑" panose="020B0503020204020204" charset="-122"/>
              </a:rPr>
              <a:t>发动机构造</a:t>
            </a:r>
            <a:endParaRPr lang="zh-CN" altLang="en-US" sz="6600" dirty="0">
              <a:solidFill>
                <a:schemeClr val="accent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4878070" y="5621020"/>
            <a:ext cx="2406650" cy="412750"/>
          </a:xfrm>
          <a:prstGeom prst="rect">
            <a:avLst/>
          </a:prstGeom>
        </p:spPr>
      </p:pic>
      <p:pic>
        <p:nvPicPr>
          <p:cNvPr id="3" name="图片 2"/>
          <p:cNvPicPr>
            <a:picLocks noChangeAspect="1"/>
          </p:cNvPicPr>
          <p:nvPr/>
        </p:nvPicPr>
        <p:blipFill>
          <a:blip r:embed="rId6">
            <a:lum bright="70000" contrast="-70000"/>
          </a:blip>
          <a:stretch>
            <a:fillRect/>
          </a:stretch>
        </p:blipFill>
        <p:spPr>
          <a:xfrm>
            <a:off x="5595620" y="247015"/>
            <a:ext cx="988060" cy="76136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69A7C0-2AFB-660E-3F55-61926CDA7EAA}"/>
              </a:ext>
            </a:extLst>
          </p:cNvPr>
          <p:cNvSpPr txBox="1"/>
          <p:nvPr/>
        </p:nvSpPr>
        <p:spPr>
          <a:xfrm>
            <a:off x="836578" y="729574"/>
            <a:ext cx="10512000" cy="938719"/>
          </a:xfrm>
          <a:prstGeom prst="rect">
            <a:avLst/>
          </a:prstGeom>
          <a:noFill/>
        </p:spPr>
        <p:txBody>
          <a:bodyPr wrap="square" rtlCol="0">
            <a:spAutoFit/>
          </a:bodyPr>
          <a:lstStyle/>
          <a:p>
            <a:pPr indent="576000" algn="just">
              <a:spcAft>
                <a:spcPts val="600"/>
              </a:spcAft>
            </a:pPr>
            <a:r>
              <a:rPr lang="zh-CN" altLang="en-US" sz="2600" b="1" dirty="0">
                <a:latin typeface="+mn-ea"/>
              </a:rPr>
              <a:t>三、四冲程发动机工作循环</a:t>
            </a:r>
            <a:endParaRPr lang="en-US" altLang="zh-CN" sz="2600" b="1" dirty="0">
              <a:latin typeface="+mn-ea"/>
            </a:endParaRPr>
          </a:p>
          <a:p>
            <a:pPr indent="576000" algn="just">
              <a:spcAft>
                <a:spcPts val="600"/>
              </a:spcAft>
            </a:pPr>
            <a:r>
              <a:rPr lang="zh-CN" altLang="en-US" sz="2400" dirty="0">
                <a:latin typeface="+mn-ea"/>
              </a:rPr>
              <a:t>四冲程发动机在轿车上使用最多。其工作循环如图</a:t>
            </a:r>
            <a:r>
              <a:rPr lang="en-US" altLang="zh-CN" sz="2400" dirty="0">
                <a:latin typeface="+mn-ea"/>
              </a:rPr>
              <a:t>2-1-3</a:t>
            </a:r>
            <a:r>
              <a:rPr lang="zh-CN" altLang="en-US" sz="2400" dirty="0">
                <a:latin typeface="+mn-ea"/>
              </a:rPr>
              <a:t>所示。</a:t>
            </a:r>
          </a:p>
        </p:txBody>
      </p:sp>
      <p:pic>
        <p:nvPicPr>
          <p:cNvPr id="5" name="图片 4">
            <a:extLst>
              <a:ext uri="{FF2B5EF4-FFF2-40B4-BE49-F238E27FC236}">
                <a16:creationId xmlns:a16="http://schemas.microsoft.com/office/drawing/2014/main" id="{680450FB-2001-37FC-98F5-7C55097F3C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724" y="1668293"/>
            <a:ext cx="8266551" cy="4460303"/>
          </a:xfrm>
          <a:prstGeom prst="rect">
            <a:avLst/>
          </a:prstGeom>
        </p:spPr>
      </p:pic>
    </p:spTree>
    <p:extLst>
      <p:ext uri="{BB962C8B-B14F-4D97-AF65-F5344CB8AC3E}">
        <p14:creationId xmlns:p14="http://schemas.microsoft.com/office/powerpoint/2010/main" val="12857182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44A8AA4-4306-CDD2-E2EC-FE1DF43EAF6D}"/>
              </a:ext>
            </a:extLst>
          </p:cNvPr>
          <p:cNvSpPr txBox="1"/>
          <p:nvPr/>
        </p:nvSpPr>
        <p:spPr>
          <a:xfrm>
            <a:off x="840000" y="505839"/>
            <a:ext cx="10512000" cy="3708708"/>
          </a:xfrm>
          <a:prstGeom prst="rect">
            <a:avLst/>
          </a:prstGeom>
          <a:noFill/>
        </p:spPr>
        <p:txBody>
          <a:bodyPr wrap="square" rtlCol="0">
            <a:spAutoFit/>
          </a:bodyPr>
          <a:lstStyle/>
          <a:p>
            <a:pPr indent="576000" algn="just">
              <a:spcAft>
                <a:spcPts val="600"/>
              </a:spcAft>
            </a:pPr>
            <a:r>
              <a:rPr lang="en-US" altLang="zh-CN" sz="2200" b="1" dirty="0">
                <a:latin typeface="+mn-ea"/>
              </a:rPr>
              <a:t>3.</a:t>
            </a:r>
            <a:r>
              <a:rPr lang="zh-CN" altLang="en-US" sz="2200" b="1" dirty="0">
                <a:latin typeface="+mn-ea"/>
              </a:rPr>
              <a:t>气门的结构</a:t>
            </a:r>
            <a:endParaRPr lang="en-US" altLang="zh-CN" sz="2200" b="1" dirty="0">
              <a:latin typeface="+mn-ea"/>
            </a:endParaRPr>
          </a:p>
          <a:p>
            <a:pPr indent="576000" algn="just">
              <a:spcAft>
                <a:spcPts val="600"/>
              </a:spcAft>
            </a:pPr>
            <a:r>
              <a:rPr lang="zh-CN" altLang="en-US" sz="2200" dirty="0">
                <a:latin typeface="+mn-ea"/>
              </a:rPr>
              <a:t>汽车发动机的进气门、排气门均为菌形气门，由气门顶部和气门杆两部分构成，如图</a:t>
            </a:r>
            <a:r>
              <a:rPr lang="en-US" altLang="zh-CN" sz="2200" dirty="0">
                <a:latin typeface="+mn-ea"/>
              </a:rPr>
              <a:t>2-3-14</a:t>
            </a:r>
            <a:r>
              <a:rPr lang="zh-CN" altLang="en-US" sz="2200" dirty="0">
                <a:latin typeface="+mn-ea"/>
              </a:rPr>
              <a:t>所示。</a:t>
            </a:r>
            <a:endParaRPr lang="en-US" altLang="zh-CN" sz="2200" dirty="0">
              <a:latin typeface="+mn-ea"/>
            </a:endParaRPr>
          </a:p>
          <a:p>
            <a:pPr indent="576000" algn="just">
              <a:spcAft>
                <a:spcPts val="600"/>
              </a:spcAft>
            </a:pPr>
            <a:r>
              <a:rPr lang="zh-CN" altLang="en-US" sz="2200" dirty="0">
                <a:latin typeface="+mn-ea"/>
              </a:rPr>
              <a:t>气门头部由气门顶部和密封锥面组成；而气门杆身尾端的结构主要取决于气门弹簧座的固定方式。气门顶部有平顶、凹顶和凸顶等形状，如图</a:t>
            </a:r>
            <a:r>
              <a:rPr lang="en-US" altLang="zh-CN" sz="2200" dirty="0">
                <a:latin typeface="+mn-ea"/>
              </a:rPr>
              <a:t>2-3-15</a:t>
            </a:r>
            <a:r>
              <a:rPr lang="zh-CN" altLang="en-US" sz="2200" dirty="0">
                <a:latin typeface="+mn-ea"/>
              </a:rPr>
              <a:t>所示。目前应用最多的是平顶气门，其结构简单，制造方便，受热面积小，进气门、排气门都可采用这种形状。</a:t>
            </a:r>
            <a:endParaRPr lang="en-US" altLang="zh-CN" sz="2200" dirty="0">
              <a:latin typeface="+mn-ea"/>
            </a:endParaRPr>
          </a:p>
          <a:p>
            <a:pPr indent="576000" algn="just">
              <a:spcAft>
                <a:spcPts val="600"/>
              </a:spcAft>
            </a:pPr>
            <a:r>
              <a:rPr lang="zh-CN" altLang="en-US" sz="2200" dirty="0">
                <a:latin typeface="+mn-ea"/>
              </a:rPr>
              <a:t>气门与气门座或气门座圈之间靠锥面密封。气门锥面与气门顶面之间的夹角称为气门锥角。进气门、排气门的气门锥角一般均为</a:t>
            </a:r>
            <a:r>
              <a:rPr lang="en-US" altLang="zh-CN" sz="2200" dirty="0">
                <a:latin typeface="+mn-ea"/>
              </a:rPr>
              <a:t>45°</a:t>
            </a:r>
            <a:r>
              <a:rPr lang="zh-CN" altLang="en-US" sz="2200" dirty="0">
                <a:latin typeface="+mn-ea"/>
              </a:rPr>
              <a:t>，只有少数发动机的进气门锥角为</a:t>
            </a:r>
            <a:r>
              <a:rPr lang="en-US" altLang="zh-CN" sz="2200" dirty="0">
                <a:latin typeface="+mn-ea"/>
              </a:rPr>
              <a:t>30°</a:t>
            </a:r>
            <a:r>
              <a:rPr lang="zh-CN" altLang="en-US" sz="2200" dirty="0">
                <a:latin typeface="+mn-ea"/>
              </a:rPr>
              <a:t>。</a:t>
            </a:r>
          </a:p>
        </p:txBody>
      </p:sp>
      <p:pic>
        <p:nvPicPr>
          <p:cNvPr id="5" name="图片 4">
            <a:extLst>
              <a:ext uri="{FF2B5EF4-FFF2-40B4-BE49-F238E27FC236}">
                <a16:creationId xmlns:a16="http://schemas.microsoft.com/office/drawing/2014/main" id="{789A3924-FD53-79DA-6D5C-A3300D7F6A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4092" y="3823875"/>
            <a:ext cx="1401960" cy="2880000"/>
          </a:xfrm>
          <a:prstGeom prst="rect">
            <a:avLst/>
          </a:prstGeom>
        </p:spPr>
      </p:pic>
      <p:pic>
        <p:nvPicPr>
          <p:cNvPr id="7" name="图片 6">
            <a:extLst>
              <a:ext uri="{FF2B5EF4-FFF2-40B4-BE49-F238E27FC236}">
                <a16:creationId xmlns:a16="http://schemas.microsoft.com/office/drawing/2014/main" id="{2C4C249F-59D2-7F19-33F2-F75444EAB9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0144" y="4003875"/>
            <a:ext cx="4509964" cy="2520000"/>
          </a:xfrm>
          <a:prstGeom prst="rect">
            <a:avLst/>
          </a:prstGeom>
        </p:spPr>
      </p:pic>
    </p:spTree>
    <p:extLst>
      <p:ext uri="{BB962C8B-B14F-4D97-AF65-F5344CB8AC3E}">
        <p14:creationId xmlns:p14="http://schemas.microsoft.com/office/powerpoint/2010/main" val="260585485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F8D3BC-F03F-4F4F-548F-8FF5E813D04A}"/>
              </a:ext>
            </a:extLst>
          </p:cNvPr>
          <p:cNvSpPr txBox="1"/>
          <p:nvPr/>
        </p:nvSpPr>
        <p:spPr>
          <a:xfrm>
            <a:off x="840000" y="535021"/>
            <a:ext cx="10512000" cy="3216265"/>
          </a:xfrm>
          <a:prstGeom prst="rect">
            <a:avLst/>
          </a:prstGeom>
          <a:noFill/>
        </p:spPr>
        <p:txBody>
          <a:bodyPr wrap="square" rtlCol="0">
            <a:spAutoFit/>
          </a:bodyPr>
          <a:lstStyle/>
          <a:p>
            <a:pPr indent="576000" algn="just">
              <a:spcAft>
                <a:spcPts val="600"/>
              </a:spcAft>
            </a:pPr>
            <a:r>
              <a:rPr lang="zh-CN" altLang="en-US" sz="2300" b="1" dirty="0">
                <a:latin typeface="+mn-ea"/>
              </a:rPr>
              <a:t>（二）气门杆部</a:t>
            </a:r>
            <a:endParaRPr lang="en-US" altLang="zh-CN" sz="2300" b="1" dirty="0">
              <a:latin typeface="+mn-ea"/>
            </a:endParaRPr>
          </a:p>
          <a:p>
            <a:pPr indent="576000" algn="just">
              <a:spcAft>
                <a:spcPts val="600"/>
              </a:spcAft>
            </a:pPr>
            <a:r>
              <a:rPr lang="zh-CN" altLang="en-US" sz="2200" dirty="0">
                <a:latin typeface="+mn-ea"/>
              </a:rPr>
              <a:t>气门杆部与气门导管相接触，一般做成圆柱形。当发动机工作时，气门杆在气门导管中不断上下往复运动，承受周期性冲击，加之润滑条件比较恶劣，密封性要求高，因此，要求气门杆与气门导管必须有一定的配合精度和耐磨性，同时要求气门杆部与头部的过渡应尽量圆滑，以减少气流阻力和应力集中。气门杆表面都经过热处理和磨光处理。气门杆尾部的结构取决于气门弹簧座的固定方式，气门杆与弹簧座连接方式主要有两种：一种是锁夹式，由两个半圆形锥形锁夹</a:t>
            </a:r>
            <a:r>
              <a:rPr lang="en-US" altLang="zh-CN" sz="2200" dirty="0">
                <a:latin typeface="+mn-ea"/>
              </a:rPr>
              <a:t>4</a:t>
            </a:r>
            <a:r>
              <a:rPr lang="zh-CN" altLang="en-US" sz="2200" dirty="0">
                <a:latin typeface="+mn-ea"/>
              </a:rPr>
              <a:t>来固定气门弹簧座</a:t>
            </a:r>
            <a:r>
              <a:rPr lang="en-US" altLang="zh-CN" sz="2200" dirty="0">
                <a:latin typeface="+mn-ea"/>
              </a:rPr>
              <a:t>3</a:t>
            </a:r>
            <a:r>
              <a:rPr lang="zh-CN" altLang="en-US" sz="2200" dirty="0">
                <a:latin typeface="+mn-ea"/>
              </a:rPr>
              <a:t>；另一种是锁销式，用锁销</a:t>
            </a:r>
            <a:r>
              <a:rPr lang="en-US" altLang="zh-CN" sz="2200" dirty="0">
                <a:latin typeface="+mn-ea"/>
              </a:rPr>
              <a:t>5</a:t>
            </a:r>
            <a:r>
              <a:rPr lang="zh-CN" altLang="en-US" sz="2200" dirty="0">
                <a:latin typeface="+mn-ea"/>
              </a:rPr>
              <a:t>固定气门弹簧座</a:t>
            </a:r>
            <a:r>
              <a:rPr lang="en-US" altLang="zh-CN" sz="2200" dirty="0">
                <a:latin typeface="+mn-ea"/>
              </a:rPr>
              <a:t>3</a:t>
            </a:r>
            <a:r>
              <a:rPr lang="zh-CN" altLang="en-US" sz="2200" dirty="0">
                <a:latin typeface="+mn-ea"/>
              </a:rPr>
              <a:t>，锁销安装在气门杆尾部对应的径向孔中，如图</a:t>
            </a:r>
            <a:r>
              <a:rPr lang="en-US" altLang="zh-CN" sz="2200" dirty="0">
                <a:latin typeface="+mn-ea"/>
              </a:rPr>
              <a:t>2-3-16</a:t>
            </a:r>
            <a:r>
              <a:rPr lang="zh-CN" altLang="en-US" sz="2200" dirty="0">
                <a:latin typeface="+mn-ea"/>
              </a:rPr>
              <a:t>所示。</a:t>
            </a:r>
          </a:p>
        </p:txBody>
      </p:sp>
      <p:pic>
        <p:nvPicPr>
          <p:cNvPr id="5" name="图片 4">
            <a:extLst>
              <a:ext uri="{FF2B5EF4-FFF2-40B4-BE49-F238E27FC236}">
                <a16:creationId xmlns:a16="http://schemas.microsoft.com/office/drawing/2014/main" id="{78A64D11-A9DC-16E4-AB14-2C9E3BAD7A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3855" y="3429000"/>
            <a:ext cx="4406528" cy="3291935"/>
          </a:xfrm>
          <a:prstGeom prst="rect">
            <a:avLst/>
          </a:prstGeom>
        </p:spPr>
      </p:pic>
    </p:spTree>
    <p:extLst>
      <p:ext uri="{BB962C8B-B14F-4D97-AF65-F5344CB8AC3E}">
        <p14:creationId xmlns:p14="http://schemas.microsoft.com/office/powerpoint/2010/main" val="242615763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3AD9DA-2218-235F-1089-6DF74B485752}"/>
              </a:ext>
            </a:extLst>
          </p:cNvPr>
          <p:cNvSpPr txBox="1"/>
          <p:nvPr/>
        </p:nvSpPr>
        <p:spPr>
          <a:xfrm>
            <a:off x="840000" y="612842"/>
            <a:ext cx="10512000" cy="2877711"/>
          </a:xfrm>
          <a:prstGeom prst="rect">
            <a:avLst/>
          </a:prstGeom>
          <a:noFill/>
        </p:spPr>
        <p:txBody>
          <a:bodyPr wrap="square" rtlCol="0">
            <a:spAutoFit/>
          </a:bodyPr>
          <a:lstStyle/>
          <a:p>
            <a:pPr indent="576000" algn="just">
              <a:spcAft>
                <a:spcPts val="600"/>
              </a:spcAft>
            </a:pPr>
            <a:r>
              <a:rPr lang="zh-CN" altLang="en-US" sz="2300" b="1" dirty="0">
                <a:latin typeface="+mn-ea"/>
              </a:rPr>
              <a:t>（三）气门导管</a:t>
            </a:r>
            <a:endParaRPr lang="en-US" altLang="zh-CN" sz="2300" b="1" dirty="0">
              <a:latin typeface="+mn-ea"/>
            </a:endParaRPr>
          </a:p>
          <a:p>
            <a:pPr indent="576000" algn="just">
              <a:spcAft>
                <a:spcPts val="600"/>
              </a:spcAft>
            </a:pPr>
            <a:r>
              <a:rPr lang="zh-CN" altLang="en-US" sz="2200" dirty="0">
                <a:latin typeface="+mn-ea"/>
              </a:rPr>
              <a:t>气门导管的作用是起导向作用，保证气门做直线运动，使气门与气门座能正确贴合。此外，气门导管还在气门杆与气缸体之间起导热作用，气门导管的工作温度较高，约</a:t>
            </a:r>
            <a:r>
              <a:rPr lang="en-US" altLang="zh-CN" sz="2200" dirty="0">
                <a:latin typeface="+mn-ea"/>
              </a:rPr>
              <a:t>200℃</a:t>
            </a:r>
            <a:r>
              <a:rPr lang="zh-CN" altLang="en-US" sz="2200" dirty="0">
                <a:latin typeface="+mn-ea"/>
              </a:rPr>
              <a:t>，气门杆在其中运动，仅靠配气机构飞溅出来的机油进行润滑，易磨损，所以，气门导管大多数是用灰铸铁、球墨铸铁等制造的。气门导管外圆柱面经过机械加工后压入气缸盖，为了防止气门导管在使用中松脱，有的发动机气门导管用卡环定位。气门杆与气门导管之间有</a:t>
            </a:r>
            <a:r>
              <a:rPr lang="en-US" altLang="zh-CN" sz="2200" dirty="0">
                <a:latin typeface="+mn-ea"/>
              </a:rPr>
              <a:t>0.05~0.12mm</a:t>
            </a:r>
            <a:r>
              <a:rPr lang="zh-CN" altLang="en-US" sz="2200" dirty="0">
                <a:latin typeface="+mn-ea"/>
              </a:rPr>
              <a:t>间隙，使气门杆能在导管中自由运动，如图</a:t>
            </a:r>
            <a:r>
              <a:rPr lang="en-US" altLang="zh-CN" sz="2200" dirty="0">
                <a:latin typeface="+mn-ea"/>
              </a:rPr>
              <a:t>2-3-17</a:t>
            </a:r>
            <a:r>
              <a:rPr lang="zh-CN" altLang="en-US" sz="2200" dirty="0">
                <a:latin typeface="+mn-ea"/>
              </a:rPr>
              <a:t>所示。</a:t>
            </a:r>
          </a:p>
        </p:txBody>
      </p:sp>
      <p:pic>
        <p:nvPicPr>
          <p:cNvPr id="5" name="图片 4">
            <a:extLst>
              <a:ext uri="{FF2B5EF4-FFF2-40B4-BE49-F238E27FC236}">
                <a16:creationId xmlns:a16="http://schemas.microsoft.com/office/drawing/2014/main" id="{0899A5AB-271D-B21A-2CD7-48376E34FA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3260118"/>
            <a:ext cx="3038095" cy="3238095"/>
          </a:xfrm>
          <a:prstGeom prst="rect">
            <a:avLst/>
          </a:prstGeom>
        </p:spPr>
      </p:pic>
    </p:spTree>
    <p:extLst>
      <p:ext uri="{BB962C8B-B14F-4D97-AF65-F5344CB8AC3E}">
        <p14:creationId xmlns:p14="http://schemas.microsoft.com/office/powerpoint/2010/main" val="167494312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55DEF79-CFBD-0CD0-B42E-A8CD6358FE8A}"/>
              </a:ext>
            </a:extLst>
          </p:cNvPr>
          <p:cNvSpPr txBox="1"/>
          <p:nvPr/>
        </p:nvSpPr>
        <p:spPr>
          <a:xfrm>
            <a:off x="840000" y="1960960"/>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（四）气门座</a:t>
            </a:r>
            <a:endParaRPr lang="en-US" altLang="zh-CN" sz="2500" b="1" dirty="0">
              <a:latin typeface="+mn-ea"/>
            </a:endParaRPr>
          </a:p>
          <a:p>
            <a:pPr indent="576000" algn="just">
              <a:spcAft>
                <a:spcPts val="600"/>
              </a:spcAft>
            </a:pPr>
            <a:r>
              <a:rPr lang="zh-CN" altLang="en-US" sz="2400" dirty="0">
                <a:latin typeface="+mn-ea"/>
              </a:rPr>
              <a:t>气门座的作用是防止气门直接撞击气缸盖而引起气缸盖过度磨损，并接受气门传来的热量，依靠其内锥面与气门锥面紧密贴合来密封气缸。对于铸铁缸盖，气门座通常直接在缸盖上镗出。该种气门座散热效果好，耐高温；但不耐磨，不方便修理。而对于铝质缸盖，通常在缸盖上镶嵌气门座。气门座材料应采用在工作温度下塑性变形较小而硬度较高的合金材料，一般采用合金铸铁、球墨铸铁，也有采用合金钢的。</a:t>
            </a:r>
          </a:p>
        </p:txBody>
      </p:sp>
    </p:spTree>
    <p:extLst>
      <p:ext uri="{BB962C8B-B14F-4D97-AF65-F5344CB8AC3E}">
        <p14:creationId xmlns:p14="http://schemas.microsoft.com/office/powerpoint/2010/main" val="321944933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206A0A-8EAA-BC98-1180-4FA4833F3F0E}"/>
              </a:ext>
            </a:extLst>
          </p:cNvPr>
          <p:cNvSpPr txBox="1"/>
          <p:nvPr/>
        </p:nvSpPr>
        <p:spPr>
          <a:xfrm>
            <a:off x="840000" y="476655"/>
            <a:ext cx="10512000" cy="3293209"/>
          </a:xfrm>
          <a:prstGeom prst="rect">
            <a:avLst/>
          </a:prstGeom>
          <a:noFill/>
        </p:spPr>
        <p:txBody>
          <a:bodyPr wrap="square" rtlCol="0">
            <a:spAutoFit/>
          </a:bodyPr>
          <a:lstStyle/>
          <a:p>
            <a:pPr indent="576000" algn="just">
              <a:spcAft>
                <a:spcPts val="600"/>
              </a:spcAft>
            </a:pPr>
            <a:r>
              <a:rPr lang="zh-CN" altLang="en-US" sz="2300" b="1" dirty="0">
                <a:latin typeface="+mn-ea"/>
              </a:rPr>
              <a:t>（五）气门弹簧</a:t>
            </a:r>
            <a:endParaRPr lang="en-US" altLang="zh-CN" sz="2300" b="1" dirty="0">
              <a:latin typeface="+mn-ea"/>
            </a:endParaRPr>
          </a:p>
          <a:p>
            <a:pPr indent="576000" algn="just">
              <a:spcAft>
                <a:spcPts val="600"/>
              </a:spcAft>
            </a:pPr>
            <a:r>
              <a:rPr lang="zh-CN" altLang="en-US" sz="2200" dirty="0">
                <a:latin typeface="+mn-ea"/>
              </a:rPr>
              <a:t>气门弹簧的作用是保证气门关闭时能紧密地与气门座贴合，防止气门在发动机振动时发生跳动，破坏其密封性，并克服在气门开启时配气机构产生的惯性力，使传动件始终受凸轮控制而不相互脱离。气门弹簧多为圆柱形螺旋弹簧，其材料为高碳锰钢冷拔钢丝，加工后进行热处理，钢丝表面要磨光、抛光或用喷丸处理。为了防止生锈，表面镀锌。</a:t>
            </a:r>
            <a:endParaRPr lang="en-US" altLang="zh-CN" sz="2200" dirty="0">
              <a:latin typeface="+mn-ea"/>
            </a:endParaRPr>
          </a:p>
          <a:p>
            <a:pPr indent="576000" algn="just">
              <a:spcAft>
                <a:spcPts val="600"/>
              </a:spcAft>
            </a:pPr>
            <a:r>
              <a:rPr lang="zh-CN" altLang="en-US" sz="2200" dirty="0">
                <a:latin typeface="+mn-ea"/>
              </a:rPr>
              <a:t>气门弹簧的一端支承在气缸盖或气缸体上，而另一端压靠在气门杆末端的弹簧座上，弹簧座用锁片固定在气门杆的末端。许多发动机的气门弹簧采用等螺距圆柱形螺旋弹簧，如图</a:t>
            </a:r>
            <a:r>
              <a:rPr lang="en-US" altLang="zh-CN" sz="2200" dirty="0">
                <a:latin typeface="+mn-ea"/>
              </a:rPr>
              <a:t>2-3-18</a:t>
            </a:r>
            <a:r>
              <a:rPr lang="zh-CN" altLang="en-US" sz="2200" dirty="0">
                <a:latin typeface="+mn-ea"/>
              </a:rPr>
              <a:t>所示。</a:t>
            </a:r>
          </a:p>
        </p:txBody>
      </p:sp>
      <p:pic>
        <p:nvPicPr>
          <p:cNvPr id="5" name="图片 4">
            <a:extLst>
              <a:ext uri="{FF2B5EF4-FFF2-40B4-BE49-F238E27FC236}">
                <a16:creationId xmlns:a16="http://schemas.microsoft.com/office/drawing/2014/main" id="{DC9B461F-CCE1-EB44-A5D8-46AE7741EE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9601" y="3429000"/>
            <a:ext cx="5043547" cy="3160622"/>
          </a:xfrm>
          <a:prstGeom prst="rect">
            <a:avLst/>
          </a:prstGeom>
        </p:spPr>
      </p:pic>
    </p:spTree>
    <p:extLst>
      <p:ext uri="{BB962C8B-B14F-4D97-AF65-F5344CB8AC3E}">
        <p14:creationId xmlns:p14="http://schemas.microsoft.com/office/powerpoint/2010/main" val="338997077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2D5A44-9CD1-FA60-A87E-BEDBAAC21EA5}"/>
              </a:ext>
            </a:extLst>
          </p:cNvPr>
          <p:cNvSpPr txBox="1"/>
          <p:nvPr/>
        </p:nvSpPr>
        <p:spPr>
          <a:xfrm>
            <a:off x="840000" y="866760"/>
            <a:ext cx="10512000" cy="5124480"/>
          </a:xfrm>
          <a:prstGeom prst="rect">
            <a:avLst/>
          </a:prstGeom>
          <a:noFill/>
        </p:spPr>
        <p:txBody>
          <a:bodyPr wrap="square" rtlCol="0">
            <a:spAutoFit/>
          </a:bodyPr>
          <a:lstStyle/>
          <a:p>
            <a:pPr indent="576000" algn="just">
              <a:spcAft>
                <a:spcPts val="600"/>
              </a:spcAft>
            </a:pPr>
            <a:r>
              <a:rPr lang="zh-CN" altLang="en-US" sz="2400" dirty="0">
                <a:latin typeface="+mn-ea"/>
              </a:rPr>
              <a:t>由于等螺距气门弹簧的工作频率与其固有的振动频率相等或为固有振动频率的整数倍时，气门弹簧容易发生共振，造成气门反跳，严重时甚至会使弹簧折断。因此，为防止共振的发生，有些发动机采用变螺距气门弹簧、双气门弹簧或锥形气门弹簧等。</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）变螺距气门弹簧。还有一些高性能汽油机采用变螺距气门弹簧。变螺距气门弹簧的固有频率不是定值，从而可以避开共振。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双气门弹簧。高速发动机多数是一个气门有同心安装的内、外两个气门弹簧，这样能提高气门弹簧工作的可靠性，即可以防止共振，而且当一个弹簧折断时，另一个还可维持工作。此外，还能使气门弹簧的高度减小。当装有两个气门弹簧时，弹簧圈的螺旋方向应相反，这样可以防止折断的弹簧圈卡入另一个弹簧圈内。</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）锥形气门弹簧。锥形气门弹簧的外形结构呈锥形，其刚度和固有振动频率是沿弹簧轴线方向变化的，因此，可以消除发生共振的可能。</a:t>
            </a:r>
          </a:p>
        </p:txBody>
      </p:sp>
    </p:spTree>
    <p:extLst>
      <p:ext uri="{BB962C8B-B14F-4D97-AF65-F5344CB8AC3E}">
        <p14:creationId xmlns:p14="http://schemas.microsoft.com/office/powerpoint/2010/main" val="252570513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B31809F-A31F-A51D-B358-50364874BCF5}"/>
              </a:ext>
            </a:extLst>
          </p:cNvPr>
          <p:cNvSpPr txBox="1"/>
          <p:nvPr/>
        </p:nvSpPr>
        <p:spPr>
          <a:xfrm>
            <a:off x="840000" y="846306"/>
            <a:ext cx="10512000" cy="1308050"/>
          </a:xfrm>
          <a:prstGeom prst="rect">
            <a:avLst/>
          </a:prstGeom>
          <a:noFill/>
        </p:spPr>
        <p:txBody>
          <a:bodyPr wrap="square" rtlCol="0">
            <a:spAutoFit/>
          </a:bodyPr>
          <a:lstStyle/>
          <a:p>
            <a:pPr indent="576000" algn="just">
              <a:spcAft>
                <a:spcPts val="600"/>
              </a:spcAft>
            </a:pPr>
            <a:r>
              <a:rPr lang="zh-CN" altLang="en-US" sz="2600" b="1" dirty="0">
                <a:latin typeface="+mn-ea"/>
              </a:rPr>
              <a:t>四、配气相位图</a:t>
            </a:r>
            <a:endParaRPr lang="en-US" altLang="zh-CN" sz="2600" b="1" dirty="0">
              <a:latin typeface="+mn-ea"/>
            </a:endParaRPr>
          </a:p>
          <a:p>
            <a:pPr indent="576000" algn="just">
              <a:spcAft>
                <a:spcPts val="600"/>
              </a:spcAft>
            </a:pPr>
            <a:r>
              <a:rPr lang="zh-CN" altLang="en-US" sz="2400" dirty="0">
                <a:latin typeface="+mn-ea"/>
              </a:rPr>
              <a:t>发动机的配气相位一般用相对于上、下止点曲拐位置的曲轴转角的环形图来表示，即配气相位图，如图</a:t>
            </a:r>
            <a:r>
              <a:rPr lang="en-US" altLang="zh-CN" sz="2400" dirty="0">
                <a:latin typeface="+mn-ea"/>
              </a:rPr>
              <a:t>2-3-19</a:t>
            </a:r>
            <a:r>
              <a:rPr lang="zh-CN" altLang="en-US" sz="2400" dirty="0">
                <a:latin typeface="+mn-ea"/>
              </a:rPr>
              <a:t>所示。</a:t>
            </a:r>
          </a:p>
        </p:txBody>
      </p:sp>
      <p:pic>
        <p:nvPicPr>
          <p:cNvPr id="5" name="图片 4">
            <a:extLst>
              <a:ext uri="{FF2B5EF4-FFF2-40B4-BE49-F238E27FC236}">
                <a16:creationId xmlns:a16="http://schemas.microsoft.com/office/drawing/2014/main" id="{96AF5706-8530-88DC-6FC2-FE00986A84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8128" y="2586536"/>
            <a:ext cx="6395743" cy="3425158"/>
          </a:xfrm>
          <a:prstGeom prst="rect">
            <a:avLst/>
          </a:prstGeom>
        </p:spPr>
      </p:pic>
    </p:spTree>
    <p:extLst>
      <p:ext uri="{BB962C8B-B14F-4D97-AF65-F5344CB8AC3E}">
        <p14:creationId xmlns:p14="http://schemas.microsoft.com/office/powerpoint/2010/main" val="31801821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3183D2B-C4D5-4923-16C8-B5443ECFE569}"/>
              </a:ext>
            </a:extLst>
          </p:cNvPr>
          <p:cNvSpPr txBox="1"/>
          <p:nvPr/>
        </p:nvSpPr>
        <p:spPr>
          <a:xfrm>
            <a:off x="840000" y="1089898"/>
            <a:ext cx="10512000" cy="4678204"/>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进气门的配气相位</a:t>
            </a:r>
            <a:endParaRPr lang="en-US" altLang="zh-CN" sz="2400" b="1" dirty="0">
              <a:latin typeface="+mn-ea"/>
            </a:endParaRPr>
          </a:p>
          <a:p>
            <a:pPr indent="576000" algn="just">
              <a:spcAft>
                <a:spcPts val="600"/>
              </a:spcAft>
            </a:pPr>
            <a:r>
              <a:rPr lang="zh-CN" altLang="en-US" sz="2400" dirty="0">
                <a:latin typeface="+mn-ea"/>
              </a:rPr>
              <a:t>在排气行程接近终了，活塞到达上止点之前，进气门便开始开启，即曲轴转到活塞处于上止点位置还差一个角度</a:t>
            </a:r>
            <a:r>
              <a:rPr lang="en-US" altLang="zh-CN" sz="2400" dirty="0">
                <a:latin typeface="+mn-ea"/>
              </a:rPr>
              <a:t>α</a:t>
            </a:r>
            <a:r>
              <a:rPr lang="zh-CN" altLang="en-US" sz="2400" dirty="0">
                <a:latin typeface="+mn-ea"/>
              </a:rPr>
              <a:t>时，进气门才开启，角度</a:t>
            </a:r>
            <a:r>
              <a:rPr lang="en-US" altLang="zh-CN" sz="2400" dirty="0">
                <a:latin typeface="+mn-ea"/>
              </a:rPr>
              <a:t>α</a:t>
            </a:r>
            <a:r>
              <a:rPr lang="zh-CN" altLang="en-US" sz="2400" dirty="0">
                <a:latin typeface="+mn-ea"/>
              </a:rPr>
              <a:t>称为进气提前角。直到活塞过了下止点后又上行，即曲轴转到超过活塞下止点位置以后一个角度</a:t>
            </a:r>
            <a:r>
              <a:rPr lang="en-US" altLang="zh-CN" sz="2400" dirty="0">
                <a:latin typeface="+mn-ea"/>
              </a:rPr>
              <a:t>β</a:t>
            </a:r>
            <a:r>
              <a:rPr lang="zh-CN" altLang="en-US" sz="2400" dirty="0">
                <a:latin typeface="+mn-ea"/>
              </a:rPr>
              <a:t>时，进气门才关闭，角度</a:t>
            </a:r>
            <a:r>
              <a:rPr lang="en-US" altLang="zh-CN" sz="2400" dirty="0">
                <a:latin typeface="+mn-ea"/>
              </a:rPr>
              <a:t>β</a:t>
            </a:r>
            <a:r>
              <a:rPr lang="zh-CN" altLang="en-US" sz="2400" dirty="0">
                <a:latin typeface="+mn-ea"/>
              </a:rPr>
              <a:t>称为进气迟后角。这样，在整个进气过程中，进气门开启持续时间的曲轴转角（进气持续角）为</a:t>
            </a:r>
            <a:r>
              <a:rPr lang="en-US" altLang="zh-CN" sz="2400" dirty="0">
                <a:latin typeface="+mn-ea"/>
              </a:rPr>
              <a:t>180°+α+β</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进气门提前打开延迟关闭的目的是保证进气行程开始时进气门已有一定开度，在进气行程中获得较大进气通道截面，使新鲜气体能顺利地充入气缸。当活塞到达下止点时，气缸内压力仍低于大气压力，在压缩行程开始阶段，活塞上移速度较慢的情况下，仍可以利用气流较大的惯性和压力差继续进气，因此，进气门延迟关闭是利于充气的。发动机转速越高，气流惯性越大，迟闭角也应越大，以充分利用进气惯性充气。</a:t>
            </a:r>
          </a:p>
        </p:txBody>
      </p:sp>
    </p:spTree>
    <p:extLst>
      <p:ext uri="{BB962C8B-B14F-4D97-AF65-F5344CB8AC3E}">
        <p14:creationId xmlns:p14="http://schemas.microsoft.com/office/powerpoint/2010/main" val="24559396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E6E36F2-F22D-6124-3977-F95862265F67}"/>
              </a:ext>
            </a:extLst>
          </p:cNvPr>
          <p:cNvSpPr txBox="1"/>
          <p:nvPr/>
        </p:nvSpPr>
        <p:spPr>
          <a:xfrm>
            <a:off x="840000" y="593387"/>
            <a:ext cx="10512000" cy="5493812"/>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排气门的配气相位</a:t>
            </a:r>
            <a:endParaRPr lang="en-US" altLang="zh-CN" sz="2400" b="1" dirty="0">
              <a:latin typeface="+mn-ea"/>
            </a:endParaRPr>
          </a:p>
          <a:p>
            <a:pPr indent="576000" algn="just">
              <a:spcAft>
                <a:spcPts val="600"/>
              </a:spcAft>
            </a:pPr>
            <a:r>
              <a:rPr lang="zh-CN" altLang="en-US" sz="2400" dirty="0">
                <a:latin typeface="+mn-ea"/>
              </a:rPr>
              <a:t>在做功行程接近终了，活塞到达下止点前，排气门便开始开启，提前开启的角度</a:t>
            </a:r>
            <a:r>
              <a:rPr lang="en-US" altLang="zh-CN" sz="2400" dirty="0">
                <a:latin typeface="+mn-ea"/>
              </a:rPr>
              <a:t>r</a:t>
            </a:r>
            <a:r>
              <a:rPr lang="zh-CN" altLang="en-US" sz="2400" dirty="0">
                <a:latin typeface="+mn-ea"/>
              </a:rPr>
              <a:t>称为排气提前角。经过整个排气行程，在活塞越过上止点后，排气门才关闭，排气门关闭的延迟角</a:t>
            </a:r>
            <a:r>
              <a:rPr lang="en-US" altLang="zh-CN" sz="2400" dirty="0">
                <a:latin typeface="+mn-ea"/>
              </a:rPr>
              <a:t>δ</a:t>
            </a:r>
            <a:r>
              <a:rPr lang="zh-CN" altLang="en-US" sz="2400" dirty="0">
                <a:latin typeface="+mn-ea"/>
              </a:rPr>
              <a:t>称为排气迟后角。这样，在整个排气过程中，排气门开启持续时间的曲轴转角（排气持续角）为</a:t>
            </a:r>
            <a:r>
              <a:rPr lang="en-US" altLang="zh-CN" sz="2400" dirty="0">
                <a:latin typeface="+mn-ea"/>
              </a:rPr>
              <a:t>180°+r+δ</a:t>
            </a:r>
            <a:r>
              <a:rPr lang="zh-CN" altLang="en-US" sz="2400" dirty="0">
                <a:latin typeface="+mn-ea"/>
              </a:rPr>
              <a:t>。排气门延迟关闭，可以使废气排放得较彻底。</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气门的叠开</a:t>
            </a:r>
            <a:endParaRPr lang="en-US" altLang="zh-CN" sz="2400" b="1" dirty="0">
              <a:latin typeface="+mn-ea"/>
            </a:endParaRPr>
          </a:p>
          <a:p>
            <a:pPr indent="576000" algn="just">
              <a:spcAft>
                <a:spcPts val="600"/>
              </a:spcAft>
            </a:pPr>
            <a:r>
              <a:rPr lang="zh-CN" altLang="en-US" sz="2400" dirty="0">
                <a:latin typeface="+mn-ea"/>
              </a:rPr>
              <a:t>同一气缸的工作行程顺序是排气行程后接着进气行程。因此，在实际中，在进、排气行程的上止点前后，由于进气门在上止点前即开启，而排气门在上止点后才关闭，这就出现了在一段时间内排气门与进气门同时开启的现象，这种现象称为气门重叠，重叠的曲轴转角</a:t>
            </a:r>
            <a:r>
              <a:rPr lang="en-US" altLang="zh-CN" sz="2400" dirty="0">
                <a:latin typeface="+mn-ea"/>
              </a:rPr>
              <a:t>α+δ</a:t>
            </a:r>
            <a:r>
              <a:rPr lang="zh-CN" altLang="en-US" sz="2400" dirty="0">
                <a:latin typeface="+mn-ea"/>
              </a:rPr>
              <a:t>称为气门重叠角。由于新鲜气流和废气流的流动惯性比较大，在短时间内会保持原来的流动方向，只要气门重叠角选择适当，就不会产生废气倒流入进气管或新鲜气体随同废气排出的可能性，这有利于废气排放彻底和进气充分，对换气过程会产生很大影响。</a:t>
            </a:r>
          </a:p>
        </p:txBody>
      </p:sp>
    </p:spTree>
    <p:extLst>
      <p:ext uri="{BB962C8B-B14F-4D97-AF65-F5344CB8AC3E}">
        <p14:creationId xmlns:p14="http://schemas.microsoft.com/office/powerpoint/2010/main" val="2675701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E5239-90FC-A1EE-F033-CEF1C9C992E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50000FC-E782-80B1-D177-EE93D00ED78E}"/>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6649E62C-E7CC-AA47-5B42-C07B8E2376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570102"/>
            <a:ext cx="10512000" cy="2634302"/>
          </a:xfrm>
          <a:prstGeom prst="rect">
            <a:avLst/>
          </a:prstGeom>
        </p:spPr>
      </p:pic>
    </p:spTree>
    <p:extLst>
      <p:ext uri="{BB962C8B-B14F-4D97-AF65-F5344CB8AC3E}">
        <p14:creationId xmlns:p14="http://schemas.microsoft.com/office/powerpoint/2010/main" val="2814278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A17AEEE-F5F6-485C-326B-7F6085FDAB75}"/>
              </a:ext>
            </a:extLst>
          </p:cNvPr>
          <p:cNvSpPr txBox="1"/>
          <p:nvPr/>
        </p:nvSpPr>
        <p:spPr>
          <a:xfrm>
            <a:off x="840000" y="497428"/>
            <a:ext cx="10512000" cy="586314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进气行程。在进气行程中，活塞在曲轴的带动下由上止点向下止点运动，此时排气门关闭，进气门开启。随着活塞由上止点向下止点运动，气缸内容积逐渐增大，而形成一定的真空度，混合气通过进气门被吸入气缸。当活塞到达下止点时，整个气缸内充满了新鲜的混合气。</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压缩行程。进气行程结束后，活塞在曲轴的带动下由下止点向上止点运动，此时排气门仍处于关闭状态，而进气门开始逐渐关闭。随着活塞向上运动，气缸内容积逐渐减小，进入气缸内的混合气被压缩，其温度和压力不断升高，活塞到达上止点时压缩行程结束。</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做功行程。当活塞接近上止点时，火花塞跳火点燃气缸内的可燃混合气，此时进气门和排气门均处于关闭状态，气缸内气体的温度和压力迅速升高，从而推动活塞从上止点向下止点运动，并通过连杆推动曲轴旋转输出机械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）排气行程。做功行程接近终了时，进气门关闭，排气门开启，活塞在曲轴的带动下从下止点向上止点运动，气缸内的废气在自身残余压力和活塞的推力作用下经排气门排出，直至活塞到达上止点排气行程结束。</a:t>
            </a:r>
          </a:p>
        </p:txBody>
      </p:sp>
    </p:spTree>
    <p:extLst>
      <p:ext uri="{BB962C8B-B14F-4D97-AF65-F5344CB8AC3E}">
        <p14:creationId xmlns:p14="http://schemas.microsoft.com/office/powerpoint/2010/main" val="404069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87DAF-9528-3D92-38FD-4162396DD23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AC90397-6D78-4FE6-4229-EF13CD1CBEC5}"/>
              </a:ext>
            </a:extLst>
          </p:cNvPr>
          <p:cNvSpPr txBox="1"/>
          <p:nvPr/>
        </p:nvSpPr>
        <p:spPr>
          <a:xfrm>
            <a:off x="840000" y="699980"/>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1FE1F775-2A91-24F6-39A2-97CC43A84F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284755"/>
            <a:ext cx="10512000" cy="4667829"/>
          </a:xfrm>
          <a:prstGeom prst="rect">
            <a:avLst/>
          </a:prstGeom>
        </p:spPr>
      </p:pic>
    </p:spTree>
    <p:extLst>
      <p:ext uri="{BB962C8B-B14F-4D97-AF65-F5344CB8AC3E}">
        <p14:creationId xmlns:p14="http://schemas.microsoft.com/office/powerpoint/2010/main" val="372501970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BFAB1-36E6-B2D6-D976-1DF9AD92EA91}"/>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5F8CE954-D5D8-B191-7010-24068B5F299A}"/>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81062EA1-9875-56E6-2C33-0807BFD5B002}"/>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505AA39A-A4AF-1984-77D3-49E364547BE1}"/>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3434DE74-2810-27A5-A81B-8075EF64467E}"/>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93AD6ABF-D02C-7252-6720-089E6F0B3913}"/>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35A0D404-FFCA-FE95-AA19-DC074A367485}"/>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学习单元四</a:t>
            </a:r>
            <a:r>
              <a:rPr lang="zh-CN" altLang="en-US" b="1" dirty="0">
                <a:latin typeface="+mj-ea"/>
              </a:rPr>
              <a:t>　燃料供给系统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D420F175-41BF-4049-CB76-27E74DB6D174}"/>
              </a:ext>
            </a:extLst>
          </p:cNvPr>
          <p:cNvSpPr>
            <a:spLocks noGrp="1"/>
          </p:cNvSpPr>
          <p:nvPr>
            <p:custDataLst>
              <p:tags r:id="rId5"/>
            </p:custDataLst>
          </p:nvPr>
        </p:nvSpPr>
        <p:spPr>
          <a:xfrm>
            <a:off x="838200" y="1821248"/>
            <a:ext cx="10515600" cy="3215504"/>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indent="575945" algn="just" eaLnBrk="0">
              <a:lnSpc>
                <a:spcPct val="100000"/>
              </a:lnSpc>
              <a:spcBef>
                <a:spcPts val="0"/>
              </a:spcBef>
              <a:spcAft>
                <a:spcPts val="600"/>
              </a:spcAft>
              <a:buNone/>
            </a:pPr>
            <a:r>
              <a:rPr lang="zh-CN" altLang="en-US" dirty="0">
                <a:latin typeface="+mn-ea"/>
              </a:rPr>
              <a:t>设想自己是一名汽车动力系统的研发实习生，加入了一个致力于提升燃油效率和减少碳排放的项目团队。你的首个任务是参与改进一款高性能轿车的燃料供给系统，目标是在不牺牲动力表现的同时，显著提升燃油经济性和减少碳排放。这不仅是对目前燃料供给系统技术的一次挑战，还是对未来汽车工业的可持续性贡献。</a:t>
            </a:r>
            <a:endParaRPr lang="zh-CN" altLang="zh-CN" dirty="0">
              <a:latin typeface="+mn-ea"/>
            </a:endParaRPr>
          </a:p>
        </p:txBody>
      </p:sp>
    </p:spTree>
    <p:custDataLst>
      <p:tags r:id="rId1"/>
    </p:custDataLst>
    <p:extLst>
      <p:ext uri="{BB962C8B-B14F-4D97-AF65-F5344CB8AC3E}">
        <p14:creationId xmlns:p14="http://schemas.microsoft.com/office/powerpoint/2010/main" val="291035964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F290D-21D4-55E5-C43F-74AE7917CC7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23FFA24-9404-579D-1AC9-994479493F5A}"/>
              </a:ext>
            </a:extLst>
          </p:cNvPr>
          <p:cNvSpPr txBox="1"/>
          <p:nvPr/>
        </p:nvSpPr>
        <p:spPr>
          <a:xfrm>
            <a:off x="840000" y="1951672"/>
            <a:ext cx="10512000" cy="2985433"/>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6000" algn="just" eaLnBrk="0">
              <a:spcAft>
                <a:spcPts val="600"/>
              </a:spcAft>
            </a:pPr>
            <a:r>
              <a:rPr lang="zh-CN" altLang="en-US" sz="2600" b="1" dirty="0">
                <a:latin typeface="+mn-ea"/>
              </a:rPr>
              <a:t>一、汽油发动机燃烧过程分析</a:t>
            </a:r>
            <a:endParaRPr lang="en-US" altLang="zh-CN" sz="2600" b="1" dirty="0">
              <a:latin typeface="+mn-ea"/>
            </a:endParaRPr>
          </a:p>
          <a:p>
            <a:pPr indent="576000" algn="just" eaLnBrk="0">
              <a:spcAft>
                <a:spcPts val="600"/>
              </a:spcAft>
            </a:pPr>
            <a:r>
              <a:rPr lang="zh-CN" altLang="en-US" sz="2400" dirty="0">
                <a:latin typeface="+mn-ea"/>
              </a:rPr>
              <a:t>汽油发动机在实际工作中，由于燃烧前混合气质量比较好，其燃烧过程时间短、速度快，燃烧过程接近于对缸内气体进行的定容加热过程。汽油机燃烧过程可分为着火延迟期、明显燃烧期和补燃期三个阶段。为了改善汽油发动机燃烧过程，从而改善汽油机的动力性、经济性和环保性，常采用以下方法。</a:t>
            </a:r>
            <a:endParaRPr lang="en-US" altLang="zh-CN" sz="3600" b="1" dirty="0">
              <a:latin typeface="+mn-ea"/>
            </a:endParaRPr>
          </a:p>
        </p:txBody>
      </p:sp>
    </p:spTree>
    <p:extLst>
      <p:ext uri="{BB962C8B-B14F-4D97-AF65-F5344CB8AC3E}">
        <p14:creationId xmlns:p14="http://schemas.microsoft.com/office/powerpoint/2010/main" val="324985499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836CB2D-DC9B-BFBF-9192-7647BECECD4F}"/>
              </a:ext>
            </a:extLst>
          </p:cNvPr>
          <p:cNvSpPr txBox="1"/>
          <p:nvPr/>
        </p:nvSpPr>
        <p:spPr>
          <a:xfrm>
            <a:off x="840000" y="1197620"/>
            <a:ext cx="10512000" cy="4462760"/>
          </a:xfrm>
          <a:prstGeom prst="rect">
            <a:avLst/>
          </a:prstGeom>
          <a:noFill/>
        </p:spPr>
        <p:txBody>
          <a:bodyPr wrap="square" rtlCol="0">
            <a:spAutoFit/>
          </a:bodyPr>
          <a:lstStyle/>
          <a:p>
            <a:pPr indent="576000" algn="just">
              <a:spcAft>
                <a:spcPts val="600"/>
              </a:spcAft>
            </a:pPr>
            <a:r>
              <a:rPr lang="zh-CN" altLang="en-US" sz="2500" b="1" dirty="0">
                <a:latin typeface="+mn-ea"/>
              </a:rPr>
              <a:t>（一）使用措施</a:t>
            </a:r>
            <a:endParaRPr lang="en-US" altLang="zh-CN" sz="25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正确选用燃料。燃料的使用性能对燃烧过程有直接影响，汽油的蒸发性越好，就越容易气化，与空气混合形成的混合气质量就越好，则燃烧速度越快，且易于完全燃烧。汽油的辛烷值越高，抗爆性能越好，越不容易发生爆燃。</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）精确控制混合气浓度。混合气浓度对燃烧是否能进行、火焰传播速度、爆燃倾向、排气成分都有很大的影响。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）准确控制点火提前角。点火提前角对汽油机爆燃倾向、示功图上最高压力点的形成位置有很大的影响。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）保持发动机正常的工作温度。发动机的工作温度应保持在</a:t>
            </a:r>
            <a:r>
              <a:rPr lang="en-US" altLang="zh-CN" sz="2400" dirty="0">
                <a:latin typeface="+mn-ea"/>
              </a:rPr>
              <a:t>80~90℃</a:t>
            </a:r>
            <a:r>
              <a:rPr lang="zh-CN" altLang="en-US" sz="2400" dirty="0">
                <a:latin typeface="+mn-ea"/>
              </a:rPr>
              <a:t>范围内，温度过高或过低均会对汽油机的燃烧过程产生不利影响。</a:t>
            </a:r>
          </a:p>
        </p:txBody>
      </p:sp>
    </p:spTree>
    <p:extLst>
      <p:ext uri="{BB962C8B-B14F-4D97-AF65-F5344CB8AC3E}">
        <p14:creationId xmlns:p14="http://schemas.microsoft.com/office/powerpoint/2010/main" val="382656527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F5A6F2D-A6F8-B5BE-F02B-8FE2DA9BBA62}"/>
              </a:ext>
            </a:extLst>
          </p:cNvPr>
          <p:cNvSpPr txBox="1"/>
          <p:nvPr/>
        </p:nvSpPr>
        <p:spPr>
          <a:xfrm>
            <a:off x="840000" y="369650"/>
            <a:ext cx="10512000" cy="5940088"/>
          </a:xfrm>
          <a:prstGeom prst="rect">
            <a:avLst/>
          </a:prstGeom>
          <a:noFill/>
        </p:spPr>
        <p:txBody>
          <a:bodyPr wrap="square" rtlCol="0">
            <a:spAutoFit/>
          </a:bodyPr>
          <a:lstStyle/>
          <a:p>
            <a:pPr indent="576000" algn="just">
              <a:spcAft>
                <a:spcPts val="600"/>
              </a:spcAft>
            </a:pPr>
            <a:r>
              <a:rPr lang="zh-CN" altLang="en-US" sz="2500" b="1" dirty="0">
                <a:latin typeface="+mn-ea"/>
              </a:rPr>
              <a:t>（二）结构措施</a:t>
            </a:r>
            <a:endParaRPr lang="en-US" altLang="zh-CN" sz="25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选择合适的压缩比。适当提高压缩比，可提高压缩行程终了时的温度和压力，从而加快火焰传播速度，使压缩终了的温度、压力增大，有利于提高发动机的热效率。汽油机不能追求过高的压缩比，一般原则是保证不发生爆燃的前提下，尽量提高压缩比。</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合理设计燃烧室。燃烧室的形状对发动机的燃烧过程有很大影响。结构紧凑的燃烧室，可缩短火焰传播距离、减少散热损失；有些燃烧室还能形成适当的涡流运动，可提高火焰传播速度，对减少爆燃倾向、提高热效率、降低排放污染均有利。</a:t>
            </a:r>
            <a:endParaRPr lang="en-US" altLang="zh-CN" sz="2400" dirty="0">
              <a:latin typeface="+mn-ea"/>
            </a:endParaRPr>
          </a:p>
          <a:p>
            <a:pPr indent="576000" algn="just">
              <a:spcAft>
                <a:spcPts val="600"/>
              </a:spcAft>
            </a:pPr>
            <a:r>
              <a:rPr lang="zh-CN" altLang="en-US" sz="2500" b="1" dirty="0">
                <a:latin typeface="+mn-ea"/>
              </a:rPr>
              <a:t>（三）排气污染控制措施</a:t>
            </a:r>
            <a:endParaRPr lang="en-US" altLang="zh-CN" sz="2500" b="1" dirty="0">
              <a:latin typeface="+mn-ea"/>
            </a:endParaRPr>
          </a:p>
          <a:p>
            <a:pPr indent="576000" algn="just">
              <a:spcAft>
                <a:spcPts val="600"/>
              </a:spcAft>
            </a:pPr>
            <a:r>
              <a:rPr lang="zh-CN" altLang="en-US" sz="2400" dirty="0">
                <a:latin typeface="+mn-ea"/>
              </a:rPr>
              <a:t>有些排气污染控制措施也能起到改善燃烧过程的作用，如废气再循环装置（</a:t>
            </a:r>
            <a:r>
              <a:rPr lang="en-US" altLang="zh-CN" sz="2400" dirty="0">
                <a:latin typeface="+mn-ea"/>
              </a:rPr>
              <a:t>Exhaust Gas Recirculation</a:t>
            </a:r>
            <a:r>
              <a:rPr lang="zh-CN" altLang="en-US" sz="2400" dirty="0">
                <a:latin typeface="+mn-ea"/>
              </a:rPr>
              <a:t>，</a:t>
            </a:r>
            <a:r>
              <a:rPr lang="en-US" altLang="zh-CN" sz="2400" dirty="0">
                <a:latin typeface="+mn-ea"/>
              </a:rPr>
              <a:t>EGR</a:t>
            </a:r>
            <a:r>
              <a:rPr lang="zh-CN" altLang="en-US" sz="2400" dirty="0">
                <a:latin typeface="+mn-ea"/>
              </a:rPr>
              <a:t>），可将排气管中的废气引流到进气管中，与新鲜空气一起进入气缸参加燃烧，利用再循环废气对新鲜空气的稀释作用和对燃烧速度的限制作用，降低燃烧的最高温度，在改善汽油机排放的同时，改善汽油机的燃烧过程。</a:t>
            </a:r>
          </a:p>
        </p:txBody>
      </p:sp>
    </p:spTree>
    <p:extLst>
      <p:ext uri="{BB962C8B-B14F-4D97-AF65-F5344CB8AC3E}">
        <p14:creationId xmlns:p14="http://schemas.microsoft.com/office/powerpoint/2010/main" val="391295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827CB9E-6BEF-5CFE-327A-802660B42BE5}"/>
              </a:ext>
            </a:extLst>
          </p:cNvPr>
          <p:cNvSpPr txBox="1"/>
          <p:nvPr/>
        </p:nvSpPr>
        <p:spPr>
          <a:xfrm>
            <a:off x="875488" y="2182505"/>
            <a:ext cx="10512000" cy="2492990"/>
          </a:xfrm>
          <a:prstGeom prst="rect">
            <a:avLst/>
          </a:prstGeom>
          <a:noFill/>
        </p:spPr>
        <p:txBody>
          <a:bodyPr wrap="square" rtlCol="0">
            <a:spAutoFit/>
          </a:bodyPr>
          <a:lstStyle/>
          <a:p>
            <a:pPr indent="576000" algn="just">
              <a:spcAft>
                <a:spcPts val="600"/>
              </a:spcAft>
            </a:pPr>
            <a:r>
              <a:rPr lang="zh-CN" altLang="en-US" sz="2600" b="1" dirty="0">
                <a:latin typeface="+mn-ea"/>
              </a:rPr>
              <a:t>二、汽油发动机燃料供给系统的作用及组成</a:t>
            </a:r>
            <a:endParaRPr lang="en-US" altLang="zh-CN" sz="2600" b="1" dirty="0">
              <a:latin typeface="+mn-ea"/>
            </a:endParaRPr>
          </a:p>
          <a:p>
            <a:pPr indent="576000" algn="just">
              <a:spcAft>
                <a:spcPts val="600"/>
              </a:spcAft>
            </a:pPr>
            <a:r>
              <a:rPr lang="zh-CN" altLang="en-US" sz="2500" b="1" dirty="0">
                <a:latin typeface="+mn-ea"/>
              </a:rPr>
              <a:t>（一）作用</a:t>
            </a:r>
            <a:endParaRPr lang="en-US" altLang="zh-CN" sz="2500" b="1" dirty="0">
              <a:latin typeface="+mn-ea"/>
            </a:endParaRPr>
          </a:p>
          <a:p>
            <a:pPr indent="576000" algn="just">
              <a:spcAft>
                <a:spcPts val="600"/>
              </a:spcAft>
            </a:pPr>
            <a:r>
              <a:rPr lang="zh-CN" altLang="en-US" sz="2400" dirty="0">
                <a:latin typeface="+mn-ea"/>
              </a:rPr>
              <a:t>汽油机燃料供给系统的主要作用是将汽油和空气按一定比例均匀混合成可燃混合气，再根据发动机各种不同工况的要求，向发动机气缸内供给不同浓度和不同质量的可燃混合气，以便在临近压缩终了时点火燃烧而放出热量，燃气膨胀做功，最后将气缸内废气排至大气中。</a:t>
            </a:r>
          </a:p>
        </p:txBody>
      </p:sp>
    </p:spTree>
    <p:extLst>
      <p:ext uri="{BB962C8B-B14F-4D97-AF65-F5344CB8AC3E}">
        <p14:creationId xmlns:p14="http://schemas.microsoft.com/office/powerpoint/2010/main" val="86123979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DBF8CC9-E7EB-DF0D-6CB2-82A1162EA6CD}"/>
              </a:ext>
            </a:extLst>
          </p:cNvPr>
          <p:cNvSpPr txBox="1"/>
          <p:nvPr/>
        </p:nvSpPr>
        <p:spPr>
          <a:xfrm>
            <a:off x="840000" y="865761"/>
            <a:ext cx="10512000" cy="2831544"/>
          </a:xfrm>
          <a:prstGeom prst="rect">
            <a:avLst/>
          </a:prstGeom>
          <a:noFill/>
        </p:spPr>
        <p:txBody>
          <a:bodyPr wrap="square" rtlCol="0">
            <a:spAutoFit/>
          </a:bodyPr>
          <a:lstStyle/>
          <a:p>
            <a:pPr indent="576000" algn="just">
              <a:spcAft>
                <a:spcPts val="600"/>
              </a:spcAft>
            </a:pPr>
            <a:r>
              <a:rPr lang="zh-CN" altLang="en-US" sz="2500" b="1" dirty="0">
                <a:latin typeface="+mn-ea"/>
              </a:rPr>
              <a:t>（二）组成</a:t>
            </a:r>
            <a:endParaRPr lang="en-US" altLang="zh-CN" sz="2500" b="1" dirty="0">
              <a:latin typeface="+mn-ea"/>
            </a:endParaRPr>
          </a:p>
          <a:p>
            <a:pPr indent="576000" algn="just">
              <a:spcAft>
                <a:spcPts val="600"/>
              </a:spcAft>
            </a:pPr>
            <a:r>
              <a:rPr lang="zh-CN" altLang="en-US" sz="2400" dirty="0">
                <a:latin typeface="+mn-ea"/>
              </a:rPr>
              <a:t>汽油发动机燃料供给系统由空气供给系统、燃油喷射系统和电子控制系统组成。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空气供给系统。空气供给系统的作用是向发动机提供与负荷相适应的清洁的空气，同时，测量和控制进入发动机气缸的空气量，使它们在系统中与喷油器喷出的汽油形成空燃比符合要求的可燃混合气。空气供给系统的组成和工作流程如图</a:t>
            </a:r>
            <a:r>
              <a:rPr lang="en-US" altLang="zh-CN" sz="2400" dirty="0">
                <a:latin typeface="+mn-ea"/>
              </a:rPr>
              <a:t>2-4-1</a:t>
            </a:r>
            <a:r>
              <a:rPr lang="zh-CN" altLang="en-US" sz="2400" dirty="0">
                <a:latin typeface="+mn-ea"/>
              </a:rPr>
              <a:t>所示。</a:t>
            </a:r>
          </a:p>
        </p:txBody>
      </p:sp>
      <p:pic>
        <p:nvPicPr>
          <p:cNvPr id="5" name="图片 4">
            <a:extLst>
              <a:ext uri="{FF2B5EF4-FFF2-40B4-BE49-F238E27FC236}">
                <a16:creationId xmlns:a16="http://schemas.microsoft.com/office/drawing/2014/main" id="{C8EB715B-8817-4AF4-F710-1DFE7413B0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5497" y="4081962"/>
            <a:ext cx="8701006" cy="1910277"/>
          </a:xfrm>
          <a:prstGeom prst="rect">
            <a:avLst/>
          </a:prstGeom>
        </p:spPr>
      </p:pic>
    </p:spTree>
    <p:extLst>
      <p:ext uri="{BB962C8B-B14F-4D97-AF65-F5344CB8AC3E}">
        <p14:creationId xmlns:p14="http://schemas.microsoft.com/office/powerpoint/2010/main" val="67681105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91A7D9-D5A4-EA8D-1F09-390DAB338209}"/>
              </a:ext>
            </a:extLst>
          </p:cNvPr>
          <p:cNvSpPr txBox="1"/>
          <p:nvPr/>
        </p:nvSpPr>
        <p:spPr>
          <a:xfrm>
            <a:off x="840000" y="817123"/>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）燃油喷射系统。燃油喷射系统的作用是用电动燃油泵向喷油器提供足够压力的汽油，喷油器根据来自电子控制系统（</a:t>
            </a:r>
            <a:r>
              <a:rPr lang="en-US" altLang="zh-CN" sz="2400" dirty="0">
                <a:latin typeface="+mn-ea"/>
              </a:rPr>
              <a:t>Electronic Control Unit</a:t>
            </a:r>
            <a:r>
              <a:rPr lang="zh-CN" altLang="en-US" sz="2400" dirty="0">
                <a:latin typeface="+mn-ea"/>
              </a:rPr>
              <a:t>，</a:t>
            </a:r>
            <a:r>
              <a:rPr lang="en-US" altLang="zh-CN" sz="2400" dirty="0">
                <a:latin typeface="+mn-ea"/>
              </a:rPr>
              <a:t>ECU</a:t>
            </a:r>
            <a:r>
              <a:rPr lang="zh-CN" altLang="en-US" sz="2400" dirty="0">
                <a:latin typeface="+mn-ea"/>
              </a:rPr>
              <a:t>）的控制信号，向进气歧管内进气门上方喷射定量的汽油。燃油喷射系统的组成和工作流程如图</a:t>
            </a:r>
            <a:r>
              <a:rPr lang="en-US" altLang="zh-CN" sz="2400" dirty="0">
                <a:latin typeface="+mn-ea"/>
              </a:rPr>
              <a:t>2-4-2</a:t>
            </a:r>
            <a:r>
              <a:rPr lang="zh-CN" altLang="en-US" sz="2400" dirty="0">
                <a:latin typeface="+mn-ea"/>
              </a:rPr>
              <a:t>所示。</a:t>
            </a:r>
          </a:p>
        </p:txBody>
      </p:sp>
      <p:pic>
        <p:nvPicPr>
          <p:cNvPr id="5" name="图片 4">
            <a:extLst>
              <a:ext uri="{FF2B5EF4-FFF2-40B4-BE49-F238E27FC236}">
                <a16:creationId xmlns:a16="http://schemas.microsoft.com/office/drawing/2014/main" id="{AD6DD199-3D63-7E2F-2F3A-C78CF510B2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9006" y="2856463"/>
            <a:ext cx="7493987" cy="3184414"/>
          </a:xfrm>
          <a:prstGeom prst="rect">
            <a:avLst/>
          </a:prstGeom>
        </p:spPr>
      </p:pic>
    </p:spTree>
    <p:extLst>
      <p:ext uri="{BB962C8B-B14F-4D97-AF65-F5344CB8AC3E}">
        <p14:creationId xmlns:p14="http://schemas.microsoft.com/office/powerpoint/2010/main" val="305524029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58618D-1D18-6474-E1AC-34A903309978}"/>
              </a:ext>
            </a:extLst>
          </p:cNvPr>
          <p:cNvSpPr txBox="1"/>
          <p:nvPr/>
        </p:nvSpPr>
        <p:spPr>
          <a:xfrm>
            <a:off x="840000" y="894944"/>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）电子控制系统。电子控制系统的作用是接收来自表示发动机工作状态的各个传感器输送来的信号，根据</a:t>
            </a:r>
            <a:r>
              <a:rPr lang="en-US" altLang="zh-CN" sz="2400" dirty="0">
                <a:latin typeface="+mn-ea"/>
              </a:rPr>
              <a:t>ECU</a:t>
            </a:r>
            <a:r>
              <a:rPr lang="zh-CN" altLang="en-US" sz="2400" dirty="0">
                <a:latin typeface="+mn-ea"/>
              </a:rPr>
              <a:t>预置的程序，对喷油时刻、喷油量等进行确定和修正，并输出控制信号给相应的执行器，以实现对发动机的最佳控制。电子控制系统的工作示意如图</a:t>
            </a:r>
            <a:r>
              <a:rPr lang="en-US" altLang="zh-CN" sz="2400" dirty="0">
                <a:latin typeface="+mn-ea"/>
              </a:rPr>
              <a:t>2-4-3</a:t>
            </a:r>
            <a:r>
              <a:rPr lang="zh-CN" altLang="en-US" sz="2400" dirty="0">
                <a:latin typeface="+mn-ea"/>
              </a:rPr>
              <a:t>所示。</a:t>
            </a:r>
          </a:p>
        </p:txBody>
      </p:sp>
      <p:pic>
        <p:nvPicPr>
          <p:cNvPr id="5" name="图片 4">
            <a:extLst>
              <a:ext uri="{FF2B5EF4-FFF2-40B4-BE49-F238E27FC236}">
                <a16:creationId xmlns:a16="http://schemas.microsoft.com/office/drawing/2014/main" id="{521CB869-8683-CC17-9339-0EC5E80A37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9806" y="3228157"/>
            <a:ext cx="7972388" cy="2734899"/>
          </a:xfrm>
          <a:prstGeom prst="rect">
            <a:avLst/>
          </a:prstGeom>
        </p:spPr>
      </p:pic>
    </p:spTree>
    <p:extLst>
      <p:ext uri="{BB962C8B-B14F-4D97-AF65-F5344CB8AC3E}">
        <p14:creationId xmlns:p14="http://schemas.microsoft.com/office/powerpoint/2010/main" val="107388477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6311903-DD93-D214-ECAD-DB97089FE8B2}"/>
              </a:ext>
            </a:extLst>
          </p:cNvPr>
          <p:cNvSpPr txBox="1"/>
          <p:nvPr/>
        </p:nvSpPr>
        <p:spPr>
          <a:xfrm>
            <a:off x="840000" y="1459230"/>
            <a:ext cx="10512000" cy="3985706"/>
          </a:xfrm>
          <a:prstGeom prst="rect">
            <a:avLst/>
          </a:prstGeom>
          <a:noFill/>
        </p:spPr>
        <p:txBody>
          <a:bodyPr wrap="square" rtlCol="0">
            <a:spAutoFit/>
          </a:bodyPr>
          <a:lstStyle/>
          <a:p>
            <a:pPr indent="576000" algn="just">
              <a:spcAft>
                <a:spcPts val="600"/>
              </a:spcAft>
            </a:pPr>
            <a:r>
              <a:rPr lang="zh-CN" altLang="en-US" sz="2600" b="1" dirty="0">
                <a:latin typeface="+mn-ea"/>
              </a:rPr>
              <a:t>三、空燃比与过量空气系数</a:t>
            </a:r>
            <a:endParaRPr lang="en-US" altLang="zh-CN" sz="2600" b="1" dirty="0">
              <a:latin typeface="+mn-ea"/>
            </a:endParaRPr>
          </a:p>
          <a:p>
            <a:pPr indent="576000" algn="just">
              <a:spcAft>
                <a:spcPts val="600"/>
              </a:spcAft>
            </a:pPr>
            <a:r>
              <a:rPr lang="zh-CN" altLang="en-US" sz="2500" b="1" dirty="0">
                <a:latin typeface="+mn-ea"/>
              </a:rPr>
              <a:t>（一）空燃比</a:t>
            </a:r>
            <a:endParaRPr lang="en-US" altLang="zh-CN" sz="2500" b="1" dirty="0">
              <a:latin typeface="+mn-ea"/>
            </a:endParaRPr>
          </a:p>
          <a:p>
            <a:pPr indent="576000" algn="just">
              <a:spcAft>
                <a:spcPts val="600"/>
              </a:spcAft>
            </a:pPr>
            <a:r>
              <a:rPr lang="zh-CN" altLang="en-US" sz="2400" dirty="0">
                <a:latin typeface="+mn-ea"/>
              </a:rPr>
              <a:t>汽油机正常燃烧必须使汽油和空气形成可燃混合气。可燃混合气是按照一定比例混合的汽油与空气的混合物。可燃混合气中燃料含量的多少称为可燃混合气浓度。可燃混合气浓度通常用空燃比或过量空气系数来表示。空燃比是指每工作循环充入气缸的空气量与燃油量的质量比（</a:t>
            </a:r>
            <a:r>
              <a:rPr lang="en-US" altLang="zh-CN" sz="2400" dirty="0">
                <a:latin typeface="+mn-ea"/>
              </a:rPr>
              <a:t>A/F</a:t>
            </a:r>
            <a:r>
              <a:rPr lang="zh-CN" altLang="en-US" sz="2400" dirty="0">
                <a:latin typeface="+mn-ea"/>
              </a:rPr>
              <a:t>）。理论上，</a:t>
            </a:r>
            <a:r>
              <a:rPr lang="en-US" altLang="zh-CN" sz="2400" dirty="0">
                <a:latin typeface="+mn-ea"/>
              </a:rPr>
              <a:t>1kg</a:t>
            </a:r>
            <a:r>
              <a:rPr lang="zh-CN" altLang="en-US" sz="2400" dirty="0">
                <a:latin typeface="+mn-ea"/>
              </a:rPr>
              <a:t>汽油完全燃烧需要</a:t>
            </a:r>
            <a:r>
              <a:rPr lang="en-US" altLang="zh-CN" sz="2400" dirty="0">
                <a:latin typeface="+mn-ea"/>
              </a:rPr>
              <a:t>14.7kg</a:t>
            </a:r>
            <a:r>
              <a:rPr lang="zh-CN" altLang="en-US" sz="2400" dirty="0">
                <a:latin typeface="+mn-ea"/>
              </a:rPr>
              <a:t>空气，故空燃比为</a:t>
            </a:r>
            <a:r>
              <a:rPr lang="en-US" altLang="zh-CN" sz="2400" dirty="0">
                <a:latin typeface="+mn-ea"/>
              </a:rPr>
              <a:t>14.7</a:t>
            </a:r>
            <a:r>
              <a:rPr lang="zh-CN" altLang="en-US" sz="2400" dirty="0">
                <a:latin typeface="+mn-ea"/>
              </a:rPr>
              <a:t>（</a:t>
            </a:r>
            <a:r>
              <a:rPr lang="en-US" altLang="zh-CN" sz="2400" dirty="0">
                <a:latin typeface="+mn-ea"/>
              </a:rPr>
              <a:t>A/F=14.7</a:t>
            </a:r>
            <a:r>
              <a:rPr lang="zh-CN" altLang="en-US" sz="2400" dirty="0">
                <a:latin typeface="+mn-ea"/>
              </a:rPr>
              <a:t>）的可燃混合气为标准混合气；</a:t>
            </a:r>
            <a:r>
              <a:rPr lang="en-US" altLang="zh-CN" sz="2400" dirty="0">
                <a:latin typeface="+mn-ea"/>
              </a:rPr>
              <a:t>A/F&gt;14.7</a:t>
            </a:r>
            <a:r>
              <a:rPr lang="zh-CN" altLang="en-US" sz="2400" dirty="0">
                <a:latin typeface="+mn-ea"/>
              </a:rPr>
              <a:t>的可燃混合气称为稀混合气；</a:t>
            </a:r>
            <a:r>
              <a:rPr lang="en-US" altLang="zh-CN" sz="2400" dirty="0">
                <a:latin typeface="+mn-ea"/>
              </a:rPr>
              <a:t>A/F</a:t>
            </a:r>
            <a:r>
              <a:rPr lang="zh-CN" altLang="en-US" sz="2400" dirty="0">
                <a:latin typeface="+mn-ea"/>
              </a:rPr>
              <a:t>＜</a:t>
            </a:r>
            <a:r>
              <a:rPr lang="en-US" altLang="zh-CN" sz="2400" dirty="0">
                <a:latin typeface="+mn-ea"/>
              </a:rPr>
              <a:t>14.7</a:t>
            </a:r>
            <a:r>
              <a:rPr lang="zh-CN" altLang="en-US" sz="2400" dirty="0">
                <a:latin typeface="+mn-ea"/>
              </a:rPr>
              <a:t>的混合气称为浓混合气。过量空气系数是指</a:t>
            </a:r>
            <a:r>
              <a:rPr lang="en-US" altLang="zh-CN" sz="2400" dirty="0">
                <a:latin typeface="+mn-ea"/>
              </a:rPr>
              <a:t>1kg</a:t>
            </a:r>
            <a:r>
              <a:rPr lang="zh-CN" altLang="en-US" sz="2400" dirty="0">
                <a:latin typeface="+mn-ea"/>
              </a:rPr>
              <a:t>燃料实际供给空气质量与理论上完全燃烧所需的理论空气量的质量比，一般用</a:t>
            </a:r>
            <a:r>
              <a:rPr lang="en-US" altLang="zh-CN" sz="2400" dirty="0">
                <a:latin typeface="+mn-ea"/>
              </a:rPr>
              <a:t>α</a:t>
            </a:r>
            <a:r>
              <a:rPr lang="zh-CN" altLang="en-US" sz="2400" dirty="0">
                <a:latin typeface="+mn-ea"/>
              </a:rPr>
              <a:t>表示。</a:t>
            </a:r>
          </a:p>
        </p:txBody>
      </p:sp>
    </p:spTree>
    <p:extLst>
      <p:ext uri="{BB962C8B-B14F-4D97-AF65-F5344CB8AC3E}">
        <p14:creationId xmlns:p14="http://schemas.microsoft.com/office/powerpoint/2010/main" val="31881782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1C1C0B8-FDF2-9EB1-BC40-121ED36A0464}"/>
              </a:ext>
            </a:extLst>
          </p:cNvPr>
          <p:cNvSpPr txBox="1"/>
          <p:nvPr/>
        </p:nvSpPr>
        <p:spPr>
          <a:xfrm>
            <a:off x="840000" y="1128370"/>
            <a:ext cx="10512000" cy="4601260"/>
          </a:xfrm>
          <a:prstGeom prst="rect">
            <a:avLst/>
          </a:prstGeom>
          <a:noFill/>
        </p:spPr>
        <p:txBody>
          <a:bodyPr wrap="square" rtlCol="0">
            <a:spAutoFit/>
          </a:bodyPr>
          <a:lstStyle/>
          <a:p>
            <a:pPr indent="576000" algn="just">
              <a:spcAft>
                <a:spcPts val="600"/>
              </a:spcAft>
            </a:pPr>
            <a:r>
              <a:rPr lang="zh-CN" altLang="en-US" sz="2400" dirty="0">
                <a:latin typeface="+mn-ea"/>
              </a:rPr>
              <a:t>综上所述，从四冲程发动机的工作循环可知，四个行程中只有做功行程为有效行程，其余三个行程均为消耗功的辅助行程。因此，对于单缸发动机，使曲轴旋转的动力仅来自做功行程的能量输出，其余三个行程是靠储存能量的飞轮惯性维持转动。在单缸四冲程发动机工作时，曲轴在做功行程的转速比其余三个行程要高，即在一个工作循环内，曲轴的转速是不均匀的，因此，单缸发动机存在工作不平稳、振动大的缺陷。为使发动机运转平稳，现代汽车发动机都采用多缸四冲程发动机，使用最多的是四缸、六缸和八缸发动机。</a:t>
            </a:r>
            <a:endParaRPr lang="en-US" altLang="zh-CN" sz="2400" dirty="0">
              <a:latin typeface="+mn-ea"/>
            </a:endParaRPr>
          </a:p>
          <a:p>
            <a:pPr indent="576000" algn="just">
              <a:spcAft>
                <a:spcPts val="600"/>
              </a:spcAft>
            </a:pPr>
            <a:r>
              <a:rPr lang="zh-CN" altLang="en-US" sz="2400" dirty="0">
                <a:latin typeface="+mn-ea"/>
              </a:rPr>
              <a:t>多缸四冲程发动机的每个气缸的所有工作过程完全相同，但各缸的做功行程并不同时进行，而是按一定顺序进行。无论是几缸四冲程发动机，曲轴每转两周，各缸轮流做功一次，且各缸做功行程间隔的曲轴转角均匀一致。气缸数越多，发动机工作越平稳，但缸数增多会使发动机的结构复杂，尺寸和质量增大。</a:t>
            </a:r>
          </a:p>
        </p:txBody>
      </p:sp>
    </p:spTree>
    <p:extLst>
      <p:ext uri="{BB962C8B-B14F-4D97-AF65-F5344CB8AC3E}">
        <p14:creationId xmlns:p14="http://schemas.microsoft.com/office/powerpoint/2010/main" val="257979192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B5EBC9B-B5A5-470E-795B-AD442EE3027B}"/>
              </a:ext>
            </a:extLst>
          </p:cNvPr>
          <p:cNvSpPr txBox="1"/>
          <p:nvPr/>
        </p:nvSpPr>
        <p:spPr>
          <a:xfrm>
            <a:off x="840000" y="1643896"/>
            <a:ext cx="10512000" cy="357020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）理论混合气（</a:t>
            </a:r>
            <a:r>
              <a:rPr lang="en-US" altLang="zh-CN" sz="2400" dirty="0">
                <a:latin typeface="+mn-ea"/>
              </a:rPr>
              <a:t>α=1</a:t>
            </a:r>
            <a:r>
              <a:rPr lang="zh-CN" altLang="en-US" sz="2400" dirty="0">
                <a:latin typeface="+mn-ea"/>
              </a:rPr>
              <a:t>）。理论混合气是理论上推算的完全燃烧的混合气。但由于时间和空间条件的限制，汽油不能及时与空气绝对均匀地混合，实际上不可能实现完全燃烧。</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）稀混合气（</a:t>
            </a:r>
            <a:r>
              <a:rPr lang="en-US" altLang="zh-CN" sz="2400" dirty="0">
                <a:latin typeface="+mn-ea"/>
              </a:rPr>
              <a:t>α&gt;1</a:t>
            </a:r>
            <a:r>
              <a:rPr lang="zh-CN" altLang="en-US" sz="2400" dirty="0">
                <a:latin typeface="+mn-ea"/>
              </a:rPr>
              <a:t>）。稀混合气可以保证所有的汽油分子获得足够的空气实现完全燃烧，因此经济性最好。</a:t>
            </a:r>
            <a:r>
              <a:rPr lang="en-US" altLang="zh-CN" sz="2400" dirty="0">
                <a:latin typeface="+mn-ea"/>
              </a:rPr>
              <a:t>α</a:t>
            </a:r>
            <a:r>
              <a:rPr lang="zh-CN" altLang="en-US" sz="2400" dirty="0">
                <a:latin typeface="+mn-ea"/>
              </a:rPr>
              <a:t>值为</a:t>
            </a:r>
            <a:r>
              <a:rPr lang="en-US" altLang="zh-CN" sz="2400" dirty="0">
                <a:latin typeface="+mn-ea"/>
              </a:rPr>
              <a:t>1.05~1.15</a:t>
            </a:r>
            <a:r>
              <a:rPr lang="zh-CN" altLang="en-US" sz="2400" dirty="0">
                <a:latin typeface="+mn-ea"/>
              </a:rPr>
              <a:t>的稀混合气称为经济混合气。</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a:t>
            </a:r>
            <a:r>
              <a:rPr lang="en-US" altLang="zh-CN" sz="2400" dirty="0">
                <a:latin typeface="+mn-ea"/>
              </a:rPr>
              <a:t>浓混合气</a:t>
            </a:r>
            <a:r>
              <a:rPr lang="zh-CN" altLang="en-US" sz="2400" dirty="0">
                <a:latin typeface="+mn-ea"/>
              </a:rPr>
              <a:t>（</a:t>
            </a:r>
            <a:r>
              <a:rPr lang="en-US" altLang="zh-CN" sz="2400" dirty="0">
                <a:latin typeface="+mn-ea"/>
              </a:rPr>
              <a:t>α&lt;1</a:t>
            </a:r>
            <a:r>
              <a:rPr lang="zh-CN" altLang="en-US" sz="2400" dirty="0">
                <a:latin typeface="+mn-ea"/>
              </a:rPr>
              <a:t>）</a:t>
            </a:r>
            <a:r>
              <a:rPr lang="en-US" altLang="zh-CN" sz="2400" dirty="0">
                <a:latin typeface="+mn-ea"/>
              </a:rPr>
              <a:t>。浓混合气中汽油含量较多</a:t>
            </a:r>
            <a:r>
              <a:rPr lang="zh-CN" altLang="en-US" sz="2400" dirty="0">
                <a:latin typeface="+mn-ea"/>
              </a:rPr>
              <a:t>，</a:t>
            </a:r>
            <a:r>
              <a:rPr lang="en-US" altLang="zh-CN" sz="2400" dirty="0">
                <a:latin typeface="+mn-ea"/>
              </a:rPr>
              <a:t>汽油分子密集</a:t>
            </a:r>
            <a:r>
              <a:rPr lang="zh-CN" altLang="en-US" sz="2400" dirty="0">
                <a:latin typeface="+mn-ea"/>
              </a:rPr>
              <a:t>，</a:t>
            </a:r>
            <a:r>
              <a:rPr lang="en-US" altLang="zh-CN" sz="2400" dirty="0">
                <a:latin typeface="+mn-ea"/>
              </a:rPr>
              <a:t>燃烧时速度快、压力大、发动机输出功率高。α值为0.85~0.95的浓混合气燃烧速度最快</a:t>
            </a:r>
            <a:r>
              <a:rPr lang="zh-CN" altLang="en-US" sz="2400" dirty="0">
                <a:latin typeface="+mn-ea"/>
              </a:rPr>
              <a:t>，</a:t>
            </a:r>
            <a:r>
              <a:rPr lang="en-US" altLang="zh-CN" sz="2400" dirty="0">
                <a:latin typeface="+mn-ea"/>
              </a:rPr>
              <a:t>产生的功率最大</a:t>
            </a:r>
            <a:r>
              <a:rPr lang="zh-CN" altLang="en-US" sz="2400" dirty="0">
                <a:latin typeface="+mn-ea"/>
              </a:rPr>
              <a:t>，</a:t>
            </a:r>
            <a:r>
              <a:rPr lang="en-US" altLang="zh-CN" sz="2400" dirty="0">
                <a:latin typeface="+mn-ea"/>
              </a:rPr>
              <a:t>称为功率混合气。</a:t>
            </a:r>
          </a:p>
        </p:txBody>
      </p:sp>
    </p:spTree>
    <p:extLst>
      <p:ext uri="{BB962C8B-B14F-4D97-AF65-F5344CB8AC3E}">
        <p14:creationId xmlns:p14="http://schemas.microsoft.com/office/powerpoint/2010/main" val="135314927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931E3469-EEF0-8016-A873-4C6937B49658}"/>
                  </a:ext>
                </a:extLst>
              </p:cNvPr>
              <p:cNvSpPr txBox="1"/>
              <p:nvPr/>
            </p:nvSpPr>
            <p:spPr>
              <a:xfrm>
                <a:off x="840000" y="1605424"/>
                <a:ext cx="10512000" cy="3647152"/>
              </a:xfrm>
              <a:prstGeom prst="rect">
                <a:avLst/>
              </a:prstGeom>
              <a:noFill/>
            </p:spPr>
            <p:txBody>
              <a:bodyPr wrap="square" rtlCol="0">
                <a:spAutoFit/>
              </a:bodyPr>
              <a:lstStyle/>
              <a:p>
                <a:pPr indent="576000" algn="just">
                  <a:spcAft>
                    <a:spcPts val="600"/>
                  </a:spcAft>
                </a:pPr>
                <a:r>
                  <a:rPr lang="zh-CN" altLang="en-US" sz="2500" b="1" dirty="0">
                    <a:latin typeface="+mn-ea"/>
                  </a:rPr>
                  <a:t>（二）可燃混合气浓度对发动机性能的影响</a:t>
                </a:r>
                <a:endParaRPr lang="en-US" altLang="zh-CN" sz="2500" b="1" dirty="0">
                  <a:latin typeface="+mn-ea"/>
                </a:endParaRPr>
              </a:p>
              <a:p>
                <a:pPr indent="576000" algn="just">
                  <a:spcAft>
                    <a:spcPts val="600"/>
                  </a:spcAft>
                </a:pPr>
                <a:r>
                  <a:rPr lang="zh-CN" altLang="en-US" sz="2400" dirty="0">
                    <a:latin typeface="+mn-ea"/>
                  </a:rPr>
                  <a:t>可燃混合气浓度对发动机的燃烧过程及其动力性和经济性都有很大的影响。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）燃烧极限。可燃混合气过浓或过稀到一定程度，即</a:t>
                </a:r>
                <a:r>
                  <a:rPr lang="en-US" altLang="zh-CN" sz="2400" dirty="0">
                    <a:latin typeface="+mn-ea"/>
                  </a:rPr>
                  <a:t>α</a:t>
                </a:r>
                <a:r>
                  <a:rPr lang="zh-CN" altLang="en-US" sz="2400" dirty="0">
                    <a:latin typeface="+mn-ea"/>
                  </a:rPr>
                  <a:t>＜</a:t>
                </a:r>
                <a:r>
                  <a:rPr lang="en-US" altLang="zh-CN" sz="2400" dirty="0">
                    <a:latin typeface="+mn-ea"/>
                  </a:rPr>
                  <a:t>0.4</a:t>
                </a:r>
                <a:r>
                  <a:rPr lang="zh-CN" altLang="en-US" sz="2400" dirty="0">
                    <a:latin typeface="+mn-ea"/>
                  </a:rPr>
                  <a:t>或</a:t>
                </a:r>
                <a:r>
                  <a:rPr lang="en-US" altLang="zh-CN" sz="2400" dirty="0">
                    <a:latin typeface="+mn-ea"/>
                  </a:rPr>
                  <a:t>ɑ</a:t>
                </a:r>
                <a:r>
                  <a:rPr lang="zh-CN" altLang="en-US" sz="2400" dirty="0">
                    <a:latin typeface="+mn-ea"/>
                  </a:rPr>
                  <a:t>＞</a:t>
                </a:r>
                <a:r>
                  <a:rPr lang="en-US" altLang="zh-CN" sz="2400" dirty="0">
                    <a:latin typeface="+mn-ea"/>
                  </a:rPr>
                  <a:t>1.4</a:t>
                </a:r>
                <a:r>
                  <a:rPr lang="zh-CN" altLang="en-US" sz="2400" dirty="0">
                    <a:latin typeface="+mn-ea"/>
                  </a:rPr>
                  <a:t>时，火焰将在燃烧室内无法传播，导致发动机熄火，该程度称为混合气的燃烧极限。但采用稀薄燃烧控制技术，</a:t>
                </a:r>
                <a:r>
                  <a:rPr lang="en-US" altLang="zh-CN" sz="2400" dirty="0">
                    <a:latin typeface="+mn-ea"/>
                  </a:rPr>
                  <a:t>α</a:t>
                </a:r>
                <a:r>
                  <a:rPr lang="zh-CN" altLang="en-US" sz="2400" dirty="0">
                    <a:latin typeface="+mn-ea"/>
                  </a:rPr>
                  <a:t>可达</a:t>
                </a:r>
                <a:r>
                  <a:rPr lang="en-US" altLang="zh-CN" sz="2400" dirty="0">
                    <a:latin typeface="+mn-ea"/>
                  </a:rPr>
                  <a:t>2.5</a:t>
                </a:r>
                <a:r>
                  <a:rPr lang="zh-CN" altLang="en-US" sz="2400" dirty="0">
                    <a:latin typeface="+mn-ea"/>
                  </a:rPr>
                  <a:t>以上。</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）可燃混合气浓度对汽油机性能的影响。图</a:t>
                </a:r>
                <a:r>
                  <a:rPr lang="en-US" altLang="zh-CN" sz="2400" dirty="0">
                    <a:latin typeface="+mn-ea"/>
                  </a:rPr>
                  <a:t>2-4-4</a:t>
                </a:r>
                <a:r>
                  <a:rPr lang="zh-CN" altLang="en-US" sz="2400" dirty="0">
                    <a:latin typeface="+mn-ea"/>
                  </a:rPr>
                  <a:t>所示为发动机转速一定和气门全打开的条件下，改变</a:t>
                </a:r>
                <a:r>
                  <a:rPr lang="en-US" altLang="zh-CN" sz="2400" dirty="0">
                    <a:latin typeface="+mn-ea"/>
                  </a:rPr>
                  <a:t>α</a:t>
                </a:r>
                <a:r>
                  <a:rPr lang="zh-CN" altLang="en-US" sz="2400" dirty="0">
                    <a:latin typeface="+mn-ea"/>
                  </a:rPr>
                  <a:t>值的大小，测绘出汽油机功率</a:t>
                </a:r>
                <a14:m>
                  <m:oMath xmlns:m="http://schemas.openxmlformats.org/officeDocument/2006/math">
                    <m:r>
                      <a:rPr lang="en-US" altLang="zh-CN" sz="2400" i="1" dirty="0" smtClean="0">
                        <a:latin typeface="Cambria Math" panose="02040503050406030204" pitchFamily="18" charset="0"/>
                      </a:rPr>
                      <m:t>𝑃</m:t>
                    </m:r>
                    <m:r>
                      <a:rPr lang="en-US" altLang="zh-CN" sz="2400" i="1" baseline="-25000" dirty="0" smtClean="0">
                        <a:latin typeface="Cambria Math" panose="02040503050406030204" pitchFamily="18" charset="0"/>
                      </a:rPr>
                      <m:t>𝑒</m:t>
                    </m:r>
                  </m:oMath>
                </a14:m>
                <a:r>
                  <a:rPr lang="zh-CN" altLang="en-US" sz="2400" dirty="0">
                    <a:latin typeface="+mn-ea"/>
                  </a:rPr>
                  <a:t>和油耗率</a:t>
                </a:r>
                <a14:m>
                  <m:oMath xmlns:m="http://schemas.openxmlformats.org/officeDocument/2006/math">
                    <m:sSub>
                      <m:sSubPr>
                        <m:ctrlPr>
                          <a:rPr lang="en-US" altLang="zh-CN" sz="2400" i="1" dirty="0" smtClean="0">
                            <a:latin typeface="Cambria Math" panose="02040503050406030204" pitchFamily="18" charset="0"/>
                          </a:rPr>
                        </m:ctrlPr>
                      </m:sSubPr>
                      <m:e>
                        <m:r>
                          <a:rPr lang="en-US" altLang="zh-CN" sz="2400" i="1" dirty="0">
                            <a:latin typeface="Cambria Math" panose="02040503050406030204" pitchFamily="18" charset="0"/>
                          </a:rPr>
                          <m:t>𝑔</m:t>
                        </m:r>
                      </m:e>
                      <m:sub>
                        <m:r>
                          <m:rPr>
                            <m:sty m:val="p"/>
                          </m:rPr>
                          <a:rPr lang="en-US" altLang="zh-CN" sz="2400" i="1" dirty="0">
                            <a:latin typeface="Cambria Math" panose="02040503050406030204" pitchFamily="18" charset="0"/>
                          </a:rPr>
                          <m:t>e</m:t>
                        </m:r>
                      </m:sub>
                    </m:sSub>
                  </m:oMath>
                </a14:m>
                <a:r>
                  <a:rPr lang="zh-CN" altLang="en-US" sz="2400" dirty="0">
                    <a:latin typeface="+mn-ea"/>
                  </a:rPr>
                  <a:t>的相对值与过量空气系数</a:t>
                </a:r>
                <a:r>
                  <a:rPr lang="en-US" altLang="zh-CN" sz="2400" dirty="0">
                    <a:latin typeface="+mn-ea"/>
                  </a:rPr>
                  <a:t>α</a:t>
                </a:r>
                <a:r>
                  <a:rPr lang="zh-CN" altLang="en-US" sz="2400" dirty="0">
                    <a:latin typeface="+mn-ea"/>
                  </a:rPr>
                  <a:t>的关系曲线。</a:t>
                </a:r>
              </a:p>
            </p:txBody>
          </p:sp>
        </mc:Choice>
        <mc:Fallback xmlns="">
          <p:sp>
            <p:nvSpPr>
              <p:cNvPr id="3" name="文本框 2">
                <a:extLst>
                  <a:ext uri="{FF2B5EF4-FFF2-40B4-BE49-F238E27FC236}">
                    <a16:creationId xmlns:a16="http://schemas.microsoft.com/office/drawing/2014/main" id="{931E3469-EEF0-8016-A873-4C6937B49658}"/>
                  </a:ext>
                </a:extLst>
              </p:cNvPr>
              <p:cNvSpPr txBox="1">
                <a:spLocks noRot="1" noChangeAspect="1" noMove="1" noResize="1" noEditPoints="1" noAdjustHandles="1" noChangeArrowheads="1" noChangeShapeType="1" noTextEdit="1"/>
              </p:cNvSpPr>
              <p:nvPr/>
            </p:nvSpPr>
            <p:spPr>
              <a:xfrm>
                <a:off x="840000" y="1605424"/>
                <a:ext cx="10512000" cy="3647152"/>
              </a:xfrm>
              <a:prstGeom prst="rect">
                <a:avLst/>
              </a:prstGeom>
              <a:blipFill>
                <a:blip r:embed="rId2"/>
                <a:stretch>
                  <a:fillRect l="-928" t="-1169" r="-870" b="-317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3580116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44A0801-FAC9-229D-E082-CB23795DDE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4571" y="1548047"/>
            <a:ext cx="4771429" cy="3761905"/>
          </a:xfrm>
          <a:prstGeom prst="rect">
            <a:avLst/>
          </a:prstGeom>
        </p:spPr>
      </p:pic>
      <p:sp>
        <p:nvSpPr>
          <p:cNvPr id="5" name="文本框 4">
            <a:extLst>
              <a:ext uri="{FF2B5EF4-FFF2-40B4-BE49-F238E27FC236}">
                <a16:creationId xmlns:a16="http://schemas.microsoft.com/office/drawing/2014/main" id="{1688133E-D483-1BD5-A30F-6511246713EA}"/>
              </a:ext>
            </a:extLst>
          </p:cNvPr>
          <p:cNvSpPr txBox="1"/>
          <p:nvPr/>
        </p:nvSpPr>
        <p:spPr>
          <a:xfrm>
            <a:off x="6452680" y="1051426"/>
            <a:ext cx="4593089" cy="4755148"/>
          </a:xfrm>
          <a:prstGeom prst="rect">
            <a:avLst/>
          </a:prstGeom>
          <a:noFill/>
        </p:spPr>
        <p:txBody>
          <a:bodyPr wrap="square" rtlCol="0">
            <a:spAutoFit/>
          </a:bodyPr>
          <a:lstStyle/>
          <a:p>
            <a:pPr indent="576000" algn="just">
              <a:spcAft>
                <a:spcPts val="600"/>
              </a:spcAft>
            </a:pPr>
            <a:r>
              <a:rPr lang="zh-CN" altLang="en-US" sz="2400" dirty="0">
                <a:latin typeface="+mn-ea"/>
              </a:rPr>
              <a:t>从图</a:t>
            </a:r>
            <a:r>
              <a:rPr lang="en-US" altLang="zh-CN" sz="2400" dirty="0">
                <a:latin typeface="+mn-ea"/>
              </a:rPr>
              <a:t>2-4-4</a:t>
            </a:r>
            <a:r>
              <a:rPr lang="zh-CN" altLang="en-US" sz="2400" dirty="0">
                <a:latin typeface="+mn-ea"/>
              </a:rPr>
              <a:t>中可以看出</a:t>
            </a:r>
            <a:r>
              <a:rPr lang="en-US" altLang="zh-CN" sz="2400" dirty="0">
                <a:latin typeface="+mn-ea"/>
              </a:rPr>
              <a:t>:</a:t>
            </a:r>
          </a:p>
          <a:p>
            <a:pPr indent="576000" algn="just">
              <a:spcAft>
                <a:spcPts val="600"/>
              </a:spcAft>
            </a:pPr>
            <a:r>
              <a:rPr lang="en-US" altLang="zh-CN" sz="2400" dirty="0">
                <a:latin typeface="+mn-ea"/>
              </a:rPr>
              <a:t>1</a:t>
            </a:r>
            <a:r>
              <a:rPr lang="zh-CN" altLang="en-US" sz="2400" dirty="0">
                <a:latin typeface="+mn-ea"/>
              </a:rPr>
              <a:t>）可燃混合气过稀和过浓，发动机的动力性能和经济性能都不理想。</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）可燃混合气浓度在</a:t>
            </a:r>
            <a:r>
              <a:rPr lang="en-US" altLang="zh-CN" sz="2400" dirty="0">
                <a:latin typeface="+mn-ea"/>
              </a:rPr>
              <a:t>0.88~1.11</a:t>
            </a:r>
            <a:r>
              <a:rPr lang="zh-CN" altLang="en-US" sz="2400" dirty="0">
                <a:latin typeface="+mn-ea"/>
              </a:rPr>
              <a:t>时最有利，可以获得较好的动力性或经济性。</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）功率点和经济点不对应，动力性和经济性也存在矛盾，不能同时获得最好的动力性和经济性，只能获得相对较好的动力性和经济性。</a:t>
            </a:r>
          </a:p>
        </p:txBody>
      </p:sp>
    </p:spTree>
    <p:extLst>
      <p:ext uri="{BB962C8B-B14F-4D97-AF65-F5344CB8AC3E}">
        <p14:creationId xmlns:p14="http://schemas.microsoft.com/office/powerpoint/2010/main" val="293738804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78ACE38-F7BA-7644-2E8F-8172EBC18A22}"/>
              </a:ext>
            </a:extLst>
          </p:cNvPr>
          <p:cNvSpPr txBox="1"/>
          <p:nvPr/>
        </p:nvSpPr>
        <p:spPr>
          <a:xfrm>
            <a:off x="1177047" y="889842"/>
            <a:ext cx="5194570" cy="5078313"/>
          </a:xfrm>
          <a:prstGeom prst="rect">
            <a:avLst/>
          </a:prstGeom>
          <a:noFill/>
        </p:spPr>
        <p:txBody>
          <a:bodyPr wrap="square" rtlCol="0">
            <a:spAutoFit/>
          </a:bodyPr>
          <a:lstStyle/>
          <a:p>
            <a:pPr indent="576000" algn="just">
              <a:spcAft>
                <a:spcPts val="600"/>
              </a:spcAft>
            </a:pPr>
            <a:r>
              <a:rPr lang="zh-CN" altLang="en-US" sz="2600" b="1" dirty="0">
                <a:latin typeface="+mn-ea"/>
              </a:rPr>
              <a:t>四、空气供给系统构造</a:t>
            </a:r>
            <a:endParaRPr lang="en-US" altLang="zh-CN" sz="2600" b="1" dirty="0">
              <a:latin typeface="+mn-ea"/>
            </a:endParaRPr>
          </a:p>
          <a:p>
            <a:pPr indent="576000" algn="just">
              <a:spcAft>
                <a:spcPts val="600"/>
              </a:spcAft>
            </a:pPr>
            <a:r>
              <a:rPr lang="zh-CN" altLang="en-US" sz="2500" b="1" dirty="0">
                <a:latin typeface="+mn-ea"/>
              </a:rPr>
              <a:t>（一）汽油机空气供给系统</a:t>
            </a:r>
            <a:endParaRPr lang="en-US" altLang="zh-CN" sz="2500" b="1" dirty="0">
              <a:latin typeface="+mn-ea"/>
            </a:endParaRPr>
          </a:p>
          <a:p>
            <a:pPr indent="576000" algn="just">
              <a:spcAft>
                <a:spcPts val="600"/>
              </a:spcAft>
            </a:pPr>
            <a:r>
              <a:rPr lang="zh-CN" altLang="en-US" sz="2400" dirty="0">
                <a:latin typeface="+mn-ea"/>
              </a:rPr>
              <a:t>汽油机空气供给系统的作用是向汽油机提供与发动机负荷相适应的、清洁的空气，同时，对流入发动机气缸的空气质量进行直接或间接计量，使它们在系统中与喷油器喷出的汽油形成空燃比符合要求的可燃混合气。空气供给系统除空气滤清器、进气总管和进气歧管外，还有电控汽油喷射系统特有的空气计量装置、节气门、节气门位置传感器和怠速控制装置等。空气供给系统结构如图</a:t>
            </a:r>
            <a:r>
              <a:rPr lang="en-US" altLang="zh-CN" sz="2400" dirty="0">
                <a:latin typeface="+mn-ea"/>
              </a:rPr>
              <a:t>2-4-5</a:t>
            </a:r>
            <a:r>
              <a:rPr lang="zh-CN" altLang="en-US" sz="2400" dirty="0">
                <a:latin typeface="+mn-ea"/>
              </a:rPr>
              <a:t>所示。</a:t>
            </a:r>
          </a:p>
        </p:txBody>
      </p:sp>
      <p:pic>
        <p:nvPicPr>
          <p:cNvPr id="5" name="图片 4">
            <a:extLst>
              <a:ext uri="{FF2B5EF4-FFF2-40B4-BE49-F238E27FC236}">
                <a16:creationId xmlns:a16="http://schemas.microsoft.com/office/drawing/2014/main" id="{F09CD96B-558F-D7B2-31C7-4D8B06C3BF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4477" y="1433761"/>
            <a:ext cx="4190476" cy="3990476"/>
          </a:xfrm>
          <a:prstGeom prst="rect">
            <a:avLst/>
          </a:prstGeom>
        </p:spPr>
      </p:pic>
    </p:spTree>
    <p:extLst>
      <p:ext uri="{BB962C8B-B14F-4D97-AF65-F5344CB8AC3E}">
        <p14:creationId xmlns:p14="http://schemas.microsoft.com/office/powerpoint/2010/main" val="19784867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8002FD5-4014-ADD5-E63B-ECEA2AD426C6}"/>
              </a:ext>
            </a:extLst>
          </p:cNvPr>
          <p:cNvSpPr txBox="1"/>
          <p:nvPr/>
        </p:nvSpPr>
        <p:spPr>
          <a:xfrm>
            <a:off x="840000" y="719847"/>
            <a:ext cx="10512000" cy="2385268"/>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空气滤清器</a:t>
            </a:r>
            <a:endParaRPr lang="en-US" altLang="zh-CN" sz="2400" b="1" dirty="0">
              <a:latin typeface="+mn-ea"/>
            </a:endParaRPr>
          </a:p>
          <a:p>
            <a:pPr indent="576000" algn="just">
              <a:spcAft>
                <a:spcPts val="600"/>
              </a:spcAft>
            </a:pPr>
            <a:r>
              <a:rPr lang="zh-CN" altLang="en-US" sz="2400" dirty="0">
                <a:latin typeface="+mn-ea"/>
              </a:rPr>
              <a:t>空气滤清器的主要作用是滤除空气中的杂质或灰尘，使洁净的空气进入气缸，另外，它还能降低进气噪声。空气滤清器应具有稳定的滤清能力、对气流的流动阻力小、能连续长期工作、维护方便等特点。发动机大多使用干式纸滤芯空气滤清器，它由纸滤芯和滤清器外壳组成。滤清器外壳包括滤清器盖和滤清器外壳底座，如图</a:t>
            </a:r>
            <a:r>
              <a:rPr lang="en-US" altLang="zh-CN" sz="2400" dirty="0">
                <a:latin typeface="+mn-ea"/>
              </a:rPr>
              <a:t>2-4-6</a:t>
            </a:r>
            <a:r>
              <a:rPr lang="zh-CN" altLang="en-US" sz="2400" dirty="0">
                <a:latin typeface="+mn-ea"/>
              </a:rPr>
              <a:t>所示。</a:t>
            </a:r>
          </a:p>
        </p:txBody>
      </p:sp>
      <p:pic>
        <p:nvPicPr>
          <p:cNvPr id="5" name="图片 4">
            <a:extLst>
              <a:ext uri="{FF2B5EF4-FFF2-40B4-BE49-F238E27FC236}">
                <a16:creationId xmlns:a16="http://schemas.microsoft.com/office/drawing/2014/main" id="{5630F59A-8AB7-5D9F-5708-42CD49E37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7089" y="3105115"/>
            <a:ext cx="3497821" cy="3599044"/>
          </a:xfrm>
          <a:prstGeom prst="rect">
            <a:avLst/>
          </a:prstGeom>
        </p:spPr>
      </p:pic>
    </p:spTree>
    <p:extLst>
      <p:ext uri="{BB962C8B-B14F-4D97-AF65-F5344CB8AC3E}">
        <p14:creationId xmlns:p14="http://schemas.microsoft.com/office/powerpoint/2010/main" val="103373302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72495C2-CD49-5A60-691C-1DE526AD4B5A}"/>
              </a:ext>
            </a:extLst>
          </p:cNvPr>
          <p:cNvSpPr txBox="1"/>
          <p:nvPr/>
        </p:nvSpPr>
        <p:spPr>
          <a:xfrm>
            <a:off x="1109132" y="1682368"/>
            <a:ext cx="4986868" cy="3493264"/>
          </a:xfrm>
          <a:prstGeom prst="rect">
            <a:avLst/>
          </a:prstGeom>
          <a:noFill/>
        </p:spPr>
        <p:txBody>
          <a:bodyPr wrap="square" rtlCol="0">
            <a:spAutoFit/>
          </a:bodyPr>
          <a:lstStyle/>
          <a:p>
            <a:pPr indent="576000" algn="just">
              <a:spcAft>
                <a:spcPts val="600"/>
              </a:spcAft>
            </a:pPr>
            <a:r>
              <a:rPr lang="zh-CN" altLang="en-US" sz="2400" dirty="0">
                <a:latin typeface="+mn-ea"/>
              </a:rPr>
              <a:t>空气滤清器的种类较多，在汽车上常用的主要有以下类型。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纸质干式空气滤清器。纸质干式空气滤清器具有质量轻、结构简单、滤清效率高、造价低及维护方便等优点。因此，被广泛用于各类汽车发动机上，但是它一旦被油浸润，气流阻力将急剧加大。纸质干式空气滤清器如图</a:t>
            </a:r>
            <a:r>
              <a:rPr lang="en-US" altLang="zh-CN" sz="2400" dirty="0">
                <a:latin typeface="+mn-ea"/>
              </a:rPr>
              <a:t>2-4-7</a:t>
            </a:r>
            <a:r>
              <a:rPr lang="zh-CN" altLang="en-US" sz="2400" dirty="0">
                <a:latin typeface="+mn-ea"/>
              </a:rPr>
              <a:t>所示。</a:t>
            </a:r>
          </a:p>
        </p:txBody>
      </p:sp>
      <p:pic>
        <p:nvPicPr>
          <p:cNvPr id="5" name="图片 4">
            <a:extLst>
              <a:ext uri="{FF2B5EF4-FFF2-40B4-BE49-F238E27FC236}">
                <a16:creationId xmlns:a16="http://schemas.microsoft.com/office/drawing/2014/main" id="{435505C4-9FA5-A0E4-F9BC-82CEEAC112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9830" y="805276"/>
            <a:ext cx="3933038" cy="5247448"/>
          </a:xfrm>
          <a:prstGeom prst="rect">
            <a:avLst/>
          </a:prstGeom>
        </p:spPr>
      </p:pic>
    </p:spTree>
    <p:extLst>
      <p:ext uri="{BB962C8B-B14F-4D97-AF65-F5344CB8AC3E}">
        <p14:creationId xmlns:p14="http://schemas.microsoft.com/office/powerpoint/2010/main" val="22659103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6B7BC17-1BF2-E58C-B68B-3CED7B79287D}"/>
              </a:ext>
            </a:extLst>
          </p:cNvPr>
          <p:cNvSpPr txBox="1"/>
          <p:nvPr/>
        </p:nvSpPr>
        <p:spPr>
          <a:xfrm>
            <a:off x="840000" y="651753"/>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）油浴式空气滤清器。油浴式空气滤清器的优点是滤芯清洗后可以重复使用，多用于在多尘条件下工作的发动机上，如越野车发动机。油浴式空气滤清器的结构由空气滤清器外壳</a:t>
            </a:r>
            <a:r>
              <a:rPr lang="en-US" altLang="zh-CN" sz="2400" dirty="0">
                <a:latin typeface="+mn-ea"/>
              </a:rPr>
              <a:t>1</a:t>
            </a:r>
            <a:r>
              <a:rPr lang="zh-CN" altLang="en-US" sz="2400" dirty="0">
                <a:latin typeface="+mn-ea"/>
              </a:rPr>
              <a:t>、滤芯</a:t>
            </a:r>
            <a:r>
              <a:rPr lang="en-US" altLang="zh-CN" sz="2400" dirty="0">
                <a:latin typeface="+mn-ea"/>
              </a:rPr>
              <a:t>2</a:t>
            </a:r>
            <a:r>
              <a:rPr lang="zh-CN" altLang="en-US" sz="2400" dirty="0">
                <a:latin typeface="+mn-ea"/>
              </a:rPr>
              <a:t>、密封圈</a:t>
            </a:r>
            <a:r>
              <a:rPr lang="en-US" altLang="zh-CN" sz="2400" dirty="0">
                <a:latin typeface="+mn-ea"/>
              </a:rPr>
              <a:t>3</a:t>
            </a:r>
            <a:r>
              <a:rPr lang="zh-CN" altLang="en-US" sz="2400" dirty="0">
                <a:latin typeface="+mn-ea"/>
              </a:rPr>
              <a:t>、滤清器盖</a:t>
            </a:r>
            <a:r>
              <a:rPr lang="en-US" altLang="zh-CN" sz="2400" dirty="0">
                <a:latin typeface="+mn-ea"/>
              </a:rPr>
              <a:t>4</a:t>
            </a:r>
            <a:r>
              <a:rPr lang="zh-CN" altLang="en-US" sz="2400" dirty="0">
                <a:latin typeface="+mn-ea"/>
              </a:rPr>
              <a:t>和蝶形螺母</a:t>
            </a:r>
            <a:r>
              <a:rPr lang="en-US" altLang="zh-CN" sz="2400" dirty="0">
                <a:latin typeface="+mn-ea"/>
              </a:rPr>
              <a:t>5</a:t>
            </a:r>
            <a:r>
              <a:rPr lang="zh-CN" altLang="en-US" sz="2400" dirty="0">
                <a:latin typeface="+mn-ea"/>
              </a:rPr>
              <a:t>组成，如图</a:t>
            </a:r>
            <a:r>
              <a:rPr lang="en-US" altLang="zh-CN" sz="2400" dirty="0">
                <a:latin typeface="+mn-ea"/>
              </a:rPr>
              <a:t>2-4-8</a:t>
            </a:r>
            <a:r>
              <a:rPr lang="zh-CN" altLang="en-US" sz="2400" dirty="0">
                <a:latin typeface="+mn-ea"/>
              </a:rPr>
              <a:t>所示。</a:t>
            </a:r>
          </a:p>
        </p:txBody>
      </p:sp>
      <p:pic>
        <p:nvPicPr>
          <p:cNvPr id="5" name="图片 4">
            <a:extLst>
              <a:ext uri="{FF2B5EF4-FFF2-40B4-BE49-F238E27FC236}">
                <a16:creationId xmlns:a16="http://schemas.microsoft.com/office/drawing/2014/main" id="{80578FF4-3F7F-0060-989D-A42E2851D7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1714" y="2368152"/>
            <a:ext cx="5228571" cy="3838095"/>
          </a:xfrm>
          <a:prstGeom prst="rect">
            <a:avLst/>
          </a:prstGeom>
        </p:spPr>
      </p:pic>
    </p:spTree>
    <p:extLst>
      <p:ext uri="{BB962C8B-B14F-4D97-AF65-F5344CB8AC3E}">
        <p14:creationId xmlns:p14="http://schemas.microsoft.com/office/powerpoint/2010/main" val="177394959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CF6BABE-F437-5074-9AD4-9A68146B098B}"/>
              </a:ext>
            </a:extLst>
          </p:cNvPr>
          <p:cNvSpPr txBox="1"/>
          <p:nvPr/>
        </p:nvSpPr>
        <p:spPr>
          <a:xfrm>
            <a:off x="1871132" y="1720840"/>
            <a:ext cx="3352621" cy="3416320"/>
          </a:xfrm>
          <a:prstGeom prst="rect">
            <a:avLst/>
          </a:prstGeom>
          <a:noFill/>
        </p:spPr>
        <p:txBody>
          <a:bodyPr wrap="square" rtlCol="0">
            <a:spAutoFit/>
          </a:bodyPr>
          <a:lstStyle/>
          <a:p>
            <a:pPr indent="576000">
              <a:spcAft>
                <a:spcPts val="600"/>
              </a:spcAft>
            </a:pPr>
            <a:r>
              <a:rPr lang="zh-CN" altLang="en-US" sz="2400" dirty="0">
                <a:latin typeface="+mn-ea"/>
              </a:rPr>
              <a:t>（</a:t>
            </a:r>
            <a:r>
              <a:rPr lang="en-US" altLang="zh-CN" sz="2400" dirty="0">
                <a:latin typeface="+mn-ea"/>
              </a:rPr>
              <a:t>3</a:t>
            </a:r>
            <a:r>
              <a:rPr lang="zh-CN" altLang="en-US" sz="2400" dirty="0">
                <a:latin typeface="+mn-ea"/>
              </a:rPr>
              <a:t>）离心式及双级复合式空气滤清器。离心式空气滤清器多用于大型货车。在许多自卸车或矿山用汽车上还使用离心式与纸滤芯相结合的双级复合式空气滤清器，如图</a:t>
            </a:r>
            <a:r>
              <a:rPr lang="en-US" altLang="zh-CN" sz="2400" dirty="0">
                <a:latin typeface="+mn-ea"/>
              </a:rPr>
              <a:t>2-4-9</a:t>
            </a:r>
            <a:r>
              <a:rPr lang="zh-CN" altLang="en-US" sz="2400" dirty="0">
                <a:latin typeface="+mn-ea"/>
              </a:rPr>
              <a:t>所示。</a:t>
            </a:r>
          </a:p>
        </p:txBody>
      </p:sp>
      <p:pic>
        <p:nvPicPr>
          <p:cNvPr id="5" name="图片 4">
            <a:extLst>
              <a:ext uri="{FF2B5EF4-FFF2-40B4-BE49-F238E27FC236}">
                <a16:creationId xmlns:a16="http://schemas.microsoft.com/office/drawing/2014/main" id="{C1825D57-2375-CB33-C2BA-3F53796F64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8011" y="619476"/>
            <a:ext cx="3942857" cy="5619048"/>
          </a:xfrm>
          <a:prstGeom prst="rect">
            <a:avLst/>
          </a:prstGeom>
        </p:spPr>
      </p:pic>
    </p:spTree>
    <p:extLst>
      <p:ext uri="{BB962C8B-B14F-4D97-AF65-F5344CB8AC3E}">
        <p14:creationId xmlns:p14="http://schemas.microsoft.com/office/powerpoint/2010/main" val="371146365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EE542BC-5FB0-E23E-BC13-8C858B38C8C7}"/>
              </a:ext>
            </a:extLst>
          </p:cNvPr>
          <p:cNvSpPr txBox="1"/>
          <p:nvPr/>
        </p:nvSpPr>
        <p:spPr>
          <a:xfrm>
            <a:off x="840000" y="1197620"/>
            <a:ext cx="10512000" cy="446276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进气歧管和排气歧管</a:t>
            </a:r>
            <a:endParaRPr lang="en-US" altLang="zh-CN" sz="2400" b="1" dirty="0">
              <a:latin typeface="+mn-ea"/>
            </a:endParaRPr>
          </a:p>
          <a:p>
            <a:pPr indent="576000" algn="just">
              <a:spcAft>
                <a:spcPts val="600"/>
              </a:spcAft>
            </a:pPr>
            <a:r>
              <a:rPr lang="zh-CN" altLang="en-US" sz="2400" dirty="0">
                <a:latin typeface="+mn-ea"/>
              </a:rPr>
              <a:t>进气歧管是指节气门与气缸盖进气道之间的管路。</a:t>
            </a:r>
            <a:endParaRPr lang="en-US" altLang="zh-CN" sz="2400" dirty="0">
              <a:latin typeface="+mn-ea"/>
            </a:endParaRPr>
          </a:p>
          <a:p>
            <a:pPr indent="576000" algn="just">
              <a:spcAft>
                <a:spcPts val="600"/>
              </a:spcAft>
            </a:pPr>
            <a:r>
              <a:rPr lang="zh-CN" altLang="en-US" sz="2400" dirty="0">
                <a:latin typeface="+mn-ea"/>
              </a:rPr>
              <a:t>进气歧管的作用是形成可燃混合气，并将可燃混合气分配到各气缸。各气缸进气歧管长度应尽可能相等，以保证气体尽可能均匀地分配到各个气缸，且内壁尽可能光滑，减少流动阻力，提高进气效率。现代发动机的进气歧管通常使用塑料复合材料或铝合金材料制造。</a:t>
            </a:r>
            <a:endParaRPr lang="en-US" altLang="zh-CN" sz="2400" dirty="0">
              <a:latin typeface="+mn-ea"/>
            </a:endParaRPr>
          </a:p>
          <a:p>
            <a:pPr indent="576000" algn="just">
              <a:spcAft>
                <a:spcPts val="600"/>
              </a:spcAft>
            </a:pPr>
            <a:r>
              <a:rPr lang="zh-CN" altLang="en-US" sz="2400" dirty="0">
                <a:latin typeface="+mn-ea"/>
              </a:rPr>
              <a:t>而排气歧管的作用是汇集各气缸的废气经排气消声器排出。货车和客车的进气、排气歧管大部分采用铸铁制成，也有少量采用铝合金制造的。</a:t>
            </a:r>
            <a:endParaRPr lang="en-US" altLang="zh-CN" sz="2400" dirty="0">
              <a:latin typeface="+mn-ea"/>
            </a:endParaRPr>
          </a:p>
          <a:p>
            <a:pPr indent="576000" algn="just">
              <a:spcAft>
                <a:spcPts val="600"/>
              </a:spcAft>
            </a:pPr>
            <a:r>
              <a:rPr lang="zh-CN" altLang="en-US" sz="2400" dirty="0">
                <a:latin typeface="+mn-ea"/>
              </a:rPr>
              <a:t>汽油机的进气、排气歧管通常安装在同一侧，主要是便于利用排气歧管的热量对进气歧管进行加热，两者可以铸成一体，也可以分别铸造后用螺栓连接在一起，且在结合面处安装石棉衬垫，以防止漏气。</a:t>
            </a:r>
          </a:p>
        </p:txBody>
      </p:sp>
    </p:spTree>
    <p:extLst>
      <p:ext uri="{BB962C8B-B14F-4D97-AF65-F5344CB8AC3E}">
        <p14:creationId xmlns:p14="http://schemas.microsoft.com/office/powerpoint/2010/main" val="181179648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68D929D-AE09-8C82-FA15-B694FCB2EE2F}"/>
              </a:ext>
            </a:extLst>
          </p:cNvPr>
          <p:cNvSpPr txBox="1"/>
          <p:nvPr/>
        </p:nvSpPr>
        <p:spPr>
          <a:xfrm>
            <a:off x="840000" y="2236366"/>
            <a:ext cx="10512000" cy="2385268"/>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进气预热装置</a:t>
            </a:r>
            <a:endParaRPr lang="en-US" altLang="zh-CN" sz="2400" b="1" dirty="0">
              <a:latin typeface="+mn-ea"/>
            </a:endParaRPr>
          </a:p>
          <a:p>
            <a:pPr indent="576000" algn="just">
              <a:spcAft>
                <a:spcPts val="600"/>
              </a:spcAft>
            </a:pPr>
            <a:r>
              <a:rPr lang="zh-CN" altLang="en-US" sz="2400" dirty="0">
                <a:latin typeface="+mn-ea"/>
              </a:rPr>
              <a:t>汽车在寒冷的冬季中使用时，由于气温低，发动机在进气行程时，可燃混合气中的燃油不容易进入气缸，许多汽油微粒黏附在进气歧管内；活塞在压缩终了时，空气（或可燃混合气）的温度较低，发动机点火困难；低温时润滑油黏度大，起动阻力大。各种原因造成发动机低温起动困难。为保证汽车在低温条件下迅速起动，许多汽车发动机采用进气预热装置。</a:t>
            </a:r>
          </a:p>
        </p:txBody>
      </p:sp>
    </p:spTree>
    <p:extLst>
      <p:ext uri="{BB962C8B-B14F-4D97-AF65-F5344CB8AC3E}">
        <p14:creationId xmlns:p14="http://schemas.microsoft.com/office/powerpoint/2010/main" val="3761165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A6D1516-47A5-19C8-E02B-FC65594D988D}"/>
              </a:ext>
            </a:extLst>
          </p:cNvPr>
          <p:cNvSpPr txBox="1"/>
          <p:nvPr/>
        </p:nvSpPr>
        <p:spPr>
          <a:xfrm>
            <a:off x="840000" y="651753"/>
            <a:ext cx="10512000" cy="1308050"/>
          </a:xfrm>
          <a:prstGeom prst="rect">
            <a:avLst/>
          </a:prstGeom>
          <a:noFill/>
        </p:spPr>
        <p:txBody>
          <a:bodyPr wrap="square" rtlCol="0">
            <a:spAutoFit/>
          </a:bodyPr>
          <a:lstStyle/>
          <a:p>
            <a:pPr indent="576000" algn="just">
              <a:spcAft>
                <a:spcPts val="600"/>
              </a:spcAft>
            </a:pPr>
            <a:r>
              <a:rPr lang="zh-CN" altLang="en-US" sz="2600" b="1" dirty="0">
                <a:latin typeface="+mn-ea"/>
              </a:rPr>
              <a:t>四、发动机的常用术语</a:t>
            </a:r>
            <a:endParaRPr lang="en-US" altLang="zh-CN" sz="26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）上止点、下止点。活塞顶部距离曲轴回转中心最远处为上止点；活塞顶部距离曲轴回转中心最近处为下止点，如图</a:t>
            </a:r>
            <a:r>
              <a:rPr lang="en-US" altLang="zh-CN" sz="2400" dirty="0">
                <a:latin typeface="+mn-ea"/>
              </a:rPr>
              <a:t>2-1-4</a:t>
            </a:r>
            <a:r>
              <a:rPr lang="zh-CN" altLang="en-US" sz="2400" dirty="0">
                <a:latin typeface="+mn-ea"/>
              </a:rPr>
              <a:t>所示。</a:t>
            </a:r>
          </a:p>
        </p:txBody>
      </p:sp>
      <p:pic>
        <p:nvPicPr>
          <p:cNvPr id="5" name="图片 4">
            <a:extLst>
              <a:ext uri="{FF2B5EF4-FFF2-40B4-BE49-F238E27FC236}">
                <a16:creationId xmlns:a16="http://schemas.microsoft.com/office/drawing/2014/main" id="{1E17D81D-F0C5-3454-C31A-0579B6DE5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1264" y="2225045"/>
            <a:ext cx="4709471" cy="3981202"/>
          </a:xfrm>
          <a:prstGeom prst="rect">
            <a:avLst/>
          </a:prstGeom>
        </p:spPr>
      </p:pic>
    </p:spTree>
    <p:extLst>
      <p:ext uri="{BB962C8B-B14F-4D97-AF65-F5344CB8AC3E}">
        <p14:creationId xmlns:p14="http://schemas.microsoft.com/office/powerpoint/2010/main" val="115040775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49ADC2B-EE71-4C84-BDEF-A99319A502C5}"/>
              </a:ext>
            </a:extLst>
          </p:cNvPr>
          <p:cNvSpPr txBox="1"/>
          <p:nvPr/>
        </p:nvSpPr>
        <p:spPr>
          <a:xfrm>
            <a:off x="840000" y="680936"/>
            <a:ext cx="10512000" cy="5493812"/>
          </a:xfrm>
          <a:prstGeom prst="rect">
            <a:avLst/>
          </a:prstGeom>
          <a:noFill/>
        </p:spPr>
        <p:txBody>
          <a:bodyPr wrap="square" rtlCol="0">
            <a:spAutoFit/>
          </a:bodyPr>
          <a:lstStyle/>
          <a:p>
            <a:pPr indent="576000" algn="just">
              <a:spcAft>
                <a:spcPts val="600"/>
              </a:spcAft>
            </a:pPr>
            <a:r>
              <a:rPr lang="zh-CN" altLang="en-US" sz="2400" dirty="0">
                <a:latin typeface="+mn-ea"/>
              </a:rPr>
              <a:t>常用的进气预热方式主要有以下三种。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）利用陶瓷加热器。在进气歧管内装有陶瓷热敏电阻加热器。在发动机冷起动前，打开陶瓷加热器电源，加热器通电加热，当温度升高后，加热器电阻加大，当温度升高到</a:t>
            </a:r>
            <a:r>
              <a:rPr lang="en-US" altLang="zh-CN" sz="2400" dirty="0">
                <a:latin typeface="+mn-ea"/>
              </a:rPr>
              <a:t>180℃</a:t>
            </a:r>
            <a:r>
              <a:rPr lang="zh-CN" altLang="en-US" sz="2400" dirty="0">
                <a:latin typeface="+mn-ea"/>
              </a:rPr>
              <a:t>时，其电阻变得无穷大，切断电流，停止加热。</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利用高温排气加热。这种预热方式使发动机排气流过进气管底部对进气进行加热。在排气歧管内装有混合气预热阀，根据季节的不同，调节控制阀的开度，从而改变对进气歧管的加热程度。带恒温进气装置的空气滤清器也是这类机构，也有的发动机将进气歧管与排气歧管合装成一体，直接利用排气歧管中的热量加热进气歧管。这种方式加热快，缩短了冷机运转时间；缺点是热机时还在加热，减少了进入气缸的空气量，使发动机的功率下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）利用循环冷却液加热。这种进气歧管内设有水套</a:t>
            </a:r>
            <a:r>
              <a:rPr lang="en-US" altLang="zh-CN" sz="2400" dirty="0">
                <a:latin typeface="+mn-ea"/>
              </a:rPr>
              <a:t>,</a:t>
            </a:r>
            <a:r>
              <a:rPr lang="zh-CN" altLang="en-US" sz="2400" dirty="0">
                <a:latin typeface="+mn-ea"/>
              </a:rPr>
              <a:t>并与冷却系统连通，使冷却液在进气歧管水套内循环。这种形式比废气加热时间长，但热机时，发动机的性能好。</a:t>
            </a:r>
          </a:p>
        </p:txBody>
      </p:sp>
    </p:spTree>
    <p:extLst>
      <p:ext uri="{BB962C8B-B14F-4D97-AF65-F5344CB8AC3E}">
        <p14:creationId xmlns:p14="http://schemas.microsoft.com/office/powerpoint/2010/main" val="420137798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EB07B5F-D9AA-E5B2-C385-A6928479C1DF}"/>
              </a:ext>
            </a:extLst>
          </p:cNvPr>
          <p:cNvSpPr txBox="1"/>
          <p:nvPr/>
        </p:nvSpPr>
        <p:spPr>
          <a:xfrm>
            <a:off x="651752" y="474345"/>
            <a:ext cx="10512000" cy="2954655"/>
          </a:xfrm>
          <a:prstGeom prst="rect">
            <a:avLst/>
          </a:prstGeom>
          <a:noFill/>
        </p:spPr>
        <p:txBody>
          <a:bodyPr wrap="square" rtlCol="0">
            <a:spAutoFit/>
          </a:bodyPr>
          <a:lstStyle/>
          <a:p>
            <a:pPr indent="576000" algn="just">
              <a:spcAft>
                <a:spcPts val="600"/>
              </a:spcAft>
            </a:pPr>
            <a:r>
              <a:rPr lang="en-US" altLang="zh-CN" sz="2200" b="1" dirty="0">
                <a:latin typeface="+mn-ea"/>
              </a:rPr>
              <a:t>4.</a:t>
            </a:r>
            <a:r>
              <a:rPr lang="zh-CN" altLang="en-US" sz="2200" b="1" dirty="0">
                <a:latin typeface="+mn-ea"/>
              </a:rPr>
              <a:t>排气消声器</a:t>
            </a:r>
            <a:endParaRPr lang="en-US" altLang="zh-CN" sz="2200" b="1" dirty="0">
              <a:latin typeface="+mn-ea"/>
            </a:endParaRPr>
          </a:p>
          <a:p>
            <a:pPr indent="576000" algn="just">
              <a:spcAft>
                <a:spcPts val="600"/>
              </a:spcAft>
            </a:pPr>
            <a:r>
              <a:rPr lang="zh-CN" altLang="en-US" sz="2200" dirty="0">
                <a:latin typeface="+mn-ea"/>
              </a:rPr>
              <a:t>排气消声器的作用是降低发动机排气噪声并消除废气中的火焰和火星。排气消声器的基本原理是消耗废气的能量，平衡气流的压力波动，有吸收式和反射式两种基本消声方式。在吸收式消声器中，通过使废气在玻璃纤维、钢纤维和石棉等吸声材料上摩擦来减少其能量。反射式消声器则通过多次反射、碰撞、膨胀及冷却来降低废气压力，进而减轻了振动。</a:t>
            </a:r>
            <a:endParaRPr lang="en-US" altLang="zh-CN" sz="2200" dirty="0">
              <a:latin typeface="+mn-ea"/>
            </a:endParaRPr>
          </a:p>
          <a:p>
            <a:pPr indent="576000" algn="just">
              <a:spcAft>
                <a:spcPts val="600"/>
              </a:spcAft>
            </a:pPr>
            <a:r>
              <a:rPr lang="zh-CN" altLang="en-US" sz="2200" dirty="0">
                <a:latin typeface="+mn-ea"/>
              </a:rPr>
              <a:t>轿车用排气消声器是采用不同的消声原理组合而成的。如图</a:t>
            </a:r>
            <a:r>
              <a:rPr lang="en-US" altLang="zh-CN" sz="2200" dirty="0">
                <a:latin typeface="+mn-ea"/>
              </a:rPr>
              <a:t>2-4-10</a:t>
            </a:r>
            <a:r>
              <a:rPr lang="zh-CN" altLang="en-US" sz="2200" dirty="0">
                <a:latin typeface="+mn-ea"/>
              </a:rPr>
              <a:t>所示，它由前消声器、中消声器和后消声器及连接管组成，并焊接成一个整体。</a:t>
            </a:r>
          </a:p>
        </p:txBody>
      </p:sp>
      <p:pic>
        <p:nvPicPr>
          <p:cNvPr id="5" name="图片 4">
            <a:extLst>
              <a:ext uri="{FF2B5EF4-FFF2-40B4-BE49-F238E27FC236}">
                <a16:creationId xmlns:a16="http://schemas.microsoft.com/office/drawing/2014/main" id="{19D2A4DC-05BE-D384-5FB2-48B72D1293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9916" y="3429000"/>
            <a:ext cx="5552168" cy="3158567"/>
          </a:xfrm>
          <a:prstGeom prst="rect">
            <a:avLst/>
          </a:prstGeom>
        </p:spPr>
      </p:pic>
    </p:spTree>
    <p:extLst>
      <p:ext uri="{BB962C8B-B14F-4D97-AF65-F5344CB8AC3E}">
        <p14:creationId xmlns:p14="http://schemas.microsoft.com/office/powerpoint/2010/main" val="122269000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FEF3875-756F-3257-6693-81249E2580F4}"/>
              </a:ext>
            </a:extLst>
          </p:cNvPr>
          <p:cNvSpPr txBox="1"/>
          <p:nvPr/>
        </p:nvSpPr>
        <p:spPr>
          <a:xfrm>
            <a:off x="840000" y="1497702"/>
            <a:ext cx="10512000" cy="3862596"/>
          </a:xfrm>
          <a:prstGeom prst="rect">
            <a:avLst/>
          </a:prstGeom>
          <a:noFill/>
        </p:spPr>
        <p:txBody>
          <a:bodyPr wrap="square" rtlCol="0">
            <a:spAutoFit/>
          </a:bodyPr>
          <a:lstStyle/>
          <a:p>
            <a:pPr indent="576000" algn="just">
              <a:spcAft>
                <a:spcPts val="600"/>
              </a:spcAft>
            </a:pPr>
            <a:r>
              <a:rPr lang="en-US" altLang="zh-CN" sz="2400" b="1" dirty="0">
                <a:latin typeface="+mn-ea"/>
              </a:rPr>
              <a:t>5.</a:t>
            </a:r>
            <a:r>
              <a:rPr lang="zh-CN" altLang="en-US" sz="2400" b="1" dirty="0">
                <a:latin typeface="+mn-ea"/>
              </a:rPr>
              <a:t>排气净化装置</a:t>
            </a:r>
            <a:endParaRPr lang="en-US" altLang="zh-CN" sz="2400" b="1" dirty="0">
              <a:latin typeface="+mn-ea"/>
            </a:endParaRPr>
          </a:p>
          <a:p>
            <a:pPr indent="576000" algn="just">
              <a:spcAft>
                <a:spcPts val="600"/>
              </a:spcAft>
            </a:pPr>
            <a:r>
              <a:rPr lang="zh-CN" altLang="en-US" sz="2400" dirty="0">
                <a:latin typeface="+mn-ea"/>
              </a:rPr>
              <a:t>以活塞式内燃机为动力的汽车是城市大气的主要污染源之一。汽车排放的污染物主要有一氧化碳（</a:t>
            </a:r>
            <a:r>
              <a:rPr lang="en-US" altLang="zh-CN" sz="2400" dirty="0">
                <a:latin typeface="+mn-ea"/>
              </a:rPr>
              <a:t>CO</a:t>
            </a:r>
            <a:r>
              <a:rPr lang="zh-CN" altLang="en-US" sz="2400" dirty="0">
                <a:latin typeface="+mn-ea"/>
              </a:rPr>
              <a:t>）、碳氢化合物（</a:t>
            </a:r>
            <a:r>
              <a:rPr lang="en-US" altLang="zh-CN" sz="2400" dirty="0">
                <a:latin typeface="+mn-ea"/>
              </a:rPr>
              <a:t>HC</a:t>
            </a:r>
            <a:r>
              <a:rPr lang="zh-CN" altLang="en-US" sz="2400" dirty="0">
                <a:latin typeface="+mn-ea"/>
              </a:rPr>
              <a:t>）、氮氧化合物（</a:t>
            </a:r>
            <a:r>
              <a:rPr lang="en-US" altLang="zh-CN" sz="2400" dirty="0">
                <a:latin typeface="+mn-ea"/>
              </a:rPr>
              <a:t>NO</a:t>
            </a:r>
            <a:r>
              <a:rPr lang="en-US" altLang="zh-CN" sz="2400" baseline="-25000" dirty="0">
                <a:latin typeface="+mn-ea"/>
              </a:rPr>
              <a:t>x</a:t>
            </a:r>
            <a:r>
              <a:rPr lang="zh-CN" altLang="en-US" sz="2400" dirty="0">
                <a:latin typeface="+mn-ea"/>
              </a:rPr>
              <a:t>）和微粒。</a:t>
            </a:r>
            <a:r>
              <a:rPr lang="en-US" altLang="zh-CN" sz="2400" dirty="0">
                <a:latin typeface="+mn-ea"/>
              </a:rPr>
              <a:t>CO</a:t>
            </a:r>
            <a:r>
              <a:rPr lang="zh-CN" altLang="en-US" sz="2400" dirty="0">
                <a:latin typeface="+mn-ea"/>
              </a:rPr>
              <a:t>是燃油的不完全燃烧产物</a:t>
            </a:r>
            <a:r>
              <a:rPr lang="en-US" altLang="zh-CN" sz="2400" dirty="0">
                <a:latin typeface="+mn-ea"/>
              </a:rPr>
              <a:t>,</a:t>
            </a:r>
            <a:r>
              <a:rPr lang="zh-CN" altLang="en-US" sz="2400" dirty="0">
                <a:latin typeface="+mn-ea"/>
              </a:rPr>
              <a:t>是一种无色、无味的气体。它与血液中血红素的亲和力是氧气的</a:t>
            </a:r>
            <a:r>
              <a:rPr lang="en-US" altLang="zh-CN" sz="2400" dirty="0">
                <a:latin typeface="+mn-ea"/>
              </a:rPr>
              <a:t>300</a:t>
            </a:r>
            <a:r>
              <a:rPr lang="zh-CN" altLang="en-US" sz="2400" dirty="0">
                <a:latin typeface="+mn-ea"/>
              </a:rPr>
              <a:t>倍，因此，当人吸入</a:t>
            </a:r>
            <a:r>
              <a:rPr lang="en-US" altLang="zh-CN" sz="2400" dirty="0">
                <a:latin typeface="+mn-ea"/>
              </a:rPr>
              <a:t>CO</a:t>
            </a:r>
            <a:r>
              <a:rPr lang="zh-CN" altLang="en-US" sz="2400" dirty="0">
                <a:latin typeface="+mn-ea"/>
              </a:rPr>
              <a:t>后，血液吸收和运送氧的能力降低，导致头晕、头痛等中毒症状。吸入含</a:t>
            </a:r>
            <a:r>
              <a:rPr lang="en-US" altLang="zh-CN" sz="2400" dirty="0">
                <a:latin typeface="+mn-ea"/>
              </a:rPr>
              <a:t>CO</a:t>
            </a:r>
            <a:r>
              <a:rPr lang="zh-CN" altLang="en-US" sz="2400" dirty="0">
                <a:latin typeface="+mn-ea"/>
              </a:rPr>
              <a:t>的容积浓度为</a:t>
            </a:r>
            <a:r>
              <a:rPr lang="en-US" altLang="zh-CN" sz="2400" dirty="0">
                <a:latin typeface="+mn-ea"/>
              </a:rPr>
              <a:t>0.3%</a:t>
            </a:r>
            <a:r>
              <a:rPr lang="zh-CN" altLang="en-US" sz="2400" dirty="0">
                <a:latin typeface="+mn-ea"/>
              </a:rPr>
              <a:t>的气体后，可导致人死亡。</a:t>
            </a:r>
            <a:r>
              <a:rPr lang="en-US" altLang="zh-CN" sz="2400" dirty="0">
                <a:latin typeface="+mn-ea"/>
              </a:rPr>
              <a:t>NO</a:t>
            </a:r>
            <a:r>
              <a:rPr lang="en-US" altLang="zh-CN" sz="2400" baseline="-25000" dirty="0">
                <a:latin typeface="+mn-ea"/>
              </a:rPr>
              <a:t>x</a:t>
            </a:r>
            <a:r>
              <a:rPr lang="zh-CN" altLang="en-US" sz="2400" dirty="0">
                <a:latin typeface="+mn-ea"/>
              </a:rPr>
              <a:t>主要是指</a:t>
            </a:r>
            <a:r>
              <a:rPr lang="en-US" altLang="zh-CN" sz="2400" dirty="0">
                <a:latin typeface="+mn-ea"/>
              </a:rPr>
              <a:t>NO</a:t>
            </a:r>
            <a:r>
              <a:rPr lang="zh-CN" altLang="en-US" sz="2400" dirty="0">
                <a:latin typeface="+mn-ea"/>
              </a:rPr>
              <a:t>和</a:t>
            </a:r>
            <a:r>
              <a:rPr lang="en-US" altLang="zh-CN" sz="2400" dirty="0">
                <a:latin typeface="+mn-ea"/>
              </a:rPr>
              <a:t>NO</a:t>
            </a:r>
            <a:r>
              <a:rPr lang="en-US" altLang="zh-CN" sz="2400" baseline="-25000" dirty="0">
                <a:latin typeface="+mn-ea"/>
              </a:rPr>
              <a:t>2</a:t>
            </a:r>
            <a:r>
              <a:rPr lang="zh-CN" altLang="en-US" sz="2400" dirty="0">
                <a:latin typeface="+mn-ea"/>
              </a:rPr>
              <a:t>，其产生于燃烧室内的高温富氧环境中。</a:t>
            </a:r>
            <a:r>
              <a:rPr lang="en-US" altLang="zh-CN" sz="2400" dirty="0">
                <a:latin typeface="+mn-ea"/>
              </a:rPr>
              <a:t>NO</a:t>
            </a:r>
            <a:r>
              <a:rPr lang="en-US" altLang="zh-CN" sz="2400" baseline="-25000" dirty="0">
                <a:latin typeface="+mn-ea"/>
              </a:rPr>
              <a:t>x</a:t>
            </a:r>
            <a:r>
              <a:rPr lang="zh-CN" altLang="en-US" sz="2400" dirty="0">
                <a:latin typeface="+mn-ea"/>
              </a:rPr>
              <a:t>空气中的体积分数在</a:t>
            </a:r>
            <a:r>
              <a:rPr lang="en-US" altLang="zh-CN" sz="2400" dirty="0">
                <a:latin typeface="+mn-ea"/>
              </a:rPr>
              <a:t>10~20×10</a:t>
            </a:r>
            <a:r>
              <a:rPr lang="en-US" altLang="zh-CN" sz="2400" baseline="30000" dirty="0">
                <a:latin typeface="+mn-ea"/>
              </a:rPr>
              <a:t>-6</a:t>
            </a:r>
            <a:r>
              <a:rPr lang="zh-CN" altLang="en-US" sz="2400" dirty="0">
                <a:latin typeface="+mn-ea"/>
              </a:rPr>
              <a:t>时，可刺激口腔及鼻黏膜、眼角膜等。</a:t>
            </a:r>
            <a:r>
              <a:rPr lang="en-US" altLang="zh-CN" sz="2400" dirty="0">
                <a:latin typeface="+mn-ea"/>
              </a:rPr>
              <a:t>NO</a:t>
            </a:r>
            <a:r>
              <a:rPr lang="en-US" altLang="zh-CN" sz="2400" baseline="-25000" dirty="0">
                <a:latin typeface="+mn-ea"/>
              </a:rPr>
              <a:t>x</a:t>
            </a:r>
            <a:r>
              <a:rPr lang="zh-CN" altLang="en-US" sz="2400" dirty="0">
                <a:latin typeface="+mn-ea"/>
              </a:rPr>
              <a:t>体积分数超过</a:t>
            </a:r>
            <a:r>
              <a:rPr lang="en-US" altLang="zh-CN" sz="2400" dirty="0">
                <a:latin typeface="+mn-ea"/>
              </a:rPr>
              <a:t>500×10</a:t>
            </a:r>
            <a:r>
              <a:rPr lang="en-US" altLang="zh-CN" sz="2400" baseline="30000" dirty="0">
                <a:latin typeface="+mn-ea"/>
              </a:rPr>
              <a:t>-6</a:t>
            </a:r>
            <a:r>
              <a:rPr lang="zh-CN" altLang="en-US" sz="2400" dirty="0">
                <a:latin typeface="+mn-ea"/>
              </a:rPr>
              <a:t>时，几分钟可使人出现肺气肿而死亡。因此，大部分汽车发动机都采用排气净化装置。</a:t>
            </a:r>
          </a:p>
        </p:txBody>
      </p:sp>
    </p:spTree>
    <p:extLst>
      <p:ext uri="{BB962C8B-B14F-4D97-AF65-F5344CB8AC3E}">
        <p14:creationId xmlns:p14="http://schemas.microsoft.com/office/powerpoint/2010/main" val="357745933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F0CF6F9-08BF-5054-D059-563C1E611D58}"/>
              </a:ext>
            </a:extLst>
          </p:cNvPr>
          <p:cNvSpPr txBox="1"/>
          <p:nvPr/>
        </p:nvSpPr>
        <p:spPr>
          <a:xfrm>
            <a:off x="840000" y="943704"/>
            <a:ext cx="10512000" cy="4970591"/>
          </a:xfrm>
          <a:prstGeom prst="rect">
            <a:avLst/>
          </a:prstGeom>
          <a:noFill/>
        </p:spPr>
        <p:txBody>
          <a:bodyPr wrap="square" rtlCol="0">
            <a:spAutoFit/>
          </a:bodyPr>
          <a:lstStyle/>
          <a:p>
            <a:pPr indent="576000" algn="just">
              <a:spcAft>
                <a:spcPts val="600"/>
              </a:spcAft>
            </a:pPr>
            <a:r>
              <a:rPr lang="zh-CN" altLang="en-US" sz="2400" dirty="0">
                <a:latin typeface="+mn-ea"/>
              </a:rPr>
              <a:t>常用的排气净化装置主要有恒温进气系统、二次空气喷射系统、废气再循环系统、曲轴箱强制通风系统、汽油蒸气排放（</a:t>
            </a:r>
            <a:r>
              <a:rPr lang="en-US" altLang="zh-CN" sz="2400" dirty="0">
                <a:latin typeface="+mn-ea"/>
              </a:rPr>
              <a:t>EVAP</a:t>
            </a:r>
            <a:r>
              <a:rPr lang="zh-CN" altLang="en-US" sz="2400" dirty="0">
                <a:latin typeface="+mn-ea"/>
              </a:rPr>
              <a:t>）控制系统及三元催化转化器等。</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恒温进气系统。恒温进气系统也称进气温度自动调节系统，是由空气加热装置（又称热炉）和安装在空气滤清器进气导流管上的控制装置构成的系统，多用于化油器式或节气门体喷射式发动机。发动机冷起动之后，在怠速或小节气门开度下工作时，由于温度低，须供给发动机浓混合气以保持其稳定运转。但浓混合气燃烧不完全，排气中</a:t>
            </a:r>
            <a:r>
              <a:rPr lang="en-US" altLang="zh-CN" sz="2400" dirty="0">
                <a:latin typeface="+mn-ea"/>
              </a:rPr>
              <a:t>CO</a:t>
            </a:r>
            <a:r>
              <a:rPr lang="zh-CN" altLang="en-US" sz="2400" dirty="0">
                <a:latin typeface="+mn-ea"/>
              </a:rPr>
              <a:t>和</a:t>
            </a:r>
            <a:r>
              <a:rPr lang="en-US" altLang="zh-CN" sz="2400" dirty="0">
                <a:latin typeface="+mn-ea"/>
              </a:rPr>
              <a:t>HC</a:t>
            </a:r>
            <a:r>
              <a:rPr lang="zh-CN" altLang="en-US" sz="2400" dirty="0">
                <a:latin typeface="+mn-ea"/>
              </a:rPr>
              <a:t>较多。若供给稀混合气，虽然可以减少有害气体的排放，但在低温下发动机不能稳定运转。恒温进气系统的功用就是在发动机冷起动之后，向发动机供给热空气，这时即使供给的是稀混合气，热空气也能促使汽油充分气化和燃烧，从而减少了</a:t>
            </a:r>
            <a:r>
              <a:rPr lang="en-US" altLang="zh-CN" sz="2400" dirty="0">
                <a:latin typeface="+mn-ea"/>
              </a:rPr>
              <a:t>CO</a:t>
            </a:r>
            <a:r>
              <a:rPr lang="zh-CN" altLang="en-US" sz="2400" dirty="0">
                <a:latin typeface="+mn-ea"/>
              </a:rPr>
              <a:t>和</a:t>
            </a:r>
            <a:r>
              <a:rPr lang="en-US" altLang="zh-CN" sz="2400" dirty="0">
                <a:latin typeface="+mn-ea"/>
              </a:rPr>
              <a:t>HC</a:t>
            </a:r>
            <a:r>
              <a:rPr lang="zh-CN" altLang="en-US" sz="2400" dirty="0">
                <a:latin typeface="+mn-ea"/>
              </a:rPr>
              <a:t>的排放，也改善了发动机低温运转性能。发动机温度升高后，恒温进气系统向发动机供给未经加热的环境空气。</a:t>
            </a:r>
          </a:p>
        </p:txBody>
      </p:sp>
    </p:spTree>
    <p:extLst>
      <p:ext uri="{BB962C8B-B14F-4D97-AF65-F5344CB8AC3E}">
        <p14:creationId xmlns:p14="http://schemas.microsoft.com/office/powerpoint/2010/main" val="38967936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E78E1BD-D0CD-265F-056D-83FCC6DE2E04}"/>
              </a:ext>
            </a:extLst>
          </p:cNvPr>
          <p:cNvSpPr txBox="1"/>
          <p:nvPr/>
        </p:nvSpPr>
        <p:spPr>
          <a:xfrm>
            <a:off x="840000" y="719847"/>
            <a:ext cx="10512000" cy="2462213"/>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）二次空气喷射系统。</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）二次空气喷射系统的作用。二次空气喷射系统的作用是利用空气泵将新鲜空气经空气喷管喷入排气道或三元催化转化器，使排气中的</a:t>
            </a:r>
            <a:r>
              <a:rPr lang="en-US" altLang="zh-CN" sz="2400" dirty="0">
                <a:latin typeface="+mn-ea"/>
              </a:rPr>
              <a:t>CO</a:t>
            </a:r>
            <a:r>
              <a:rPr lang="zh-CN" altLang="en-US" sz="2400" dirty="0">
                <a:latin typeface="+mn-ea"/>
              </a:rPr>
              <a:t>和</a:t>
            </a:r>
            <a:r>
              <a:rPr lang="en-US" altLang="zh-CN" sz="2400" dirty="0">
                <a:latin typeface="+mn-ea"/>
              </a:rPr>
              <a:t>HC</a:t>
            </a:r>
            <a:r>
              <a:rPr lang="zh-CN" altLang="en-US" sz="2400" dirty="0">
                <a:latin typeface="+mn-ea"/>
              </a:rPr>
              <a:t>进一步氧化或燃烧成为</a:t>
            </a:r>
            <a:r>
              <a:rPr lang="en-US" altLang="zh-CN" sz="2400" dirty="0">
                <a:latin typeface="+mn-ea"/>
              </a:rPr>
              <a:t>CO</a:t>
            </a:r>
            <a:r>
              <a:rPr lang="en-US" altLang="zh-CN" sz="2400" baseline="-25000" dirty="0">
                <a:latin typeface="+mn-ea"/>
              </a:rPr>
              <a:t>2</a:t>
            </a:r>
            <a:r>
              <a:rPr lang="zh-CN" altLang="en-US" sz="2400" dirty="0">
                <a:latin typeface="+mn-ea"/>
              </a:rPr>
              <a:t>和</a:t>
            </a:r>
            <a:r>
              <a:rPr lang="en-US" altLang="zh-CN" sz="2400" dirty="0">
                <a:latin typeface="+mn-ea"/>
              </a:rPr>
              <a:t>H</a:t>
            </a:r>
            <a:r>
              <a:rPr lang="en-US" altLang="zh-CN" sz="2400" baseline="-25000" dirty="0">
                <a:latin typeface="+mn-ea"/>
              </a:rPr>
              <a:t>2</a:t>
            </a:r>
            <a:r>
              <a:rPr lang="en-US" altLang="zh-CN" sz="2400" dirty="0">
                <a:latin typeface="+mn-ea"/>
              </a:rPr>
              <a:t>O</a:t>
            </a:r>
            <a:r>
              <a:rPr lang="zh-CN" altLang="en-US" sz="2400" dirty="0">
                <a:latin typeface="+mn-ea"/>
              </a:rPr>
              <a:t>。</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）二次空气喷射系统的工作原理。图</a:t>
            </a:r>
            <a:r>
              <a:rPr lang="en-US" altLang="zh-CN" sz="2400" dirty="0">
                <a:latin typeface="+mn-ea"/>
              </a:rPr>
              <a:t>2-4-11</a:t>
            </a:r>
            <a:r>
              <a:rPr lang="zh-CN" altLang="en-US" sz="2400" dirty="0">
                <a:latin typeface="+mn-ea"/>
              </a:rPr>
              <a:t>所示为二次空气喷射系统的构成及工作原理。</a:t>
            </a:r>
          </a:p>
        </p:txBody>
      </p:sp>
      <p:pic>
        <p:nvPicPr>
          <p:cNvPr id="5" name="图片 4">
            <a:extLst>
              <a:ext uri="{FF2B5EF4-FFF2-40B4-BE49-F238E27FC236}">
                <a16:creationId xmlns:a16="http://schemas.microsoft.com/office/drawing/2014/main" id="{6B5BAB27-20CA-9055-1051-4128F923B7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0849" y="2899611"/>
            <a:ext cx="5270301" cy="3819457"/>
          </a:xfrm>
          <a:prstGeom prst="rect">
            <a:avLst/>
          </a:prstGeom>
        </p:spPr>
      </p:pic>
    </p:spTree>
    <p:extLst>
      <p:ext uri="{BB962C8B-B14F-4D97-AF65-F5344CB8AC3E}">
        <p14:creationId xmlns:p14="http://schemas.microsoft.com/office/powerpoint/2010/main" val="389734072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A97E1E85-2F56-7602-BB39-6675E14FFB12}"/>
                  </a:ext>
                </a:extLst>
              </p:cNvPr>
              <p:cNvSpPr txBox="1"/>
              <p:nvPr/>
            </p:nvSpPr>
            <p:spPr>
              <a:xfrm>
                <a:off x="840000" y="1973281"/>
                <a:ext cx="10512000" cy="291143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）废气再循环系统（</a:t>
                </a:r>
                <a:r>
                  <a:rPr lang="en-US" altLang="zh-CN" sz="2400" dirty="0">
                    <a:latin typeface="+mn-ea"/>
                  </a:rPr>
                  <a:t>Exhaust Gas Recirculation</a:t>
                </a:r>
                <a:r>
                  <a:rPr lang="zh-CN" altLang="en-US" sz="2400" dirty="0">
                    <a:latin typeface="+mn-ea"/>
                  </a:rPr>
                  <a:t>，</a:t>
                </a:r>
                <a:r>
                  <a:rPr lang="en-US" altLang="zh-CN" sz="2400" dirty="0">
                    <a:latin typeface="+mn-ea"/>
                  </a:rPr>
                  <a:t>EGR</a:t>
                </a:r>
                <a:r>
                  <a:rPr lang="zh-CN" altLang="en-US" sz="2400" dirty="0">
                    <a:latin typeface="+mn-ea"/>
                  </a:rPr>
                  <a:t>）。废气再循环是指将发动机排出的部分废气回送到进气歧管，并与新混合气一起再次进入气缸参加燃烧，由于废气中含有大量的</a:t>
                </a:r>
                <a:r>
                  <a:rPr lang="en-US" altLang="zh-CN" sz="2400" dirty="0">
                    <a:latin typeface="+mn-ea"/>
                  </a:rPr>
                  <a:t>CO</a:t>
                </a:r>
                <a:r>
                  <a:rPr lang="en-US" altLang="zh-CN" sz="2400" baseline="-25000" dirty="0">
                    <a:latin typeface="+mn-ea"/>
                  </a:rPr>
                  <a:t>2</a:t>
                </a:r>
                <a:r>
                  <a:rPr lang="zh-CN" altLang="en-US" sz="2400" dirty="0">
                    <a:latin typeface="+mn-ea"/>
                  </a:rPr>
                  <a:t>，而</a:t>
                </a:r>
                <a:r>
                  <a:rPr lang="en-US" altLang="zh-CN" sz="2400" dirty="0">
                    <a:latin typeface="+mn-ea"/>
                  </a:rPr>
                  <a:t>CO</a:t>
                </a:r>
                <a:r>
                  <a:rPr lang="en-US" altLang="zh-CN" sz="2400" baseline="-25000" dirty="0">
                    <a:latin typeface="+mn-ea"/>
                  </a:rPr>
                  <a:t>2</a:t>
                </a:r>
                <a:r>
                  <a:rPr lang="zh-CN" altLang="en-US" sz="2400" dirty="0">
                    <a:latin typeface="+mn-ea"/>
                  </a:rPr>
                  <a:t>不能燃烧却吸收大量的热量，使气缸中混合气的燃烧温度降低，从而减少了</a:t>
                </a:r>
                <a:r>
                  <a:rPr lang="en-US" altLang="zh-CN" sz="2400" dirty="0">
                    <a:latin typeface="+mn-ea"/>
                  </a:rPr>
                  <a:t>NO</a:t>
                </a:r>
                <a:r>
                  <a:rPr lang="en-US" altLang="zh-CN" sz="2400" baseline="-25000" dirty="0">
                    <a:latin typeface="+mn-ea"/>
                  </a:rPr>
                  <a:t>x</a:t>
                </a:r>
                <a:r>
                  <a:rPr lang="zh-CN" altLang="en-US" sz="2400" dirty="0">
                    <a:latin typeface="+mn-ea"/>
                  </a:rPr>
                  <a:t>的生成量。排气再循环是净化排气中</a:t>
                </a:r>
                <a:r>
                  <a:rPr lang="en-US" altLang="zh-CN" sz="2400" dirty="0">
                    <a:latin typeface="+mn-ea"/>
                  </a:rPr>
                  <a:t>NO</a:t>
                </a:r>
                <a:r>
                  <a:rPr lang="en-US" altLang="zh-CN" sz="2400" baseline="-25000" dirty="0">
                    <a:latin typeface="+mn-ea"/>
                  </a:rPr>
                  <a:t>x</a:t>
                </a:r>
                <a:r>
                  <a:rPr lang="zh-CN" altLang="en-US" sz="2400" dirty="0">
                    <a:latin typeface="+mn-ea"/>
                  </a:rPr>
                  <a:t>的主要方法。</a:t>
                </a:r>
                <a:endParaRPr lang="en-US" altLang="zh-CN" sz="2400" dirty="0">
                  <a:latin typeface="+mn-ea"/>
                </a:endParaRPr>
              </a:p>
              <a:p>
                <a:pPr indent="576000" algn="just">
                  <a:spcAft>
                    <a:spcPts val="600"/>
                  </a:spcAft>
                </a:pPr>
                <a:r>
                  <a:rPr lang="zh-CN" altLang="en-US" sz="2400" dirty="0"/>
                  <a:t>废气再循环程度用</a:t>
                </a:r>
                <a:r>
                  <a:rPr lang="en-US" altLang="zh-CN" sz="2400" dirty="0"/>
                  <a:t>EGR</a:t>
                </a:r>
                <a:r>
                  <a:rPr lang="zh-CN" altLang="en-US" sz="2400" dirty="0"/>
                  <a:t>率来表示：</a:t>
                </a:r>
                <a:endParaRPr lang="en-US" altLang="zh-CN" sz="2400" dirty="0"/>
              </a:p>
              <a:p>
                <a:pPr indent="576000" algn="just">
                  <a:spcAft>
                    <a:spcPts val="600"/>
                  </a:spcAft>
                </a:pPr>
                <a14:m>
                  <m:oMathPara xmlns:m="http://schemas.openxmlformats.org/officeDocument/2006/math">
                    <m:oMathParaPr>
                      <m:jc m:val="centerGroup"/>
                    </m:oMathParaPr>
                    <m:oMath xmlns:m="http://schemas.openxmlformats.org/officeDocument/2006/math">
                      <m:r>
                        <a:rPr lang="en-US" altLang="zh-CN" sz="2400" i="1" dirty="0" smtClean="0">
                          <a:latin typeface="Cambria Math" panose="02040503050406030204" pitchFamily="18" charset="0"/>
                        </a:rPr>
                        <m:t>𝐸𝐺𝑅</m:t>
                      </m:r>
                      <m:r>
                        <a:rPr lang="zh-CN" altLang="en-US" sz="2400" i="1" dirty="0">
                          <a:latin typeface="Cambria Math" panose="02040503050406030204" pitchFamily="18" charset="0"/>
                        </a:rPr>
                        <m:t>率</m:t>
                      </m:r>
                      <m:r>
                        <a:rPr lang="en-US" altLang="zh-CN" sz="2400" i="1" dirty="0">
                          <a:latin typeface="Cambria Math" panose="02040503050406030204" pitchFamily="18" charset="0"/>
                        </a:rPr>
                        <m:t>=[</m:t>
                      </m:r>
                      <m:r>
                        <a:rPr lang="en-US" altLang="zh-CN" sz="2400" i="1" dirty="0">
                          <a:latin typeface="Cambria Math" panose="02040503050406030204" pitchFamily="18" charset="0"/>
                        </a:rPr>
                        <m:t>𝐸𝐺𝑅</m:t>
                      </m:r>
                      <m:r>
                        <a:rPr lang="zh-CN" altLang="en-US" sz="2400" i="1" dirty="0">
                          <a:latin typeface="Cambria Math" panose="02040503050406030204" pitchFamily="18" charset="0"/>
                        </a:rPr>
                        <m:t>量</m:t>
                      </m:r>
                      <m:r>
                        <a:rPr lang="en-US" altLang="zh-CN" sz="2400" i="1" dirty="0">
                          <a:latin typeface="Cambria Math" panose="02040503050406030204" pitchFamily="18" charset="0"/>
                        </a:rPr>
                        <m:t>/(</m:t>
                      </m:r>
                      <m:r>
                        <a:rPr lang="zh-CN" altLang="en-US" sz="2400" i="1" dirty="0">
                          <a:latin typeface="Cambria Math" panose="02040503050406030204" pitchFamily="18" charset="0"/>
                        </a:rPr>
                        <m:t>进气量</m:t>
                      </m:r>
                      <m:r>
                        <a:rPr lang="en-US" altLang="zh-CN" sz="2400" i="1" dirty="0">
                          <a:latin typeface="Cambria Math" panose="02040503050406030204" pitchFamily="18" charset="0"/>
                        </a:rPr>
                        <m:t>+</m:t>
                      </m:r>
                      <m:r>
                        <a:rPr lang="en-US" altLang="zh-CN" sz="2400" i="1" dirty="0">
                          <a:latin typeface="Cambria Math" panose="02040503050406030204" pitchFamily="18" charset="0"/>
                        </a:rPr>
                        <m:t>𝐸𝐺𝑅</m:t>
                      </m:r>
                      <m:r>
                        <a:rPr lang="zh-CN" altLang="en-US" sz="2400" i="1" dirty="0">
                          <a:latin typeface="Cambria Math" panose="02040503050406030204" pitchFamily="18" charset="0"/>
                        </a:rPr>
                        <m:t>量</m:t>
                      </m:r>
                      <m:r>
                        <a:rPr lang="en-US" altLang="zh-CN" sz="2400" i="1" dirty="0">
                          <a:latin typeface="Cambria Math" panose="02040503050406030204" pitchFamily="18" charset="0"/>
                        </a:rPr>
                        <m:t>)]×100%</m:t>
                      </m:r>
                    </m:oMath>
                  </m:oMathPara>
                </a14:m>
                <a:endParaRPr lang="en-US" altLang="zh-CN" sz="2400" dirty="0"/>
              </a:p>
            </p:txBody>
          </p:sp>
        </mc:Choice>
        <mc:Fallback xmlns="">
          <p:sp>
            <p:nvSpPr>
              <p:cNvPr id="3" name="文本框 2">
                <a:extLst>
                  <a:ext uri="{FF2B5EF4-FFF2-40B4-BE49-F238E27FC236}">
                    <a16:creationId xmlns:a16="http://schemas.microsoft.com/office/drawing/2014/main" id="{A97E1E85-2F56-7602-BB39-6675E14FFB12}"/>
                  </a:ext>
                </a:extLst>
              </p:cNvPr>
              <p:cNvSpPr txBox="1">
                <a:spLocks noRot="1" noChangeAspect="1" noMove="1" noResize="1" noEditPoints="1" noAdjustHandles="1" noChangeArrowheads="1" noChangeShapeType="1" noTextEdit="1"/>
              </p:cNvSpPr>
              <p:nvPr/>
            </p:nvSpPr>
            <p:spPr>
              <a:xfrm>
                <a:off x="840000" y="1973281"/>
                <a:ext cx="10512000" cy="2911438"/>
              </a:xfrm>
              <a:prstGeom prst="rect">
                <a:avLst/>
              </a:prstGeom>
              <a:blipFill>
                <a:blip r:embed="rId2"/>
                <a:stretch>
                  <a:fillRect l="-928" t="-1677" r="-87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8773244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5934044-2F16-7DD3-9C78-DBFEE0275252}"/>
              </a:ext>
            </a:extLst>
          </p:cNvPr>
          <p:cNvSpPr txBox="1"/>
          <p:nvPr/>
        </p:nvSpPr>
        <p:spPr>
          <a:xfrm>
            <a:off x="840000" y="597456"/>
            <a:ext cx="10512000" cy="2831544"/>
          </a:xfrm>
          <a:prstGeom prst="rect">
            <a:avLst/>
          </a:prstGeom>
          <a:noFill/>
        </p:spPr>
        <p:txBody>
          <a:bodyPr wrap="square" rtlCol="0">
            <a:spAutoFit/>
          </a:bodyPr>
          <a:lstStyle/>
          <a:p>
            <a:pPr indent="576000" algn="just">
              <a:spcAft>
                <a:spcPts val="600"/>
              </a:spcAft>
            </a:pPr>
            <a:r>
              <a:rPr lang="zh-CN" altLang="en-US" sz="2400" dirty="0">
                <a:latin typeface="+mn-ea"/>
              </a:rPr>
              <a:t>根据控制形式不同，常用的废气再循环系统可分为开环控制的废气再循环系统和闭环控制的废气再循环系统。</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）开环控制的废气再循环系统。开环控制的废气再循环系统的</a:t>
            </a:r>
            <a:r>
              <a:rPr lang="en-US" altLang="zh-CN" sz="2400" dirty="0">
                <a:latin typeface="+mn-ea"/>
              </a:rPr>
              <a:t>EGR</a:t>
            </a:r>
            <a:r>
              <a:rPr lang="zh-CN" altLang="en-US" sz="2400" dirty="0">
                <a:latin typeface="+mn-ea"/>
              </a:rPr>
              <a:t>率只受</a:t>
            </a:r>
            <a:r>
              <a:rPr lang="en-US" altLang="zh-CN" sz="2400" dirty="0">
                <a:latin typeface="+mn-ea"/>
              </a:rPr>
              <a:t>ECU</a:t>
            </a:r>
            <a:r>
              <a:rPr lang="zh-CN" altLang="en-US" sz="2400" dirty="0">
                <a:latin typeface="+mn-ea"/>
              </a:rPr>
              <a:t>预先设置好的程序控制，</a:t>
            </a:r>
            <a:r>
              <a:rPr lang="en-US" altLang="zh-CN" sz="2400" dirty="0">
                <a:latin typeface="+mn-ea"/>
              </a:rPr>
              <a:t>ECR</a:t>
            </a:r>
            <a:r>
              <a:rPr lang="zh-CN" altLang="en-US" sz="2400" dirty="0">
                <a:latin typeface="+mn-ea"/>
              </a:rPr>
              <a:t>不检测发动机各工况下的</a:t>
            </a:r>
            <a:r>
              <a:rPr lang="en-US" altLang="zh-CN" sz="2400" dirty="0">
                <a:latin typeface="+mn-ea"/>
              </a:rPr>
              <a:t>EGR</a:t>
            </a:r>
            <a:r>
              <a:rPr lang="zh-CN" altLang="en-US" sz="2400" dirty="0">
                <a:latin typeface="+mn-ea"/>
              </a:rPr>
              <a:t>率，无反馈信号。其结构如图</a:t>
            </a:r>
            <a:r>
              <a:rPr lang="en-US" altLang="zh-CN" sz="2400" dirty="0">
                <a:latin typeface="+mn-ea"/>
              </a:rPr>
              <a:t>2-4-12</a:t>
            </a:r>
            <a:r>
              <a:rPr lang="zh-CN" altLang="en-US" sz="2400" dirty="0">
                <a:latin typeface="+mn-ea"/>
              </a:rPr>
              <a:t>所示，主要由</a:t>
            </a:r>
            <a:r>
              <a:rPr lang="en-US" altLang="zh-CN" sz="2400" dirty="0">
                <a:latin typeface="+mn-ea"/>
              </a:rPr>
              <a:t>EGR</a:t>
            </a:r>
            <a:r>
              <a:rPr lang="zh-CN" altLang="en-US" sz="2400" dirty="0">
                <a:latin typeface="+mn-ea"/>
              </a:rPr>
              <a:t>阀和</a:t>
            </a:r>
            <a:r>
              <a:rPr lang="en-US" altLang="zh-CN" sz="2400" dirty="0">
                <a:latin typeface="+mn-ea"/>
              </a:rPr>
              <a:t>EGR</a:t>
            </a:r>
            <a:r>
              <a:rPr lang="zh-CN" altLang="en-US" sz="2400" dirty="0">
                <a:latin typeface="+mn-ea"/>
              </a:rPr>
              <a:t>电磁阀等组成。</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）闭环控制的废气再循环系统。闭环控制的废气再循环系统如图</a:t>
            </a:r>
            <a:r>
              <a:rPr lang="en-US" altLang="zh-CN" sz="2400" dirty="0">
                <a:latin typeface="+mn-ea"/>
              </a:rPr>
              <a:t>2-4-13</a:t>
            </a:r>
            <a:r>
              <a:rPr lang="zh-CN" altLang="en-US" sz="2400" dirty="0">
                <a:latin typeface="+mn-ea"/>
              </a:rPr>
              <a:t>所示。</a:t>
            </a:r>
          </a:p>
        </p:txBody>
      </p:sp>
      <p:pic>
        <p:nvPicPr>
          <p:cNvPr id="5" name="图片 4">
            <a:extLst>
              <a:ext uri="{FF2B5EF4-FFF2-40B4-BE49-F238E27FC236}">
                <a16:creationId xmlns:a16="http://schemas.microsoft.com/office/drawing/2014/main" id="{AF08F9EF-9F96-D7DD-33EC-E09685820D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8012" y="3128544"/>
            <a:ext cx="4057374" cy="3132000"/>
          </a:xfrm>
          <a:prstGeom prst="rect">
            <a:avLst/>
          </a:prstGeom>
        </p:spPr>
      </p:pic>
      <p:pic>
        <p:nvPicPr>
          <p:cNvPr id="7" name="图片 6">
            <a:extLst>
              <a:ext uri="{FF2B5EF4-FFF2-40B4-BE49-F238E27FC236}">
                <a16:creationId xmlns:a16="http://schemas.microsoft.com/office/drawing/2014/main" id="{4737751D-7D4D-E4EA-A864-A922B37CBC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3398" y="3128544"/>
            <a:ext cx="4024415" cy="3240000"/>
          </a:xfrm>
          <a:prstGeom prst="rect">
            <a:avLst/>
          </a:prstGeom>
        </p:spPr>
      </p:pic>
    </p:spTree>
    <p:extLst>
      <p:ext uri="{BB962C8B-B14F-4D97-AF65-F5344CB8AC3E}">
        <p14:creationId xmlns:p14="http://schemas.microsoft.com/office/powerpoint/2010/main" val="370195238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197F05A-66D3-9C5E-EEB0-AAC6F3187DF4}"/>
              </a:ext>
            </a:extLst>
          </p:cNvPr>
          <p:cNvSpPr txBox="1"/>
          <p:nvPr/>
        </p:nvSpPr>
        <p:spPr>
          <a:xfrm>
            <a:off x="840000" y="729574"/>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）曲轴箱强制通风装置（</a:t>
            </a:r>
            <a:r>
              <a:rPr lang="en-US" altLang="zh-CN" sz="2400" dirty="0">
                <a:latin typeface="+mn-ea"/>
              </a:rPr>
              <a:t>PCV</a:t>
            </a:r>
            <a:r>
              <a:rPr lang="zh-CN" altLang="en-US" sz="2400" dirty="0">
                <a:latin typeface="+mn-ea"/>
              </a:rPr>
              <a:t>）。曲轴箱强制通风装置的作用是防止曲轴箱气体排放到大气中。工作原理如图</a:t>
            </a:r>
            <a:r>
              <a:rPr lang="en-US" altLang="zh-CN" sz="2400" dirty="0">
                <a:latin typeface="+mn-ea"/>
              </a:rPr>
              <a:t>2-4-14</a:t>
            </a:r>
            <a:r>
              <a:rPr lang="zh-CN" altLang="en-US" sz="2400" dirty="0">
                <a:latin typeface="+mn-ea"/>
              </a:rPr>
              <a:t>所示。</a:t>
            </a:r>
          </a:p>
        </p:txBody>
      </p:sp>
      <p:pic>
        <p:nvPicPr>
          <p:cNvPr id="5" name="图片 4">
            <a:extLst>
              <a:ext uri="{FF2B5EF4-FFF2-40B4-BE49-F238E27FC236}">
                <a16:creationId xmlns:a16="http://schemas.microsoft.com/office/drawing/2014/main" id="{98AE95F4-BCAB-6434-6FBE-2D84AEFC34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9259" y="1805018"/>
            <a:ext cx="4493482" cy="4738954"/>
          </a:xfrm>
          <a:prstGeom prst="rect">
            <a:avLst/>
          </a:prstGeom>
        </p:spPr>
      </p:pic>
    </p:spTree>
    <p:extLst>
      <p:ext uri="{BB962C8B-B14F-4D97-AF65-F5344CB8AC3E}">
        <p14:creationId xmlns:p14="http://schemas.microsoft.com/office/powerpoint/2010/main" val="241071455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7601CCD-1637-1053-EC25-87DAA00DBD50}"/>
              </a:ext>
            </a:extLst>
          </p:cNvPr>
          <p:cNvSpPr txBox="1"/>
          <p:nvPr/>
        </p:nvSpPr>
        <p:spPr>
          <a:xfrm>
            <a:off x="840000" y="612843"/>
            <a:ext cx="10512000" cy="2462213"/>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）汽油蒸气排放（</a:t>
            </a:r>
            <a:r>
              <a:rPr lang="en-US" altLang="zh-CN" sz="2400" dirty="0">
                <a:latin typeface="+mn-ea"/>
              </a:rPr>
              <a:t>EVAP</a:t>
            </a:r>
            <a:r>
              <a:rPr lang="zh-CN" altLang="en-US" sz="2400" dirty="0">
                <a:latin typeface="+mn-ea"/>
              </a:rPr>
              <a:t>）控制系统。</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a:t>
            </a:r>
            <a:r>
              <a:rPr lang="en-US" altLang="zh-CN" sz="2400" dirty="0">
                <a:latin typeface="+mn-ea"/>
              </a:rPr>
              <a:t>EVAP</a:t>
            </a:r>
            <a:r>
              <a:rPr lang="zh-CN" altLang="en-US" sz="2400" dirty="0">
                <a:latin typeface="+mn-ea"/>
              </a:rPr>
              <a:t>控制系统的功能。收集汽油箱和浮子室内的汽油蒸气，并将汽油蒸气导入气缸参加燃烧，从而防止汽油蒸气直接排出，进而防止造成污染。同时，根据发动机工况，控制导入气缸参加燃烧的汽油蒸气量。</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a:t>
            </a:r>
            <a:r>
              <a:rPr lang="en-US" altLang="zh-CN" sz="2400" dirty="0">
                <a:latin typeface="+mn-ea"/>
              </a:rPr>
              <a:t>EVAP</a:t>
            </a:r>
            <a:r>
              <a:rPr lang="zh-CN" altLang="en-US" sz="2400" dirty="0">
                <a:latin typeface="+mn-ea"/>
              </a:rPr>
              <a:t>控制系统的结构与工作原理。图</a:t>
            </a:r>
            <a:r>
              <a:rPr lang="en-US" altLang="zh-CN" sz="2400" dirty="0">
                <a:latin typeface="+mn-ea"/>
              </a:rPr>
              <a:t>2-4-15</a:t>
            </a:r>
            <a:r>
              <a:rPr lang="zh-CN" altLang="en-US" sz="2400" dirty="0">
                <a:latin typeface="+mn-ea"/>
              </a:rPr>
              <a:t>所示为</a:t>
            </a:r>
            <a:r>
              <a:rPr lang="en-US" altLang="zh-CN" sz="2400" dirty="0">
                <a:latin typeface="+mn-ea"/>
              </a:rPr>
              <a:t>EVAP</a:t>
            </a:r>
            <a:r>
              <a:rPr lang="zh-CN" altLang="en-US" sz="2400" dirty="0">
                <a:latin typeface="+mn-ea"/>
              </a:rPr>
              <a:t>控制系统的结构及工作原理。</a:t>
            </a:r>
          </a:p>
        </p:txBody>
      </p:sp>
      <p:pic>
        <p:nvPicPr>
          <p:cNvPr id="5" name="图片 4">
            <a:extLst>
              <a:ext uri="{FF2B5EF4-FFF2-40B4-BE49-F238E27FC236}">
                <a16:creationId xmlns:a16="http://schemas.microsoft.com/office/drawing/2014/main" id="{6CA69415-C5F2-E159-A1C4-006B47A9F1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8616" y="2856372"/>
            <a:ext cx="5276865" cy="3692197"/>
          </a:xfrm>
          <a:prstGeom prst="rect">
            <a:avLst/>
          </a:prstGeom>
        </p:spPr>
      </p:pic>
    </p:spTree>
    <p:extLst>
      <p:ext uri="{BB962C8B-B14F-4D97-AF65-F5344CB8AC3E}">
        <p14:creationId xmlns:p14="http://schemas.microsoft.com/office/powerpoint/2010/main" val="321845380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3524B7D-DB66-1AE7-D380-3DAB8FA314D0}"/>
              </a:ext>
            </a:extLst>
          </p:cNvPr>
          <p:cNvSpPr txBox="1"/>
          <p:nvPr/>
        </p:nvSpPr>
        <p:spPr>
          <a:xfrm>
            <a:off x="839998" y="1162831"/>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6</a:t>
            </a:r>
            <a:r>
              <a:rPr lang="zh-CN" altLang="en-US" sz="2400" dirty="0">
                <a:latin typeface="+mn-ea"/>
              </a:rPr>
              <a:t>）三元催化转化器。在汽车上使用最广泛的催化转化器是三元催化转化器。在氧传感器功能良好的情况下，三元催化转化器可同时去除</a:t>
            </a:r>
            <a:r>
              <a:rPr lang="en-US" altLang="zh-CN" sz="2400" dirty="0">
                <a:latin typeface="+mn-ea"/>
              </a:rPr>
              <a:t>90%</a:t>
            </a:r>
            <a:r>
              <a:rPr lang="zh-CN" altLang="en-US" sz="2400" dirty="0">
                <a:latin typeface="+mn-ea"/>
              </a:rPr>
              <a:t>以上的三种主要污染物（</a:t>
            </a:r>
            <a:r>
              <a:rPr lang="en-US" altLang="zh-CN" sz="2400" dirty="0">
                <a:latin typeface="+mn-ea"/>
              </a:rPr>
              <a:t>HC</a:t>
            </a:r>
            <a:r>
              <a:rPr lang="zh-CN" altLang="en-US" sz="2400" dirty="0">
                <a:latin typeface="+mn-ea"/>
              </a:rPr>
              <a:t>、</a:t>
            </a:r>
            <a:r>
              <a:rPr lang="en-US" altLang="zh-CN" sz="2400" dirty="0">
                <a:latin typeface="+mn-ea"/>
              </a:rPr>
              <a:t>CO</a:t>
            </a:r>
            <a:r>
              <a:rPr lang="zh-CN" altLang="en-US" sz="2400" dirty="0">
                <a:latin typeface="+mn-ea"/>
              </a:rPr>
              <a:t>和</a:t>
            </a:r>
            <a:r>
              <a:rPr lang="en-US" altLang="zh-CN" sz="2400" dirty="0">
                <a:latin typeface="+mn-ea"/>
              </a:rPr>
              <a:t>No</a:t>
            </a:r>
            <a:r>
              <a:rPr lang="en-US" altLang="zh-CN" sz="2400" baseline="-25000" dirty="0">
                <a:latin typeface="+mn-ea"/>
              </a:rPr>
              <a:t>x</a:t>
            </a:r>
            <a:r>
              <a:rPr lang="zh-CN" altLang="en-US" sz="2400" dirty="0">
                <a:latin typeface="+mn-ea"/>
              </a:rPr>
              <a:t>）。三元催化转化器的工作原理如图</a:t>
            </a:r>
            <a:r>
              <a:rPr lang="en-US" altLang="zh-CN" sz="2400" dirty="0">
                <a:latin typeface="+mn-ea"/>
              </a:rPr>
              <a:t>2-4-16</a:t>
            </a:r>
            <a:r>
              <a:rPr lang="zh-CN" altLang="en-US" sz="2400" dirty="0">
                <a:latin typeface="+mn-ea"/>
              </a:rPr>
              <a:t>所示。</a:t>
            </a:r>
          </a:p>
        </p:txBody>
      </p:sp>
      <p:pic>
        <p:nvPicPr>
          <p:cNvPr id="5" name="图片 4">
            <a:extLst>
              <a:ext uri="{FF2B5EF4-FFF2-40B4-BE49-F238E27FC236}">
                <a16:creationId xmlns:a16="http://schemas.microsoft.com/office/drawing/2014/main" id="{278FE182-91F7-FD0E-0FFC-EE78985C0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4570" y="2933264"/>
            <a:ext cx="6142857" cy="2761905"/>
          </a:xfrm>
          <a:prstGeom prst="rect">
            <a:avLst/>
          </a:prstGeom>
        </p:spPr>
      </p:pic>
    </p:spTree>
    <p:extLst>
      <p:ext uri="{BB962C8B-B14F-4D97-AF65-F5344CB8AC3E}">
        <p14:creationId xmlns:p14="http://schemas.microsoft.com/office/powerpoint/2010/main" val="3899115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E91CB52-B3A4-0D64-3CB6-1F0881788C35}"/>
              </a:ext>
            </a:extLst>
          </p:cNvPr>
          <p:cNvSpPr txBox="1"/>
          <p:nvPr/>
        </p:nvSpPr>
        <p:spPr>
          <a:xfrm>
            <a:off x="840000" y="1790090"/>
            <a:ext cx="10512000" cy="327782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）活塞行程。活塞行程是指活塞上、下止点之间的距离，曲轴每旋转一周，活塞移动两个行程。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）气缸工作容积。气缸工作容积是指活塞在运动过程中从上止点到下止点间所扫过的容积。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）燃烧室容积。燃烧室容积是指活塞位于上止点时，其顶部与气缸盖之间的容积。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）气缸总容积。气缸总容积是指活塞位于下止点时，其顶部上方整个空间的容积。它等于气缸工作容积与燃烧室容积之和。</a:t>
            </a:r>
          </a:p>
        </p:txBody>
      </p:sp>
    </p:spTree>
    <p:extLst>
      <p:ext uri="{BB962C8B-B14F-4D97-AF65-F5344CB8AC3E}">
        <p14:creationId xmlns:p14="http://schemas.microsoft.com/office/powerpoint/2010/main" val="123427542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8363B42-3F7F-0DB1-382B-5B8B2A87FF54}"/>
              </a:ext>
            </a:extLst>
          </p:cNvPr>
          <p:cNvSpPr txBox="1"/>
          <p:nvPr/>
        </p:nvSpPr>
        <p:spPr>
          <a:xfrm>
            <a:off x="840000" y="2605697"/>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6.</a:t>
            </a:r>
            <a:r>
              <a:rPr lang="zh-CN" altLang="en-US" sz="2400" b="1" dirty="0">
                <a:latin typeface="+mn-ea"/>
              </a:rPr>
              <a:t>空气计量装置</a:t>
            </a:r>
            <a:endParaRPr lang="en-US" altLang="zh-CN" sz="2400" b="1" dirty="0">
              <a:latin typeface="+mn-ea"/>
            </a:endParaRPr>
          </a:p>
          <a:p>
            <a:pPr indent="576000" algn="just">
              <a:spcAft>
                <a:spcPts val="600"/>
              </a:spcAft>
            </a:pPr>
            <a:r>
              <a:rPr lang="zh-CN" altLang="en-US" sz="2400" dirty="0">
                <a:latin typeface="+mn-ea"/>
              </a:rPr>
              <a:t>空气计量装置的作用是对进入气缸的空气进行直接或间接的计量，并将空气流量的信息输送到</a:t>
            </a:r>
            <a:r>
              <a:rPr lang="en-US" altLang="zh-CN" sz="2400" dirty="0">
                <a:latin typeface="+mn-ea"/>
              </a:rPr>
              <a:t>ECU</a:t>
            </a:r>
            <a:r>
              <a:rPr lang="zh-CN" altLang="en-US" sz="2400" dirty="0">
                <a:latin typeface="+mn-ea"/>
              </a:rPr>
              <a:t>。在电控汽油喷射系统中有空气流量计和进气压力传感器两种装置测量进入气缸的空气量。</a:t>
            </a:r>
          </a:p>
        </p:txBody>
      </p:sp>
    </p:spTree>
    <p:extLst>
      <p:ext uri="{BB962C8B-B14F-4D97-AF65-F5344CB8AC3E}">
        <p14:creationId xmlns:p14="http://schemas.microsoft.com/office/powerpoint/2010/main" val="53361370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1751D91-A0FF-5BA6-E6C2-5A40E4BB5A4C}"/>
              </a:ext>
            </a:extLst>
          </p:cNvPr>
          <p:cNvSpPr txBox="1"/>
          <p:nvPr/>
        </p:nvSpPr>
        <p:spPr>
          <a:xfrm>
            <a:off x="839999" y="690664"/>
            <a:ext cx="10512000" cy="1646605"/>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）空气流量计。常见的空气流量计有翼片式空气流量计、卡门旋涡式空气流量计、热线式空气流量计和热膜式空气流量计。</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）翼片式空气流量计。翼片式空气流量计由测量翼片、缓冲翼片、复位弹簧、电位计、旁通空气道及怠速混合气调节螺钉等组成，如图</a:t>
            </a:r>
            <a:r>
              <a:rPr lang="en-US" altLang="zh-CN" sz="2400" dirty="0">
                <a:latin typeface="+mn-ea"/>
              </a:rPr>
              <a:t>2-4-17</a:t>
            </a:r>
            <a:r>
              <a:rPr lang="zh-CN" altLang="en-US" sz="2400" dirty="0">
                <a:latin typeface="+mn-ea"/>
              </a:rPr>
              <a:t>所示。</a:t>
            </a:r>
          </a:p>
        </p:txBody>
      </p:sp>
      <p:pic>
        <p:nvPicPr>
          <p:cNvPr id="5" name="图片 4">
            <a:extLst>
              <a:ext uri="{FF2B5EF4-FFF2-40B4-BE49-F238E27FC236}">
                <a16:creationId xmlns:a16="http://schemas.microsoft.com/office/drawing/2014/main" id="{90CA33C1-5C03-E9BB-0629-1C2CB6F266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9880" y="2385217"/>
            <a:ext cx="5512237" cy="3782119"/>
          </a:xfrm>
          <a:prstGeom prst="rect">
            <a:avLst/>
          </a:prstGeom>
        </p:spPr>
      </p:pic>
    </p:spTree>
    <p:extLst>
      <p:ext uri="{BB962C8B-B14F-4D97-AF65-F5344CB8AC3E}">
        <p14:creationId xmlns:p14="http://schemas.microsoft.com/office/powerpoint/2010/main" val="48574571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EFA5509-DAC1-4508-CBCE-838463407719}"/>
              </a:ext>
            </a:extLst>
          </p:cNvPr>
          <p:cNvSpPr txBox="1"/>
          <p:nvPr/>
        </p:nvSpPr>
        <p:spPr>
          <a:xfrm>
            <a:off x="840000" y="778213"/>
            <a:ext cx="10512000" cy="1569660"/>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）卡门旋涡式空气流量计。所谓卡门旋涡，是指在流体中放置一个圆柱状或三角状物体时，在这个物体的下游就会生成两列旋转方向相反并交替出现的旋涡，如图</a:t>
            </a:r>
            <a:r>
              <a:rPr lang="en-US" altLang="zh-CN" sz="2400" dirty="0">
                <a:latin typeface="+mn-ea"/>
              </a:rPr>
              <a:t>2-4-18</a:t>
            </a:r>
            <a:r>
              <a:rPr lang="zh-CN" altLang="en-US" sz="2400" dirty="0">
                <a:latin typeface="+mn-ea"/>
              </a:rPr>
              <a:t>所示。通过测量卡门旋涡发生的频率，可以测量出空气的流速和体积流量。</a:t>
            </a:r>
          </a:p>
        </p:txBody>
      </p:sp>
      <p:pic>
        <p:nvPicPr>
          <p:cNvPr id="5" name="图片 4">
            <a:extLst>
              <a:ext uri="{FF2B5EF4-FFF2-40B4-BE49-F238E27FC236}">
                <a16:creationId xmlns:a16="http://schemas.microsoft.com/office/drawing/2014/main" id="{5C0C49C1-F431-4988-3132-DEA63ACC6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3619" y="2460739"/>
            <a:ext cx="8104762" cy="3619048"/>
          </a:xfrm>
          <a:prstGeom prst="rect">
            <a:avLst/>
          </a:prstGeom>
        </p:spPr>
      </p:pic>
    </p:spTree>
    <p:extLst>
      <p:ext uri="{BB962C8B-B14F-4D97-AF65-F5344CB8AC3E}">
        <p14:creationId xmlns:p14="http://schemas.microsoft.com/office/powerpoint/2010/main" val="397962400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B4CF7A4-1F28-B0AC-F74D-5249CC9E9F8A}"/>
              </a:ext>
            </a:extLst>
          </p:cNvPr>
          <p:cNvSpPr txBox="1"/>
          <p:nvPr/>
        </p:nvSpPr>
        <p:spPr>
          <a:xfrm>
            <a:off x="840000" y="2013228"/>
            <a:ext cx="10512000" cy="2831544"/>
          </a:xfrm>
          <a:prstGeom prst="rect">
            <a:avLst/>
          </a:prstGeom>
          <a:noFill/>
        </p:spPr>
        <p:txBody>
          <a:bodyPr wrap="square" rtlCol="0">
            <a:spAutoFit/>
          </a:bodyPr>
          <a:lstStyle/>
          <a:p>
            <a:pPr indent="576000" algn="just">
              <a:spcAft>
                <a:spcPts val="600"/>
              </a:spcAft>
            </a:pPr>
            <a:r>
              <a:rPr lang="zh-CN" altLang="en-US" sz="2400" dirty="0">
                <a:latin typeface="+mn-ea"/>
              </a:rPr>
              <a:t>利用卡门旋涡原理测量空气流量的流量计称为卡门旋涡式空气流量计。常见的卡门旋涡式空气流量计有光学式和超声波式两种。</a:t>
            </a:r>
            <a:endParaRPr lang="en-US" altLang="zh-CN" sz="2400" dirty="0">
              <a:latin typeface="+mn-ea"/>
            </a:endParaRPr>
          </a:p>
          <a:p>
            <a:pPr indent="576000" algn="just">
              <a:spcAft>
                <a:spcPts val="600"/>
              </a:spcAft>
            </a:pPr>
            <a:r>
              <a:rPr lang="zh-CN" altLang="en-US" sz="2400" dirty="0">
                <a:latin typeface="+mn-ea"/>
              </a:rPr>
              <a:t>①光学式卡门旋涡空气流量计。光学式卡门旋涡空气流量计是利用反光镜检测的方式，通过气流压力的交替变化检测旋涡的发生频率。其主要由管路、旋涡发生器、弹簧钢片、发光二极管、光敏晶体管等组成。</a:t>
            </a:r>
            <a:endParaRPr lang="en-US" altLang="zh-CN" sz="2400" dirty="0">
              <a:latin typeface="+mn-ea"/>
            </a:endParaRPr>
          </a:p>
          <a:p>
            <a:pPr indent="576000" algn="just">
              <a:spcAft>
                <a:spcPts val="600"/>
              </a:spcAft>
            </a:pPr>
            <a:r>
              <a:rPr lang="zh-CN" altLang="en-US" sz="2400" dirty="0">
                <a:latin typeface="+mn-ea"/>
              </a:rPr>
              <a:t>②超声波式卡门旋涡空气流量计。超声波式卡门旋涡空气流量计是利用卡门旋涡引起空气密度变化进行测量的。</a:t>
            </a:r>
          </a:p>
        </p:txBody>
      </p:sp>
    </p:spTree>
    <p:extLst>
      <p:ext uri="{BB962C8B-B14F-4D97-AF65-F5344CB8AC3E}">
        <p14:creationId xmlns:p14="http://schemas.microsoft.com/office/powerpoint/2010/main" val="151208917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CFDA75A-A0C7-1AB3-32C7-A733144294E8}"/>
              </a:ext>
            </a:extLst>
          </p:cNvPr>
          <p:cNvSpPr txBox="1"/>
          <p:nvPr/>
        </p:nvSpPr>
        <p:spPr>
          <a:xfrm>
            <a:off x="839999" y="710120"/>
            <a:ext cx="10512000" cy="1646605"/>
          </a:xfrm>
          <a:prstGeom prst="rect">
            <a:avLst/>
          </a:prstGeom>
          <a:noFill/>
        </p:spPr>
        <p:txBody>
          <a:bodyPr wrap="square" rtlCol="0">
            <a:spAutoFit/>
          </a:bodyPr>
          <a:lstStyle/>
          <a:p>
            <a:pPr indent="576000" algn="just">
              <a:spcAft>
                <a:spcPts val="600"/>
              </a:spcAft>
            </a:pPr>
            <a:r>
              <a:rPr lang="en-US" altLang="zh-CN" sz="2400" dirty="0">
                <a:latin typeface="+mn-ea"/>
              </a:rPr>
              <a:t>3</a:t>
            </a:r>
            <a:r>
              <a:rPr lang="zh-CN" altLang="en-US" sz="2400" dirty="0">
                <a:latin typeface="+mn-ea"/>
              </a:rPr>
              <a:t>）热线式空气流量计。热线式空气流量计主要由感知空气流量的铂热线、根据进气温度进行修正的温度补偿电阻、控制热线电流并产生输出信号电压的控制线路板和壳体等组成，如图</a:t>
            </a:r>
            <a:r>
              <a:rPr lang="en-US" altLang="zh-CN" sz="2400" dirty="0">
                <a:latin typeface="+mn-ea"/>
              </a:rPr>
              <a:t>2-4-19</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t>热线式空气流量计的工作原理如图</a:t>
            </a:r>
            <a:r>
              <a:rPr lang="en-US" altLang="zh-CN" sz="2400" dirty="0"/>
              <a:t>2-4-20</a:t>
            </a:r>
            <a:r>
              <a:rPr lang="zh-CN" altLang="en-US" sz="2400" dirty="0"/>
              <a:t>所示。</a:t>
            </a:r>
            <a:endParaRPr lang="zh-CN" altLang="en-US" sz="2400" dirty="0">
              <a:latin typeface="+mn-ea"/>
            </a:endParaRPr>
          </a:p>
        </p:txBody>
      </p:sp>
      <p:pic>
        <p:nvPicPr>
          <p:cNvPr id="5" name="图片 4">
            <a:extLst>
              <a:ext uri="{FF2B5EF4-FFF2-40B4-BE49-F238E27FC236}">
                <a16:creationId xmlns:a16="http://schemas.microsoft.com/office/drawing/2014/main" id="{BD265FCD-CEE8-9C64-F5F4-065E8764BD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4066" y="2799596"/>
            <a:ext cx="3757858" cy="3241279"/>
          </a:xfrm>
          <a:prstGeom prst="rect">
            <a:avLst/>
          </a:prstGeom>
        </p:spPr>
      </p:pic>
      <p:pic>
        <p:nvPicPr>
          <p:cNvPr id="7" name="图片 6">
            <a:extLst>
              <a:ext uri="{FF2B5EF4-FFF2-40B4-BE49-F238E27FC236}">
                <a16:creationId xmlns:a16="http://schemas.microsoft.com/office/drawing/2014/main" id="{C28C7F25-1B4F-1ED1-AF3F-4D152321E5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7557" y="2447624"/>
            <a:ext cx="4708442" cy="3700256"/>
          </a:xfrm>
          <a:prstGeom prst="rect">
            <a:avLst/>
          </a:prstGeom>
        </p:spPr>
      </p:pic>
    </p:spTree>
    <p:extLst>
      <p:ext uri="{BB962C8B-B14F-4D97-AF65-F5344CB8AC3E}">
        <p14:creationId xmlns:p14="http://schemas.microsoft.com/office/powerpoint/2010/main" val="205649153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7A6F183-99B7-F394-EB90-97D076939E90}"/>
              </a:ext>
            </a:extLst>
          </p:cNvPr>
          <p:cNvSpPr txBox="1"/>
          <p:nvPr/>
        </p:nvSpPr>
        <p:spPr>
          <a:xfrm>
            <a:off x="840000" y="1008885"/>
            <a:ext cx="10512000" cy="830997"/>
          </a:xfrm>
          <a:prstGeom prst="rect">
            <a:avLst/>
          </a:prstGeom>
          <a:noFill/>
        </p:spPr>
        <p:txBody>
          <a:bodyPr wrap="square" rtlCol="0">
            <a:spAutoFit/>
          </a:bodyPr>
          <a:lstStyle/>
          <a:p>
            <a:pPr indent="576000" algn="just">
              <a:spcAft>
                <a:spcPts val="600"/>
              </a:spcAft>
            </a:pPr>
            <a:r>
              <a:rPr lang="en-US" altLang="zh-CN" sz="2400" dirty="0">
                <a:latin typeface="+mn-ea"/>
              </a:rPr>
              <a:t>4</a:t>
            </a:r>
            <a:r>
              <a:rPr lang="zh-CN" altLang="en-US" sz="2400" dirty="0">
                <a:latin typeface="+mn-ea"/>
              </a:rPr>
              <a:t>）热膜式空气流量计。热膜式空气流量计的结构和工作原理与热线式空气流量计基本相同，如图</a:t>
            </a:r>
            <a:r>
              <a:rPr lang="en-US" altLang="zh-CN" sz="2400" dirty="0">
                <a:latin typeface="+mn-ea"/>
              </a:rPr>
              <a:t>2-4-21</a:t>
            </a:r>
            <a:r>
              <a:rPr lang="zh-CN" altLang="en-US" sz="2400" dirty="0">
                <a:latin typeface="+mn-ea"/>
              </a:rPr>
              <a:t>所示，不同的只是将发热体由热线改为热膜。</a:t>
            </a:r>
          </a:p>
        </p:txBody>
      </p:sp>
      <p:pic>
        <p:nvPicPr>
          <p:cNvPr id="6" name="图片 5">
            <a:extLst>
              <a:ext uri="{FF2B5EF4-FFF2-40B4-BE49-F238E27FC236}">
                <a16:creationId xmlns:a16="http://schemas.microsoft.com/office/drawing/2014/main" id="{18517F8E-6942-4DC7-FDEF-93FEAD9A5C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4580" y="2106132"/>
            <a:ext cx="4362840" cy="3742983"/>
          </a:xfrm>
          <a:prstGeom prst="rect">
            <a:avLst/>
          </a:prstGeom>
        </p:spPr>
      </p:pic>
    </p:spTree>
    <p:extLst>
      <p:ext uri="{BB962C8B-B14F-4D97-AF65-F5344CB8AC3E}">
        <p14:creationId xmlns:p14="http://schemas.microsoft.com/office/powerpoint/2010/main" val="170286220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C6B0E9C-EED0-D19F-3B3A-725F87740D17}"/>
              </a:ext>
            </a:extLst>
          </p:cNvPr>
          <p:cNvSpPr txBox="1"/>
          <p:nvPr/>
        </p:nvSpPr>
        <p:spPr>
          <a:xfrm>
            <a:off x="840000" y="564205"/>
            <a:ext cx="10512000" cy="275460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进气压力传感器。进气压力传感器是一种间接测量进气量的传感器。其作用是在发动机工作时，测量进气歧管内的绝对压力和环境大气压之间的差值，并将其转变成电信号输送至电控单元，以确定进气量。其种类很多，根据信号产生的原理不同有压敏电阻式、电容式、膜盒传动可变电感式等。压敏电阻式应用最为广泛，主要由压力转换元件和混合集成电路组成，其结构如图</a:t>
            </a:r>
            <a:r>
              <a:rPr lang="en-US" altLang="zh-CN" sz="2400" dirty="0">
                <a:latin typeface="+mn-ea"/>
              </a:rPr>
              <a:t>2-4-22</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t>歧管绝对压力与输出电压的关系如图</a:t>
            </a:r>
            <a:r>
              <a:rPr lang="en-US" altLang="zh-CN" sz="2400" dirty="0"/>
              <a:t>2-4-23</a:t>
            </a:r>
            <a:r>
              <a:rPr lang="zh-CN" altLang="en-US" sz="2400" dirty="0"/>
              <a:t>所示。</a:t>
            </a:r>
            <a:endParaRPr lang="zh-CN" altLang="en-US" sz="2400" dirty="0">
              <a:latin typeface="+mn-ea"/>
            </a:endParaRPr>
          </a:p>
        </p:txBody>
      </p:sp>
      <p:pic>
        <p:nvPicPr>
          <p:cNvPr id="5" name="图片 4">
            <a:extLst>
              <a:ext uri="{FF2B5EF4-FFF2-40B4-BE49-F238E27FC236}">
                <a16:creationId xmlns:a16="http://schemas.microsoft.com/office/drawing/2014/main" id="{7E1934F4-99F3-BF00-30A8-22BC0DE130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3429000"/>
            <a:ext cx="4607489" cy="2780803"/>
          </a:xfrm>
          <a:prstGeom prst="rect">
            <a:avLst/>
          </a:prstGeom>
        </p:spPr>
      </p:pic>
      <p:pic>
        <p:nvPicPr>
          <p:cNvPr id="7" name="图片 6">
            <a:extLst>
              <a:ext uri="{FF2B5EF4-FFF2-40B4-BE49-F238E27FC236}">
                <a16:creationId xmlns:a16="http://schemas.microsoft.com/office/drawing/2014/main" id="{D2862562-A359-1D4B-F7F0-9435E0136D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4513" y="3242976"/>
            <a:ext cx="4228571" cy="3523809"/>
          </a:xfrm>
          <a:prstGeom prst="rect">
            <a:avLst/>
          </a:prstGeom>
        </p:spPr>
      </p:pic>
    </p:spTree>
    <p:extLst>
      <p:ext uri="{BB962C8B-B14F-4D97-AF65-F5344CB8AC3E}">
        <p14:creationId xmlns:p14="http://schemas.microsoft.com/office/powerpoint/2010/main" val="215620462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F3BA298-F9BA-D586-4E84-F5A76677D233}"/>
              </a:ext>
            </a:extLst>
          </p:cNvPr>
          <p:cNvSpPr txBox="1"/>
          <p:nvPr/>
        </p:nvSpPr>
        <p:spPr>
          <a:xfrm>
            <a:off x="840000" y="559422"/>
            <a:ext cx="10512000" cy="2908489"/>
          </a:xfrm>
          <a:prstGeom prst="rect">
            <a:avLst/>
          </a:prstGeom>
          <a:noFill/>
        </p:spPr>
        <p:txBody>
          <a:bodyPr wrap="square" rtlCol="0">
            <a:spAutoFit/>
          </a:bodyPr>
          <a:lstStyle/>
          <a:p>
            <a:pPr indent="576000" algn="just">
              <a:spcAft>
                <a:spcPts val="600"/>
              </a:spcAft>
            </a:pPr>
            <a:r>
              <a:rPr lang="en-US" altLang="zh-CN" sz="2400" b="1" dirty="0">
                <a:latin typeface="+mn-ea"/>
              </a:rPr>
              <a:t>7.</a:t>
            </a:r>
            <a:r>
              <a:rPr lang="zh-CN" altLang="en-US" sz="2400" b="1" dirty="0">
                <a:latin typeface="+mn-ea"/>
              </a:rPr>
              <a:t>节气门</a:t>
            </a:r>
            <a:endParaRPr lang="en-US" altLang="zh-CN" sz="2400" b="1" dirty="0">
              <a:latin typeface="+mn-ea"/>
            </a:endParaRPr>
          </a:p>
          <a:p>
            <a:pPr indent="576000" algn="just">
              <a:spcAft>
                <a:spcPts val="600"/>
              </a:spcAft>
            </a:pPr>
            <a:r>
              <a:rPr lang="zh-CN" altLang="en-US" sz="2400" dirty="0">
                <a:latin typeface="+mn-ea"/>
              </a:rPr>
              <a:t>节气门按照控制方式不同主要分为机械式节气门和电子节气门两种。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）机械式节气门。机械式节气门的控制方式是驾驶人员通过拉索或传动杆操纵节气门开度，节气门位置传感器向发动机</a:t>
            </a:r>
            <a:r>
              <a:rPr lang="en-US" altLang="zh-CN" sz="2400" dirty="0">
                <a:latin typeface="+mn-ea"/>
              </a:rPr>
              <a:t>ECU</a:t>
            </a:r>
            <a:r>
              <a:rPr lang="zh-CN" altLang="en-US" sz="2400" dirty="0">
                <a:latin typeface="+mn-ea"/>
              </a:rPr>
              <a:t>发送节气门开度信号，</a:t>
            </a:r>
            <a:r>
              <a:rPr lang="en-US" altLang="zh-CN" sz="2400" dirty="0">
                <a:latin typeface="+mn-ea"/>
              </a:rPr>
              <a:t>ECU</a:t>
            </a:r>
            <a:r>
              <a:rPr lang="zh-CN" altLang="en-US" sz="2400" dirty="0">
                <a:latin typeface="+mn-ea"/>
              </a:rPr>
              <a:t>以此信号感知发动机负荷情况和驾驶人员的意图。</a:t>
            </a:r>
            <a:endParaRPr lang="en-US" altLang="zh-CN" sz="2400" dirty="0">
              <a:latin typeface="+mn-ea"/>
            </a:endParaRPr>
          </a:p>
          <a:p>
            <a:pPr indent="576000" algn="just">
              <a:spcAft>
                <a:spcPts val="600"/>
              </a:spcAft>
            </a:pPr>
            <a:r>
              <a:rPr lang="zh-CN" altLang="en-US" sz="2400" dirty="0">
                <a:latin typeface="+mn-ea"/>
              </a:rPr>
              <a:t>机械式节气门由壳体、节气门、节气门位置传感器、节气门操纵轮、怠速控制阀等组成，如图</a:t>
            </a:r>
            <a:r>
              <a:rPr lang="en-US" altLang="zh-CN" sz="2400" dirty="0">
                <a:latin typeface="+mn-ea"/>
              </a:rPr>
              <a:t>2-4-24</a:t>
            </a:r>
            <a:r>
              <a:rPr lang="zh-CN" altLang="en-US" sz="2400" dirty="0">
                <a:latin typeface="+mn-ea"/>
              </a:rPr>
              <a:t>所示。</a:t>
            </a:r>
          </a:p>
        </p:txBody>
      </p:sp>
      <p:pic>
        <p:nvPicPr>
          <p:cNvPr id="5" name="图片 4">
            <a:extLst>
              <a:ext uri="{FF2B5EF4-FFF2-40B4-BE49-F238E27FC236}">
                <a16:creationId xmlns:a16="http://schemas.microsoft.com/office/drawing/2014/main" id="{0BBB0D08-AF67-1F8E-FAAD-F095CA8FC1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8657" y="3123813"/>
            <a:ext cx="3224297" cy="3607727"/>
          </a:xfrm>
          <a:prstGeom prst="rect">
            <a:avLst/>
          </a:prstGeom>
        </p:spPr>
      </p:pic>
    </p:spTree>
    <p:extLst>
      <p:ext uri="{BB962C8B-B14F-4D97-AF65-F5344CB8AC3E}">
        <p14:creationId xmlns:p14="http://schemas.microsoft.com/office/powerpoint/2010/main" val="367078057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31102C6-0124-E508-97F2-FCD60F236190}"/>
              </a:ext>
            </a:extLst>
          </p:cNvPr>
          <p:cNvSpPr txBox="1"/>
          <p:nvPr/>
        </p:nvSpPr>
        <p:spPr>
          <a:xfrm>
            <a:off x="840000" y="505839"/>
            <a:ext cx="10512000" cy="230832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）电子节气门。电子节气门是使用计算机控制节气门开度的系统，根据加速踏板踩下的量，发动机</a:t>
            </a:r>
            <a:r>
              <a:rPr lang="en-US" altLang="zh-CN" sz="2400" dirty="0">
                <a:latin typeface="+mn-ea"/>
              </a:rPr>
              <a:t>ECU</a:t>
            </a:r>
            <a:r>
              <a:rPr lang="zh-CN" altLang="en-US" sz="2400" dirty="0">
                <a:latin typeface="+mn-ea"/>
              </a:rPr>
              <a:t>使用节气门控制电动机来控制节气门的开启角度以达到最佳开度。以大众车型为例，电子节气门（</a:t>
            </a:r>
            <a:r>
              <a:rPr lang="en-US" altLang="zh-CN" sz="2400" dirty="0">
                <a:latin typeface="+mn-ea"/>
              </a:rPr>
              <a:t>Electronic Power Control</a:t>
            </a:r>
            <a:r>
              <a:rPr lang="zh-CN" altLang="en-US" sz="2400" dirty="0">
                <a:latin typeface="+mn-ea"/>
              </a:rPr>
              <a:t>，</a:t>
            </a:r>
            <a:r>
              <a:rPr lang="en-US" altLang="zh-CN" sz="2400" dirty="0">
                <a:latin typeface="+mn-ea"/>
              </a:rPr>
              <a:t>EPC</a:t>
            </a:r>
            <a:r>
              <a:rPr lang="zh-CN" altLang="en-US" sz="2400" dirty="0">
                <a:latin typeface="+mn-ea"/>
              </a:rPr>
              <a:t>）系统包括加速踏板位置传感器、节气门体控制单元和发动机控制单元。节气门体控制单元由节气门、节气门控制电动机、节气门位置传感器等构成，如图</a:t>
            </a:r>
            <a:r>
              <a:rPr lang="en-US" altLang="zh-CN" sz="2400" dirty="0">
                <a:latin typeface="+mn-ea"/>
              </a:rPr>
              <a:t>2-4-25</a:t>
            </a:r>
            <a:r>
              <a:rPr lang="zh-CN" altLang="en-US" sz="2400" dirty="0">
                <a:latin typeface="+mn-ea"/>
              </a:rPr>
              <a:t>所示。</a:t>
            </a:r>
          </a:p>
        </p:txBody>
      </p:sp>
      <p:pic>
        <p:nvPicPr>
          <p:cNvPr id="5" name="图片 4">
            <a:extLst>
              <a:ext uri="{FF2B5EF4-FFF2-40B4-BE49-F238E27FC236}">
                <a16:creationId xmlns:a16="http://schemas.microsoft.com/office/drawing/2014/main" id="{8831860C-59DD-993C-36CB-314C8222DA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4095" y="2901711"/>
            <a:ext cx="3723809" cy="3523809"/>
          </a:xfrm>
          <a:prstGeom prst="rect">
            <a:avLst/>
          </a:prstGeom>
        </p:spPr>
      </p:pic>
    </p:spTree>
    <p:extLst>
      <p:ext uri="{BB962C8B-B14F-4D97-AF65-F5344CB8AC3E}">
        <p14:creationId xmlns:p14="http://schemas.microsoft.com/office/powerpoint/2010/main" val="378269908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B3203A2-3CE5-79CC-E18E-3A6A702840F2}"/>
              </a:ext>
            </a:extLst>
          </p:cNvPr>
          <p:cNvSpPr txBox="1"/>
          <p:nvPr/>
        </p:nvSpPr>
        <p:spPr>
          <a:xfrm>
            <a:off x="840000" y="451541"/>
            <a:ext cx="10512000" cy="2831544"/>
          </a:xfrm>
          <a:prstGeom prst="rect">
            <a:avLst/>
          </a:prstGeom>
          <a:noFill/>
        </p:spPr>
        <p:txBody>
          <a:bodyPr wrap="square" rtlCol="0">
            <a:spAutoFit/>
          </a:bodyPr>
          <a:lstStyle/>
          <a:p>
            <a:pPr indent="576000" algn="just">
              <a:spcAft>
                <a:spcPts val="600"/>
              </a:spcAft>
            </a:pPr>
            <a:r>
              <a:rPr lang="zh-CN" altLang="en-US" sz="2400" dirty="0">
                <a:latin typeface="+mn-ea"/>
              </a:rPr>
              <a:t>加速踏板踩下的量由加速踏板位置传感器检测，节气门的开启角度由节气门位置传感器检测。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）加速踏板位置传感器。加速踏板位置传感器确定当前加速踏板的位置并将相应的信号传递到发动机控制单元。为确保可靠性，使用两个加速踏板位置传感器。</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）节气门体控制单元。节气门体控制单元结构如图</a:t>
            </a:r>
            <a:r>
              <a:rPr lang="en-US" altLang="zh-CN" sz="2400" dirty="0">
                <a:latin typeface="+mn-ea"/>
              </a:rPr>
              <a:t>2-4-26</a:t>
            </a:r>
            <a:r>
              <a:rPr lang="zh-CN" altLang="en-US" sz="2400" dirty="0">
                <a:latin typeface="+mn-ea"/>
              </a:rPr>
              <a:t>所示。其包括节气门、节气门位置传感器、节气门控制电动机和减速齿轮等。</a:t>
            </a:r>
          </a:p>
        </p:txBody>
      </p:sp>
      <p:pic>
        <p:nvPicPr>
          <p:cNvPr id="5" name="图片 4">
            <a:extLst>
              <a:ext uri="{FF2B5EF4-FFF2-40B4-BE49-F238E27FC236}">
                <a16:creationId xmlns:a16="http://schemas.microsoft.com/office/drawing/2014/main" id="{0B22D915-2CD0-40D4-D204-2C17E8DBE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7263" y="3283085"/>
            <a:ext cx="5537474" cy="3440443"/>
          </a:xfrm>
          <a:prstGeom prst="rect">
            <a:avLst/>
          </a:prstGeom>
        </p:spPr>
      </p:pic>
    </p:spTree>
    <p:extLst>
      <p:ext uri="{BB962C8B-B14F-4D97-AF65-F5344CB8AC3E}">
        <p14:creationId xmlns:p14="http://schemas.microsoft.com/office/powerpoint/2010/main" val="2165346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3656C3E-1533-BF11-B2E0-B071BAF5BD57}"/>
              </a:ext>
            </a:extLst>
          </p:cNvPr>
          <p:cNvSpPr txBox="1"/>
          <p:nvPr/>
        </p:nvSpPr>
        <p:spPr>
          <a:xfrm>
            <a:off x="840000" y="1051426"/>
            <a:ext cx="10512000" cy="475514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6</a:t>
            </a:r>
            <a:r>
              <a:rPr lang="zh-CN" altLang="en-US" sz="2400" dirty="0">
                <a:latin typeface="+mn-ea"/>
              </a:rPr>
              <a:t>）发动机工作容积。发动机工作容积是指发动机各缸工作容积的总和，即气缸工作容积乘以缸数，也称为发动机排量。</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7</a:t>
            </a:r>
            <a:r>
              <a:rPr lang="zh-CN" altLang="en-US" sz="2400" dirty="0">
                <a:latin typeface="+mn-ea"/>
              </a:rPr>
              <a:t>）工作循环。在气缸内进行的每次将燃料燃烧所释放出的热能转化为机械能的一系列过程（包括进气、压缩、做功和排气），称为发动机的工作循环。在四冲程发动机中，每完成一个行程，曲轴旋转</a:t>
            </a:r>
            <a:r>
              <a:rPr lang="en-US" altLang="zh-CN" sz="2400" dirty="0">
                <a:latin typeface="+mn-ea"/>
              </a:rPr>
              <a:t>180°</a:t>
            </a:r>
            <a:r>
              <a:rPr lang="zh-CN" altLang="en-US" sz="2400" dirty="0">
                <a:latin typeface="+mn-ea"/>
              </a:rPr>
              <a:t>；每完成一个工作循环，曲轴旋转</a:t>
            </a:r>
            <a:r>
              <a:rPr lang="en-US" altLang="zh-CN" sz="2400" dirty="0">
                <a:latin typeface="+mn-ea"/>
              </a:rPr>
              <a:t>720°</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8</a:t>
            </a:r>
            <a:r>
              <a:rPr lang="zh-CN" altLang="en-US" sz="2400" dirty="0">
                <a:latin typeface="+mn-ea"/>
              </a:rPr>
              <a:t>）压缩比。气缸总容积与燃烧室容积之比称为压缩比。压缩比的大小表示气缸内气体被压缩的程度，压缩比越大，压缩终了时气缸内气体的压力和温度越高。</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9</a:t>
            </a:r>
            <a:r>
              <a:rPr lang="zh-CN" altLang="en-US" sz="2400" dirty="0">
                <a:latin typeface="+mn-ea"/>
              </a:rPr>
              <a:t>）空燃比。可燃混合气中空气质量与燃油质量之比称为空燃比。从理论上说，每克燃料完全燃烧所需的最少的空气克数，称为理论空燃比。汽油发动机理论空燃比为</a:t>
            </a:r>
            <a:r>
              <a:rPr lang="en-US" altLang="zh-CN" sz="2400" dirty="0">
                <a:latin typeface="+mn-ea"/>
              </a:rPr>
              <a:t>14.7</a:t>
            </a:r>
            <a:r>
              <a:rPr lang="zh-CN" altLang="en-US" sz="2400" dirty="0">
                <a:latin typeface="+mn-ea"/>
              </a:rPr>
              <a:t>。</a:t>
            </a:r>
          </a:p>
        </p:txBody>
      </p:sp>
    </p:spTree>
    <p:extLst>
      <p:ext uri="{BB962C8B-B14F-4D97-AF65-F5344CB8AC3E}">
        <p14:creationId xmlns:p14="http://schemas.microsoft.com/office/powerpoint/2010/main" val="238870095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1A944D0-2212-4F4C-4956-B62295A9BF10}"/>
              </a:ext>
            </a:extLst>
          </p:cNvPr>
          <p:cNvSpPr txBox="1"/>
          <p:nvPr/>
        </p:nvSpPr>
        <p:spPr>
          <a:xfrm>
            <a:off x="840000" y="1682368"/>
            <a:ext cx="10512000" cy="3493264"/>
          </a:xfrm>
          <a:prstGeom prst="rect">
            <a:avLst/>
          </a:prstGeom>
          <a:noFill/>
        </p:spPr>
        <p:txBody>
          <a:bodyPr wrap="square" rtlCol="0">
            <a:spAutoFit/>
          </a:bodyPr>
          <a:lstStyle/>
          <a:p>
            <a:pPr indent="576000" algn="just">
              <a:spcAft>
                <a:spcPts val="600"/>
              </a:spcAft>
            </a:pPr>
            <a:r>
              <a:rPr lang="zh-CN" altLang="en-US" sz="2400" dirty="0">
                <a:latin typeface="+mn-ea"/>
              </a:rPr>
              <a:t>①节气门体控制单元工作原理。驾驶人员操纵加速踏板，加速踏板位置传感器产生相应的电压信号输入</a:t>
            </a:r>
            <a:r>
              <a:rPr lang="en-US" altLang="zh-CN" sz="2400" dirty="0">
                <a:latin typeface="+mn-ea"/>
              </a:rPr>
              <a:t>ECU</a:t>
            </a:r>
            <a:r>
              <a:rPr lang="zh-CN" altLang="en-US" sz="2400" dirty="0">
                <a:latin typeface="+mn-ea"/>
              </a:rPr>
              <a:t>，</a:t>
            </a:r>
            <a:r>
              <a:rPr lang="en-US" altLang="zh-CN" sz="2400" dirty="0">
                <a:latin typeface="+mn-ea"/>
              </a:rPr>
              <a:t>ECU</a:t>
            </a:r>
            <a:r>
              <a:rPr lang="zh-CN" altLang="en-US" sz="2400" dirty="0">
                <a:latin typeface="+mn-ea"/>
              </a:rPr>
              <a:t>首先对输入的信号进行滤波，以消除环境噪声的影响，然后根据当前的工作模式、踏板移动量和变化率解析驾驶人员意图，计算出其对发动机转矩的基本需求，得到相应的节气门开度的基本期望值。</a:t>
            </a:r>
            <a:endParaRPr lang="en-US" altLang="zh-CN" sz="2400" dirty="0">
              <a:latin typeface="+mn-ea"/>
            </a:endParaRPr>
          </a:p>
          <a:p>
            <a:pPr indent="576000" algn="just">
              <a:spcAft>
                <a:spcPts val="600"/>
              </a:spcAft>
            </a:pPr>
            <a:r>
              <a:rPr lang="zh-CN" altLang="en-US" sz="2400" dirty="0">
                <a:latin typeface="+mn-ea"/>
              </a:rPr>
              <a:t>②节气门位置传感器。节气门位置传感器安装在节气门体上，其作用是将节气门打开的角度转换成电信号输送到控制单元，以便在节气门处于不同开度状态时控制喷油量。其主要有线性式节气门位置传感器和开关式节气门位置传感器两种类型。</a:t>
            </a:r>
          </a:p>
        </p:txBody>
      </p:sp>
    </p:spTree>
    <p:extLst>
      <p:ext uri="{BB962C8B-B14F-4D97-AF65-F5344CB8AC3E}">
        <p14:creationId xmlns:p14="http://schemas.microsoft.com/office/powerpoint/2010/main" val="335863752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235356C-AAE7-975F-4A58-5BFA4CDD6D03}"/>
              </a:ext>
            </a:extLst>
          </p:cNvPr>
          <p:cNvSpPr txBox="1"/>
          <p:nvPr/>
        </p:nvSpPr>
        <p:spPr>
          <a:xfrm>
            <a:off x="839999" y="834636"/>
            <a:ext cx="10512000" cy="1200329"/>
          </a:xfrm>
          <a:prstGeom prst="rect">
            <a:avLst/>
          </a:prstGeom>
          <a:noFill/>
        </p:spPr>
        <p:txBody>
          <a:bodyPr wrap="square" rtlCol="0">
            <a:spAutoFit/>
          </a:bodyPr>
          <a:lstStyle/>
          <a:p>
            <a:pPr indent="576000" algn="just">
              <a:spcAft>
                <a:spcPts val="600"/>
              </a:spcAft>
            </a:pPr>
            <a:r>
              <a:rPr lang="en-US" altLang="zh-CN" sz="2400" dirty="0">
                <a:latin typeface="+mn-ea"/>
              </a:rPr>
              <a:t>a.</a:t>
            </a:r>
            <a:r>
              <a:rPr lang="zh-CN" altLang="en-US" sz="2400" dirty="0">
                <a:latin typeface="+mn-ea"/>
              </a:rPr>
              <a:t>线性式节气门位置传感器。线性式节气门位置传感器的主要特点是节气门开度的输出电压与节气门开度呈线性关系。其传感器的结构、电路和输出特性如图</a:t>
            </a:r>
            <a:r>
              <a:rPr lang="en-US" altLang="zh-CN" sz="2400" dirty="0">
                <a:latin typeface="+mn-ea"/>
              </a:rPr>
              <a:t>2-4-27</a:t>
            </a:r>
            <a:r>
              <a:rPr lang="zh-CN" altLang="en-US" sz="2400" dirty="0">
                <a:latin typeface="+mn-ea"/>
              </a:rPr>
              <a:t>所示。</a:t>
            </a:r>
          </a:p>
        </p:txBody>
      </p:sp>
      <p:pic>
        <p:nvPicPr>
          <p:cNvPr id="5" name="图片 4">
            <a:extLst>
              <a:ext uri="{FF2B5EF4-FFF2-40B4-BE49-F238E27FC236}">
                <a16:creationId xmlns:a16="http://schemas.microsoft.com/office/drawing/2014/main" id="{88DC72D3-4387-F7A2-6A1D-65CAC23C4F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4095" y="2299555"/>
            <a:ext cx="7523809" cy="3723809"/>
          </a:xfrm>
          <a:prstGeom prst="rect">
            <a:avLst/>
          </a:prstGeom>
        </p:spPr>
      </p:pic>
    </p:spTree>
    <p:extLst>
      <p:ext uri="{BB962C8B-B14F-4D97-AF65-F5344CB8AC3E}">
        <p14:creationId xmlns:p14="http://schemas.microsoft.com/office/powerpoint/2010/main" val="169085813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E37C8EA-77F8-93EC-B499-74DA03CD5D42}"/>
              </a:ext>
            </a:extLst>
          </p:cNvPr>
          <p:cNvSpPr txBox="1"/>
          <p:nvPr/>
        </p:nvSpPr>
        <p:spPr>
          <a:xfrm>
            <a:off x="840000" y="700391"/>
            <a:ext cx="10512000" cy="1569660"/>
          </a:xfrm>
          <a:prstGeom prst="rect">
            <a:avLst/>
          </a:prstGeom>
          <a:noFill/>
        </p:spPr>
        <p:txBody>
          <a:bodyPr wrap="square" rtlCol="0">
            <a:spAutoFit/>
          </a:bodyPr>
          <a:lstStyle/>
          <a:p>
            <a:pPr indent="576000" algn="just">
              <a:spcAft>
                <a:spcPts val="600"/>
              </a:spcAft>
            </a:pPr>
            <a:r>
              <a:rPr lang="en-US" altLang="zh-CN" sz="2400" dirty="0">
                <a:latin typeface="+mn-ea"/>
              </a:rPr>
              <a:t>b.</a:t>
            </a:r>
            <a:r>
              <a:rPr lang="zh-CN" altLang="en-US" sz="2400" dirty="0">
                <a:latin typeface="+mn-ea"/>
              </a:rPr>
              <a:t>开关式节气门位置传感器。开关式节气门位置传感器的特点是传感器仅以开和关两种输出信号向</a:t>
            </a:r>
            <a:r>
              <a:rPr lang="en-US" altLang="zh-CN" sz="2400" dirty="0">
                <a:latin typeface="+mn-ea"/>
              </a:rPr>
              <a:t>ECU</a:t>
            </a:r>
            <a:r>
              <a:rPr lang="zh-CN" altLang="en-US" sz="2400" dirty="0">
                <a:latin typeface="+mn-ea"/>
              </a:rPr>
              <a:t>传递节气门位置状态信息。该传感器由一个活动触点和两个固定触点（全开触点和功率触点）及怠速触点构成。其结构与工作情况如图</a:t>
            </a:r>
            <a:r>
              <a:rPr lang="en-US" altLang="zh-CN" sz="2400" dirty="0">
                <a:latin typeface="+mn-ea"/>
              </a:rPr>
              <a:t>2-4-28</a:t>
            </a:r>
            <a:r>
              <a:rPr lang="zh-CN" altLang="en-US" sz="2400" dirty="0">
                <a:latin typeface="+mn-ea"/>
              </a:rPr>
              <a:t>所示。</a:t>
            </a:r>
          </a:p>
        </p:txBody>
      </p:sp>
      <p:pic>
        <p:nvPicPr>
          <p:cNvPr id="5" name="图片 4">
            <a:extLst>
              <a:ext uri="{FF2B5EF4-FFF2-40B4-BE49-F238E27FC236}">
                <a16:creationId xmlns:a16="http://schemas.microsoft.com/office/drawing/2014/main" id="{70B4B6D6-49C2-C2FE-7862-2801EC0191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190" y="2643323"/>
            <a:ext cx="8247619" cy="3514286"/>
          </a:xfrm>
          <a:prstGeom prst="rect">
            <a:avLst/>
          </a:prstGeom>
        </p:spPr>
      </p:pic>
    </p:spTree>
    <p:extLst>
      <p:ext uri="{BB962C8B-B14F-4D97-AF65-F5344CB8AC3E}">
        <p14:creationId xmlns:p14="http://schemas.microsoft.com/office/powerpoint/2010/main" val="155681983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CF58EF7-4CFD-A200-758F-0B4D349889D7}"/>
              </a:ext>
            </a:extLst>
          </p:cNvPr>
          <p:cNvSpPr txBox="1"/>
          <p:nvPr/>
        </p:nvSpPr>
        <p:spPr>
          <a:xfrm>
            <a:off x="840000" y="408562"/>
            <a:ext cx="10512000" cy="2954655"/>
          </a:xfrm>
          <a:prstGeom prst="rect">
            <a:avLst/>
          </a:prstGeom>
          <a:noFill/>
        </p:spPr>
        <p:txBody>
          <a:bodyPr wrap="square" rtlCol="0">
            <a:spAutoFit/>
          </a:bodyPr>
          <a:lstStyle/>
          <a:p>
            <a:pPr indent="576000" algn="just">
              <a:spcAft>
                <a:spcPts val="600"/>
              </a:spcAft>
            </a:pPr>
            <a:r>
              <a:rPr lang="en-US" altLang="zh-CN" sz="2300" b="1" dirty="0">
                <a:latin typeface="+mn-ea"/>
              </a:rPr>
              <a:t>(</a:t>
            </a:r>
            <a:r>
              <a:rPr lang="zh-CN" altLang="en-US" sz="2300" b="1" dirty="0">
                <a:latin typeface="+mn-ea"/>
              </a:rPr>
              <a:t>二</a:t>
            </a:r>
            <a:r>
              <a:rPr lang="en-US" altLang="zh-CN" sz="2300" b="1" dirty="0">
                <a:latin typeface="+mn-ea"/>
              </a:rPr>
              <a:t>)</a:t>
            </a:r>
            <a:r>
              <a:rPr lang="zh-CN" altLang="en-US" sz="2300" b="1" dirty="0">
                <a:latin typeface="+mn-ea"/>
              </a:rPr>
              <a:t>柴油机燃料供给系统</a:t>
            </a:r>
            <a:endParaRPr lang="en-US" altLang="zh-CN" sz="2300" b="1" dirty="0">
              <a:latin typeface="+mn-ea"/>
            </a:endParaRPr>
          </a:p>
          <a:p>
            <a:pPr indent="576000" algn="just">
              <a:spcAft>
                <a:spcPts val="600"/>
              </a:spcAft>
            </a:pPr>
            <a:r>
              <a:rPr lang="en-US" altLang="zh-CN" sz="2200" b="1" dirty="0">
                <a:latin typeface="+mn-ea"/>
              </a:rPr>
              <a:t>1.</a:t>
            </a:r>
            <a:r>
              <a:rPr lang="zh-CN" altLang="en-US" sz="2200" b="1" dirty="0">
                <a:latin typeface="+mn-ea"/>
              </a:rPr>
              <a:t>柴油机燃料供给系统的组成</a:t>
            </a:r>
            <a:endParaRPr lang="en-US" altLang="zh-CN" sz="2200" b="1" dirty="0">
              <a:latin typeface="+mn-ea"/>
            </a:endParaRPr>
          </a:p>
          <a:p>
            <a:pPr indent="576000" algn="just">
              <a:spcAft>
                <a:spcPts val="600"/>
              </a:spcAft>
            </a:pPr>
            <a:r>
              <a:rPr lang="zh-CN" altLang="en-US" sz="2200" dirty="0">
                <a:latin typeface="+mn-ea"/>
              </a:rPr>
              <a:t>一般柴油机燃料供给系统由燃料供给装置、空气供给装置、可燃混合气形成装置和废气排出装置等组成。燃料供给装置通常由喷油器</a:t>
            </a:r>
            <a:r>
              <a:rPr lang="en-US" altLang="zh-CN" sz="2200" dirty="0">
                <a:latin typeface="+mn-ea"/>
              </a:rPr>
              <a:t>11</a:t>
            </a:r>
            <a:r>
              <a:rPr lang="zh-CN" altLang="en-US" sz="2200" dirty="0">
                <a:latin typeface="+mn-ea"/>
              </a:rPr>
              <a:t>、喷油泵</a:t>
            </a:r>
            <a:r>
              <a:rPr lang="en-US" altLang="zh-CN" sz="2200" dirty="0">
                <a:latin typeface="+mn-ea"/>
              </a:rPr>
              <a:t>5</a:t>
            </a:r>
            <a:r>
              <a:rPr lang="zh-CN" altLang="en-US" sz="2200" dirty="0">
                <a:latin typeface="+mn-ea"/>
              </a:rPr>
              <a:t>、柴油细滤器</a:t>
            </a:r>
            <a:r>
              <a:rPr lang="en-US" altLang="zh-CN" sz="2200" dirty="0">
                <a:latin typeface="+mn-ea"/>
              </a:rPr>
              <a:t>9</a:t>
            </a:r>
            <a:r>
              <a:rPr lang="zh-CN" altLang="en-US" sz="2200" dirty="0">
                <a:latin typeface="+mn-ea"/>
              </a:rPr>
              <a:t>、输油泵</a:t>
            </a:r>
            <a:r>
              <a:rPr lang="en-US" altLang="zh-CN" sz="2200" dirty="0">
                <a:latin typeface="+mn-ea"/>
              </a:rPr>
              <a:t>6</a:t>
            </a:r>
            <a:r>
              <a:rPr lang="zh-CN" altLang="en-US" sz="2200" dirty="0">
                <a:latin typeface="+mn-ea"/>
              </a:rPr>
              <a:t>、柴油粗滤器</a:t>
            </a:r>
            <a:r>
              <a:rPr lang="en-US" altLang="zh-CN" sz="2200" dirty="0">
                <a:latin typeface="+mn-ea"/>
              </a:rPr>
              <a:t>2</a:t>
            </a:r>
            <a:r>
              <a:rPr lang="zh-CN" altLang="en-US" sz="2200" dirty="0">
                <a:latin typeface="+mn-ea"/>
              </a:rPr>
              <a:t>、柴油箱</a:t>
            </a:r>
            <a:r>
              <a:rPr lang="en-US" altLang="zh-CN" sz="2200" dirty="0">
                <a:latin typeface="+mn-ea"/>
              </a:rPr>
              <a:t>1</a:t>
            </a:r>
            <a:r>
              <a:rPr lang="zh-CN" altLang="en-US" sz="2200" dirty="0">
                <a:latin typeface="+mn-ea"/>
              </a:rPr>
              <a:t>及油管等组成，如图</a:t>
            </a:r>
            <a:r>
              <a:rPr lang="en-US" altLang="zh-CN" sz="2200" dirty="0">
                <a:latin typeface="+mn-ea"/>
              </a:rPr>
              <a:t>2-4-29</a:t>
            </a:r>
            <a:r>
              <a:rPr lang="zh-CN" altLang="en-US" sz="2200" dirty="0">
                <a:latin typeface="+mn-ea"/>
              </a:rPr>
              <a:t>所示；空气供给装置主要由空气滤清器、进气歧管及进气道组成，有的柴油发动机还装有增压器和中冷器；可燃混合气形成装置主要指燃烧室；废气排出装置由排气道、排气歧管和排气消声器组成。</a:t>
            </a:r>
          </a:p>
        </p:txBody>
      </p:sp>
      <p:pic>
        <p:nvPicPr>
          <p:cNvPr id="5" name="图片 4">
            <a:extLst>
              <a:ext uri="{FF2B5EF4-FFF2-40B4-BE49-F238E27FC236}">
                <a16:creationId xmlns:a16="http://schemas.microsoft.com/office/drawing/2014/main" id="{C54F0896-7BA0-050B-7A6F-F07D8D1447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8407" y="3096352"/>
            <a:ext cx="5695186" cy="3617035"/>
          </a:xfrm>
          <a:prstGeom prst="rect">
            <a:avLst/>
          </a:prstGeom>
        </p:spPr>
      </p:pic>
    </p:spTree>
    <p:extLst>
      <p:ext uri="{BB962C8B-B14F-4D97-AF65-F5344CB8AC3E}">
        <p14:creationId xmlns:p14="http://schemas.microsoft.com/office/powerpoint/2010/main" val="65549059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F0C07B5-4E15-7631-043C-4F904941135B}"/>
              </a:ext>
            </a:extLst>
          </p:cNvPr>
          <p:cNvSpPr txBox="1"/>
          <p:nvPr/>
        </p:nvSpPr>
        <p:spPr>
          <a:xfrm>
            <a:off x="840000" y="866760"/>
            <a:ext cx="10512000" cy="512448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可燃混合气的形成特点</a:t>
            </a:r>
            <a:endParaRPr lang="en-US" altLang="zh-CN" sz="2400" b="1" dirty="0">
              <a:latin typeface="+mn-ea"/>
            </a:endParaRPr>
          </a:p>
          <a:p>
            <a:pPr indent="576000" algn="just">
              <a:spcAft>
                <a:spcPts val="600"/>
              </a:spcAft>
            </a:pPr>
            <a:r>
              <a:rPr lang="zh-CN" altLang="en-US" sz="2400" dirty="0">
                <a:latin typeface="+mn-ea"/>
              </a:rPr>
              <a:t>柴油机具有热效率高、可靠性好、排气污染少和较大功率范围内适应好等优点，因此，在汽车上的应用很广泛。</a:t>
            </a:r>
            <a:endParaRPr lang="en-US" altLang="zh-CN" sz="2400" dirty="0">
              <a:latin typeface="+mn-ea"/>
            </a:endParaRPr>
          </a:p>
          <a:p>
            <a:pPr indent="576000" algn="just">
              <a:spcAft>
                <a:spcPts val="600"/>
              </a:spcAft>
            </a:pPr>
            <a:r>
              <a:rPr lang="zh-CN" altLang="en-US" sz="2400" dirty="0">
                <a:latin typeface="+mn-ea"/>
              </a:rPr>
              <a:t>与汽油机相比，柴油机所用燃料的理化特性决定了燃料供给、着火与燃烧方式的不同。柴油机采用压燃，即在压缩行程接近终了时，将柴油喷入气缸，使之与空气混合成可燃混合气，并利用空气压缩所形成的高温使其自行着火燃烧。由于柴油机在进气过程中进入燃烧室的是纯空气，在压缩过程接近终了时，柴油才喷入，然后自行着火燃烧，柴油机的混合气形成时间很短，只占</a:t>
            </a:r>
            <a:r>
              <a:rPr lang="en-US" altLang="zh-CN" sz="2400" dirty="0">
                <a:latin typeface="+mn-ea"/>
              </a:rPr>
              <a:t>15°~35°</a:t>
            </a:r>
            <a:r>
              <a:rPr lang="zh-CN" altLang="en-US" sz="2400" dirty="0">
                <a:latin typeface="+mn-ea"/>
              </a:rPr>
              <a:t>曲轴转角。</a:t>
            </a:r>
            <a:endParaRPr lang="en-US" altLang="zh-CN" sz="2400" dirty="0">
              <a:latin typeface="+mn-ea"/>
            </a:endParaRPr>
          </a:p>
          <a:p>
            <a:pPr indent="576000" algn="just">
              <a:spcAft>
                <a:spcPts val="600"/>
              </a:spcAft>
            </a:pPr>
            <a:r>
              <a:rPr lang="zh-CN" altLang="en-US" sz="2400" dirty="0">
                <a:latin typeface="+mn-ea"/>
              </a:rPr>
              <a:t>与汽油相比，柴油的蒸发性和流动性都比较差，难以在燃烧前彻底雾化蒸发并与空气均匀混合。为了保证燃烧完全，柴油机不得不采用较大的过量空气系数，即总体上过量空气系数</a:t>
            </a:r>
            <a:r>
              <a:rPr lang="en-US" altLang="zh-CN" sz="2400" dirty="0">
                <a:latin typeface="+mn-ea"/>
              </a:rPr>
              <a:t>a&gt;1</a:t>
            </a:r>
            <a:r>
              <a:rPr lang="zh-CN" altLang="en-US" sz="2400" dirty="0">
                <a:latin typeface="+mn-ea"/>
              </a:rPr>
              <a:t>。但燃烧室内仍存在局部混合气过浓和过稀的现象。</a:t>
            </a:r>
          </a:p>
        </p:txBody>
      </p:sp>
    </p:spTree>
    <p:extLst>
      <p:ext uri="{BB962C8B-B14F-4D97-AF65-F5344CB8AC3E}">
        <p14:creationId xmlns:p14="http://schemas.microsoft.com/office/powerpoint/2010/main" val="360115603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AB3B3C2-B66B-CD40-AABB-A1C4F462A99B}"/>
              </a:ext>
            </a:extLst>
          </p:cNvPr>
          <p:cNvSpPr txBox="1"/>
          <p:nvPr/>
        </p:nvSpPr>
        <p:spPr>
          <a:xfrm>
            <a:off x="840000" y="1867034"/>
            <a:ext cx="10512000" cy="3123932"/>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可燃混合气的形成方式</a:t>
            </a:r>
            <a:endParaRPr lang="en-US" altLang="zh-CN" sz="2400" b="1" dirty="0">
              <a:latin typeface="+mn-ea"/>
            </a:endParaRPr>
          </a:p>
          <a:p>
            <a:pPr indent="576000" algn="just">
              <a:spcAft>
                <a:spcPts val="600"/>
              </a:spcAft>
            </a:pPr>
            <a:r>
              <a:rPr lang="zh-CN" altLang="en-US" sz="2400" dirty="0">
                <a:latin typeface="+mn-ea"/>
              </a:rPr>
              <a:t>根据柴油机混合气的形成特点，可燃混合气的形成方式可分为空间雾化混合和油膜蒸发混合两种基本方式。空间雾化混合是将柴油以高压喷向燃烧室空间，形成雾状，与空气进行混合，为了使混合均匀，要求喷出的燃油与燃烧室形状相配合，并充分利用燃烧室中空气的运动；油膜蒸发混合是将大部分柴油喷射到燃烧室壁面上，形成一层油膜，并受热蒸发，在燃烧室中强烈的旋转气流作用下，燃料蒸气与空气形成均匀的可燃混合气。在柴油实际喷射中，两种混合方式兼有，只是多少、主次有所不同。</a:t>
            </a:r>
          </a:p>
        </p:txBody>
      </p:sp>
    </p:spTree>
    <p:extLst>
      <p:ext uri="{BB962C8B-B14F-4D97-AF65-F5344CB8AC3E}">
        <p14:creationId xmlns:p14="http://schemas.microsoft.com/office/powerpoint/2010/main" val="276762066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215C8CA-EA97-957A-8161-987ADDCEF11B}"/>
              </a:ext>
            </a:extLst>
          </p:cNvPr>
          <p:cNvSpPr txBox="1"/>
          <p:nvPr/>
        </p:nvSpPr>
        <p:spPr>
          <a:xfrm>
            <a:off x="840000" y="682094"/>
            <a:ext cx="10512000" cy="5493812"/>
          </a:xfrm>
          <a:prstGeom prst="rect">
            <a:avLst/>
          </a:prstGeom>
          <a:noFill/>
        </p:spPr>
        <p:txBody>
          <a:bodyPr wrap="square" rtlCol="0">
            <a:spAutoFit/>
          </a:bodyPr>
          <a:lstStyle/>
          <a:p>
            <a:pPr indent="576000" algn="just">
              <a:spcAft>
                <a:spcPts val="600"/>
              </a:spcAft>
            </a:pPr>
            <a:r>
              <a:rPr lang="zh-CN" altLang="en-US" sz="2400" dirty="0">
                <a:latin typeface="+mn-ea"/>
              </a:rPr>
              <a:t>为了促进柴油与空气更好地混合，一般都要有适当的空气涡流，空气涡流常见的有以下三种。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）进气涡流。进气涡流是指在进气行程中，使进入气缸的空气形成绕气缸中心高速旋转的气流。它一直持续到燃烧膨胀过程。涡流速度可以达到曲轴转速的</a:t>
            </a:r>
            <a:r>
              <a:rPr lang="en-US" altLang="zh-CN" sz="2400" dirty="0">
                <a:latin typeface="+mn-ea"/>
              </a:rPr>
              <a:t>6~10</a:t>
            </a:r>
            <a:r>
              <a:rPr lang="zh-CN" altLang="en-US" sz="2400" dirty="0">
                <a:latin typeface="+mn-ea"/>
              </a:rPr>
              <a:t>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挤压涡流。挤压涡流（挤流）是指在压缩过程中形成的空气运动。当活塞接近压缩上止点时，活塞顶上部的环形空间中的气体被挤入活塞顶部的凹坑内，形成了气体的运动，称为正挤流；当活塞下行时，活塞顶部凹坑内的气体向外流到环形空间，称为逆挤流。挤压涡流的产生与活塞顶凹坑（燃烧室）设计有很大关系，柴油机活塞顶样式凹坑形形色色，目的都是促进燃油与空气的混合和燃烧。</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）燃烧涡紊流。燃烧涡紊流是指利用柴油燃烧的能量，冲击未燃的混合气，造成混合气涡流或紊流。其目的也是进一步促进燃油与空气的混合和燃烧。</a:t>
            </a:r>
          </a:p>
        </p:txBody>
      </p:sp>
    </p:spTree>
    <p:extLst>
      <p:ext uri="{BB962C8B-B14F-4D97-AF65-F5344CB8AC3E}">
        <p14:creationId xmlns:p14="http://schemas.microsoft.com/office/powerpoint/2010/main" val="403545702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402A84F-545E-D93C-E197-F31ED6380386}"/>
              </a:ext>
            </a:extLst>
          </p:cNvPr>
          <p:cNvSpPr txBox="1"/>
          <p:nvPr/>
        </p:nvSpPr>
        <p:spPr>
          <a:xfrm>
            <a:off x="840000" y="1236092"/>
            <a:ext cx="10512000" cy="4385816"/>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柴油机喷油器</a:t>
            </a:r>
            <a:endParaRPr lang="en-US" altLang="zh-CN" sz="2400" b="1" dirty="0">
              <a:latin typeface="+mn-ea"/>
            </a:endParaRPr>
          </a:p>
          <a:p>
            <a:pPr indent="576000" algn="just">
              <a:spcAft>
                <a:spcPts val="600"/>
              </a:spcAft>
            </a:pPr>
            <a:r>
              <a:rPr lang="zh-CN" altLang="en-US" sz="2400" dirty="0">
                <a:latin typeface="+mn-ea"/>
              </a:rPr>
              <a:t>喷油器是柴油机燃料供给系统的重要部件，直接关系到燃油的雾化质量和可燃混合气的良好形成。</a:t>
            </a:r>
            <a:endParaRPr lang="en-US" altLang="zh-CN" sz="2400" dirty="0">
              <a:latin typeface="+mn-ea"/>
            </a:endParaRPr>
          </a:p>
          <a:p>
            <a:pPr indent="576000" algn="just">
              <a:spcAft>
                <a:spcPts val="600"/>
              </a:spcAft>
            </a:pPr>
            <a:r>
              <a:rPr lang="zh-CN" altLang="en-US" sz="2400" dirty="0">
                <a:latin typeface="+mn-ea"/>
              </a:rPr>
              <a:t>喷油器的功能主要有两个：一是使一定数量的燃油得到良好的雾化，促进燃油着火和燃烧；二是使燃油喷射按照燃烧室类型合理分布，从而使燃油与空气得到迅速而完善的混合，形成均匀的混合气。</a:t>
            </a:r>
            <a:endParaRPr lang="en-US" altLang="zh-CN" sz="2400" dirty="0">
              <a:latin typeface="+mn-ea"/>
            </a:endParaRPr>
          </a:p>
          <a:p>
            <a:pPr indent="576000" algn="just">
              <a:spcAft>
                <a:spcPts val="600"/>
              </a:spcAft>
            </a:pPr>
            <a:r>
              <a:rPr lang="zh-CN" altLang="en-US" sz="2400" dirty="0">
                <a:latin typeface="+mn-ea"/>
              </a:rPr>
              <a:t>为此，发动机对喷油器提出了相应的要求：具有良好的喷油特性，即在每一循环的供油量中，开始喷油少，中期喷油多，后期喷油少，这样可以减少备油期的积油量，并改善燃烧后期的不利情况；喷油器喷射燃油时应该具有一定喷油压力和射程，以及合适的喷雾锥角和喷雾质量；喷油时断油要迅速，且不发生燃油的滴漏，以免恶化燃烧过程。</a:t>
            </a:r>
          </a:p>
        </p:txBody>
      </p:sp>
    </p:spTree>
    <p:extLst>
      <p:ext uri="{BB962C8B-B14F-4D97-AF65-F5344CB8AC3E}">
        <p14:creationId xmlns:p14="http://schemas.microsoft.com/office/powerpoint/2010/main" val="150118097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95A01F-A65A-9A28-612E-A126B08A1141}"/>
              </a:ext>
            </a:extLst>
          </p:cNvPr>
          <p:cNvSpPr txBox="1"/>
          <p:nvPr/>
        </p:nvSpPr>
        <p:spPr>
          <a:xfrm>
            <a:off x="1089498" y="1128370"/>
            <a:ext cx="6245157" cy="4601260"/>
          </a:xfrm>
          <a:prstGeom prst="rect">
            <a:avLst/>
          </a:prstGeom>
          <a:noFill/>
        </p:spPr>
        <p:txBody>
          <a:bodyPr wrap="square" rtlCol="0">
            <a:spAutoFit/>
          </a:bodyPr>
          <a:lstStyle/>
          <a:p>
            <a:pPr indent="576000" algn="just">
              <a:spcAft>
                <a:spcPts val="600"/>
              </a:spcAft>
            </a:pPr>
            <a:r>
              <a:rPr lang="zh-CN" altLang="en-US" sz="2400" dirty="0">
                <a:latin typeface="+mn-ea"/>
              </a:rPr>
              <a:t>喷油器按照结构形式可分为开式和闭式两大类。目前，大多数柴油机使用闭式喷油器。闭式喷油器主要有孔式喷油器和轴针式喷油器两种类型。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）孔式喷油器。孔式喷油器的特点是喷油嘴针阀偶件中的针阀不直接伸出喷孔，喷油嘴喷孔小且多，一般喷孔数量为</a:t>
            </a:r>
            <a:r>
              <a:rPr lang="en-US" altLang="zh-CN" sz="2400" dirty="0">
                <a:latin typeface="+mn-ea"/>
              </a:rPr>
              <a:t>1~8</a:t>
            </a:r>
            <a:r>
              <a:rPr lang="zh-CN" altLang="en-US" sz="2400" dirty="0">
                <a:latin typeface="+mn-ea"/>
              </a:rPr>
              <a:t>个，直径一般为</a:t>
            </a:r>
            <a:r>
              <a:rPr lang="en-US" altLang="zh-CN" sz="2400" dirty="0">
                <a:latin typeface="+mn-ea"/>
              </a:rPr>
              <a:t>0.25~0.50mm</a:t>
            </a:r>
            <a:r>
              <a:rPr lang="zh-CN" altLang="en-US" sz="2400" dirty="0">
                <a:latin typeface="+mn-ea"/>
              </a:rPr>
              <a:t>，其数目和位置可以根据燃烧室形状及要求确定。孔式喷油器多用在直接喷射式的柴油机上。孔式喷油器结构如图</a:t>
            </a:r>
            <a:r>
              <a:rPr lang="en-US" altLang="zh-CN" sz="2400" dirty="0">
                <a:latin typeface="+mn-ea"/>
              </a:rPr>
              <a:t>2-4-30</a:t>
            </a:r>
            <a:r>
              <a:rPr lang="zh-CN" altLang="en-US" sz="2400" dirty="0">
                <a:latin typeface="+mn-ea"/>
              </a:rPr>
              <a:t>所示。其主要由喷油嘴、喷油器体和调压装置三部分组成。</a:t>
            </a:r>
          </a:p>
        </p:txBody>
      </p:sp>
      <p:pic>
        <p:nvPicPr>
          <p:cNvPr id="5" name="图片 4">
            <a:extLst>
              <a:ext uri="{FF2B5EF4-FFF2-40B4-BE49-F238E27FC236}">
                <a16:creationId xmlns:a16="http://schemas.microsoft.com/office/drawing/2014/main" id="{4257273C-2FC5-3023-EB31-31AD0C0084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9710" y="523583"/>
            <a:ext cx="3472792" cy="5810834"/>
          </a:xfrm>
          <a:prstGeom prst="rect">
            <a:avLst/>
          </a:prstGeom>
        </p:spPr>
      </p:pic>
    </p:spTree>
    <p:extLst>
      <p:ext uri="{BB962C8B-B14F-4D97-AF65-F5344CB8AC3E}">
        <p14:creationId xmlns:p14="http://schemas.microsoft.com/office/powerpoint/2010/main" val="57319725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654C6A7-5388-E71F-7109-4D55A3144816}"/>
              </a:ext>
            </a:extLst>
          </p:cNvPr>
          <p:cNvSpPr txBox="1"/>
          <p:nvPr/>
        </p:nvSpPr>
        <p:spPr>
          <a:xfrm>
            <a:off x="840000" y="603114"/>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孔式喷油嘴可分为短型和长型两种，如图</a:t>
            </a:r>
            <a:r>
              <a:rPr lang="en-US" altLang="zh-CN" sz="2400" dirty="0">
                <a:latin typeface="+mn-ea"/>
              </a:rPr>
              <a:t>2-4-31</a:t>
            </a:r>
            <a:r>
              <a:rPr lang="zh-CN" altLang="en-US" sz="2400" dirty="0">
                <a:latin typeface="+mn-ea"/>
              </a:rPr>
              <a:t>所示，短型孔式喷油嘴</a:t>
            </a:r>
            <a:r>
              <a:rPr lang="en-US" altLang="zh-CN" sz="2400" dirty="0">
                <a:latin typeface="+mn-ea"/>
              </a:rPr>
              <a:t>[</a:t>
            </a:r>
            <a:r>
              <a:rPr lang="zh-CN" altLang="en-US" sz="2400" dirty="0">
                <a:latin typeface="+mn-ea"/>
              </a:rPr>
              <a:t>图</a:t>
            </a:r>
            <a:r>
              <a:rPr lang="en-US" altLang="zh-CN" sz="2400" dirty="0">
                <a:latin typeface="+mn-ea"/>
              </a:rPr>
              <a:t>2-4-31(a)]</a:t>
            </a:r>
            <a:r>
              <a:rPr lang="zh-CN" altLang="en-US" sz="2400" dirty="0">
                <a:latin typeface="+mn-ea"/>
              </a:rPr>
              <a:t>针阀较短，受热较大，多用在热负荷不高的柴油机中；长型孔式喷油嘴</a:t>
            </a:r>
            <a:r>
              <a:rPr lang="en-US" altLang="zh-CN" sz="2400" dirty="0">
                <a:latin typeface="+mn-ea"/>
              </a:rPr>
              <a:t>[</a:t>
            </a:r>
            <a:r>
              <a:rPr lang="zh-CN" altLang="en-US" sz="2400" dirty="0">
                <a:latin typeface="+mn-ea"/>
              </a:rPr>
              <a:t>图</a:t>
            </a:r>
            <a:r>
              <a:rPr lang="en-US" altLang="zh-CN" sz="2400" dirty="0">
                <a:latin typeface="+mn-ea"/>
              </a:rPr>
              <a:t>2-4-31(b)]</a:t>
            </a:r>
            <a:r>
              <a:rPr lang="zh-CN" altLang="en-US" sz="2400" dirty="0">
                <a:latin typeface="+mn-ea"/>
              </a:rPr>
              <a:t>的针阀导向圆柱面远离燃烧室，减少了针阀受热变形卡死在针阀体中的可能性，用于热负荷较高的柴油机中。</a:t>
            </a:r>
          </a:p>
        </p:txBody>
      </p:sp>
      <p:pic>
        <p:nvPicPr>
          <p:cNvPr id="5" name="图片 4">
            <a:extLst>
              <a:ext uri="{FF2B5EF4-FFF2-40B4-BE49-F238E27FC236}">
                <a16:creationId xmlns:a16="http://schemas.microsoft.com/office/drawing/2014/main" id="{A06509FE-A51D-4E5B-6CF4-96E41D6E46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8381" y="2207267"/>
            <a:ext cx="3895238" cy="4047619"/>
          </a:xfrm>
          <a:prstGeom prst="rect">
            <a:avLst/>
          </a:prstGeom>
        </p:spPr>
      </p:pic>
    </p:spTree>
    <p:extLst>
      <p:ext uri="{BB962C8B-B14F-4D97-AF65-F5344CB8AC3E}">
        <p14:creationId xmlns:p14="http://schemas.microsoft.com/office/powerpoint/2010/main" val="247572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9C909DE9-06CF-8EE7-C54F-20BE82A47A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593296"/>
            <a:ext cx="10512000" cy="1671408"/>
          </a:xfrm>
          <a:prstGeom prst="rect">
            <a:avLst/>
          </a:prstGeom>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8BCA0F-2BBD-75F6-5D05-D262DE0CFB03}"/>
              </a:ext>
            </a:extLst>
          </p:cNvPr>
          <p:cNvSpPr txBox="1"/>
          <p:nvPr/>
        </p:nvSpPr>
        <p:spPr>
          <a:xfrm>
            <a:off x="1128407" y="982176"/>
            <a:ext cx="5418307" cy="4893647"/>
          </a:xfrm>
          <a:prstGeom prst="rect">
            <a:avLst/>
          </a:prstGeom>
          <a:noFill/>
        </p:spPr>
        <p:txBody>
          <a:bodyPr wrap="square" rtlCol="0">
            <a:spAutoFit/>
          </a:bodyPr>
          <a:lstStyle/>
          <a:p>
            <a:pPr indent="576000" algn="just">
              <a:spcAft>
                <a:spcPts val="600"/>
              </a:spcAft>
            </a:pPr>
            <a:r>
              <a:rPr lang="zh-CN" altLang="en-US" sz="2400" dirty="0">
                <a:latin typeface="+mn-ea"/>
              </a:rPr>
              <a:t>孔式喷油器的针阀偶件是喷油器中最为精密的部件，如图</a:t>
            </a:r>
            <a:r>
              <a:rPr lang="en-US" altLang="zh-CN" sz="2400" dirty="0">
                <a:latin typeface="+mn-ea"/>
              </a:rPr>
              <a:t>2-4-32</a:t>
            </a:r>
            <a:r>
              <a:rPr lang="zh-CN" altLang="en-US" sz="2400" dirty="0">
                <a:latin typeface="+mn-ea"/>
              </a:rPr>
              <a:t>所示。针阀上部的圆柱表面同针阀体相应内圆柱面作高精度的滑动配合，配合间隙一般要求为</a:t>
            </a:r>
            <a:r>
              <a:rPr lang="en-US" altLang="zh-CN" sz="2400" dirty="0">
                <a:latin typeface="+mn-ea"/>
              </a:rPr>
              <a:t>0.002~0.003mm</a:t>
            </a:r>
            <a:r>
              <a:rPr lang="zh-CN" altLang="en-US" sz="2400" dirty="0">
                <a:latin typeface="+mn-ea"/>
              </a:rPr>
              <a:t>。此间隙过大，则可能发生漏油而使油压下降，影响喷雾质量；间隙过小时，针阀将不能自由滑动。针阀中部的锥面全部暴露在针阀体的环形油腔（即高压油腔）中，用来承受油压，故称为承压锥面。针阀下端的锥面与针阀体上相应的内锥面配合，以使喷油器内腔密封，称为密封锥面。</a:t>
            </a:r>
          </a:p>
        </p:txBody>
      </p:sp>
      <p:pic>
        <p:nvPicPr>
          <p:cNvPr id="5" name="图片 4">
            <a:extLst>
              <a:ext uri="{FF2B5EF4-FFF2-40B4-BE49-F238E27FC236}">
                <a16:creationId xmlns:a16="http://schemas.microsoft.com/office/drawing/2014/main" id="{6D13272F-15A8-6CC1-51D3-77DFA61589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2780" y="1030977"/>
            <a:ext cx="3450813" cy="4796045"/>
          </a:xfrm>
          <a:prstGeom prst="rect">
            <a:avLst/>
          </a:prstGeom>
        </p:spPr>
      </p:pic>
    </p:spTree>
    <p:extLst>
      <p:ext uri="{BB962C8B-B14F-4D97-AF65-F5344CB8AC3E}">
        <p14:creationId xmlns:p14="http://schemas.microsoft.com/office/powerpoint/2010/main" val="374663975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5306012-EFE9-B43C-6CB0-7D4EF9516653}"/>
              </a:ext>
            </a:extLst>
          </p:cNvPr>
          <p:cNvSpPr txBox="1"/>
          <p:nvPr/>
        </p:nvSpPr>
        <p:spPr>
          <a:xfrm>
            <a:off x="839999" y="487883"/>
            <a:ext cx="10512000" cy="1646605"/>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）轴针式喷油器。轴针式喷油器的结构如图</a:t>
            </a:r>
            <a:r>
              <a:rPr lang="en-US" altLang="zh-CN" sz="2400" dirty="0">
                <a:latin typeface="+mn-ea"/>
              </a:rPr>
              <a:t>2-4-33</a:t>
            </a:r>
            <a:r>
              <a:rPr lang="zh-CN" altLang="en-US" sz="2400" dirty="0">
                <a:latin typeface="+mn-ea"/>
              </a:rPr>
              <a:t>所示。其结构与孔式喷油器相比，只是针阀偶件不同。该针阀前端有一段圆柱面与倒锥面，即轴针。</a:t>
            </a:r>
            <a:endParaRPr lang="en-US" altLang="zh-CN" sz="2400" dirty="0">
              <a:latin typeface="+mn-ea"/>
            </a:endParaRPr>
          </a:p>
          <a:p>
            <a:pPr indent="576000" algn="just">
              <a:spcAft>
                <a:spcPts val="600"/>
              </a:spcAft>
            </a:pPr>
            <a:r>
              <a:rPr lang="zh-CN" altLang="en-US" sz="2400" dirty="0">
                <a:latin typeface="+mn-ea"/>
              </a:rPr>
              <a:t>轴针式喷油器适用于喷雾要求不高的涡流室式和预燃烧室式柴油机。</a:t>
            </a:r>
          </a:p>
        </p:txBody>
      </p:sp>
      <p:pic>
        <p:nvPicPr>
          <p:cNvPr id="5" name="图片 4">
            <a:extLst>
              <a:ext uri="{FF2B5EF4-FFF2-40B4-BE49-F238E27FC236}">
                <a16:creationId xmlns:a16="http://schemas.microsoft.com/office/drawing/2014/main" id="{9D4E1929-8E87-3A6F-4E02-1F5EF8F0B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2189" y="2134488"/>
            <a:ext cx="6047619" cy="4476190"/>
          </a:xfrm>
          <a:prstGeom prst="rect">
            <a:avLst/>
          </a:prstGeom>
        </p:spPr>
      </p:pic>
    </p:spTree>
    <p:extLst>
      <p:ext uri="{BB962C8B-B14F-4D97-AF65-F5344CB8AC3E}">
        <p14:creationId xmlns:p14="http://schemas.microsoft.com/office/powerpoint/2010/main" val="318764724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CD265FC-9A51-09C3-750A-206D8FC7D5C6}"/>
              </a:ext>
            </a:extLst>
          </p:cNvPr>
          <p:cNvSpPr txBox="1"/>
          <p:nvPr/>
        </p:nvSpPr>
        <p:spPr>
          <a:xfrm>
            <a:off x="840000" y="2605697"/>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5.</a:t>
            </a:r>
            <a:r>
              <a:rPr lang="zh-CN" altLang="en-US" sz="2400" b="1" dirty="0">
                <a:latin typeface="+mn-ea"/>
              </a:rPr>
              <a:t>喷油泵</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喷油泵的功用与分类。喷油泵又称为高压油泵，是柴油机燃料供给系统中最重要的部件，被称为“柴油机的心脏”。其作用是提高燃油压力，并按照柴油机运行工况的不同要求，定时定量地将高压柴油输送到喷油器。</a:t>
            </a:r>
          </a:p>
        </p:txBody>
      </p:sp>
    </p:spTree>
    <p:extLst>
      <p:ext uri="{BB962C8B-B14F-4D97-AF65-F5344CB8AC3E}">
        <p14:creationId xmlns:p14="http://schemas.microsoft.com/office/powerpoint/2010/main" val="263338656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723A2ED-EB69-1F53-C083-B804D56C2FD0}"/>
              </a:ext>
            </a:extLst>
          </p:cNvPr>
          <p:cNvSpPr txBox="1"/>
          <p:nvPr/>
        </p:nvSpPr>
        <p:spPr>
          <a:xfrm>
            <a:off x="840000" y="1859339"/>
            <a:ext cx="10512000" cy="3139321"/>
          </a:xfrm>
          <a:prstGeom prst="rect">
            <a:avLst/>
          </a:prstGeom>
          <a:noFill/>
        </p:spPr>
        <p:txBody>
          <a:bodyPr wrap="square" rtlCol="0">
            <a:spAutoFit/>
          </a:bodyPr>
          <a:lstStyle/>
          <a:p>
            <a:pPr indent="576000" algn="just">
              <a:spcAft>
                <a:spcPts val="600"/>
              </a:spcAft>
            </a:pPr>
            <a:r>
              <a:rPr lang="zh-CN" altLang="en-US" sz="2400" dirty="0">
                <a:latin typeface="+mn-ea"/>
              </a:rPr>
              <a:t>对喷油泵的主要要求如下：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）泵油压力要符合喷射压力和雾化质量的要求。</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）供油量应符合柴油机工作所需的精确数量。</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）保证按柴油机的工作顺序在规定的时间内准确供油。</a:t>
            </a:r>
            <a:endParaRPr lang="en-US" altLang="zh-CN" sz="2400" dirty="0">
              <a:latin typeface="+mn-ea"/>
            </a:endParaRPr>
          </a:p>
          <a:p>
            <a:pPr indent="576000" algn="just">
              <a:spcAft>
                <a:spcPts val="600"/>
              </a:spcAft>
            </a:pPr>
            <a:r>
              <a:rPr lang="en-US" altLang="zh-CN" sz="2400" dirty="0">
                <a:latin typeface="+mn-ea"/>
              </a:rPr>
              <a:t>4</a:t>
            </a:r>
            <a:r>
              <a:rPr lang="zh-CN" altLang="en-US" sz="2400" dirty="0">
                <a:latin typeface="+mn-ea"/>
              </a:rPr>
              <a:t>）供油量和供油时间可调整，以保证各缸供油均匀。</a:t>
            </a:r>
            <a:endParaRPr lang="en-US" altLang="zh-CN" sz="2400" dirty="0">
              <a:latin typeface="+mn-ea"/>
            </a:endParaRPr>
          </a:p>
          <a:p>
            <a:pPr indent="576000" algn="just">
              <a:spcAft>
                <a:spcPts val="600"/>
              </a:spcAft>
            </a:pPr>
            <a:r>
              <a:rPr lang="en-US" altLang="zh-CN" sz="2400" dirty="0">
                <a:latin typeface="+mn-ea"/>
              </a:rPr>
              <a:t>5</a:t>
            </a:r>
            <a:r>
              <a:rPr lang="zh-CN" altLang="en-US" sz="2400" dirty="0">
                <a:latin typeface="+mn-ea"/>
              </a:rPr>
              <a:t>）供油规律应保证柴油燃烧完全。</a:t>
            </a:r>
            <a:endParaRPr lang="en-US" altLang="zh-CN" sz="2400" dirty="0">
              <a:latin typeface="+mn-ea"/>
            </a:endParaRPr>
          </a:p>
          <a:p>
            <a:pPr indent="576000" algn="just">
              <a:spcAft>
                <a:spcPts val="600"/>
              </a:spcAft>
            </a:pPr>
            <a:r>
              <a:rPr lang="en-US" altLang="zh-CN" sz="2400" dirty="0">
                <a:latin typeface="+mn-ea"/>
              </a:rPr>
              <a:t>6</a:t>
            </a:r>
            <a:r>
              <a:rPr lang="zh-CN" altLang="en-US" sz="2400" dirty="0">
                <a:latin typeface="+mn-ea"/>
              </a:rPr>
              <a:t>）供油开始和结束时动作敏捷，断油干脆，避免滴油。</a:t>
            </a:r>
          </a:p>
        </p:txBody>
      </p:sp>
    </p:spTree>
    <p:extLst>
      <p:ext uri="{BB962C8B-B14F-4D97-AF65-F5344CB8AC3E}">
        <p14:creationId xmlns:p14="http://schemas.microsoft.com/office/powerpoint/2010/main" val="255984726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D7BF387-D5F3-DF84-3E25-AD93FE165C26}"/>
              </a:ext>
            </a:extLst>
          </p:cNvPr>
          <p:cNvSpPr txBox="1"/>
          <p:nvPr/>
        </p:nvSpPr>
        <p:spPr>
          <a:xfrm>
            <a:off x="840000" y="1420758"/>
            <a:ext cx="10512000" cy="401648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）喷油泵的结构形式。喷油泵的结构形式较多，车用柴油机的喷油泵按照作用原理不同可分为以下三种类型：</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）柱塞式喷油泵。柱塞式喷油泵应用历史较长，性能良好，工作可靠，为目前大多数汽车柴油机所采用。</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）转子分喷式喷油泵。转子分喷式喷油泵只有一对柱塞副，依靠转子的转动实现燃油的增压与分配。由于它的体积小，对发动机和汽车的整体布置十分有利，在电控柴油机喷射系统中的应用将会越来越广泛。</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）喷油泵</a:t>
            </a:r>
            <a:r>
              <a:rPr lang="en-US" altLang="zh-CN" sz="2400" dirty="0">
                <a:latin typeface="+mn-ea"/>
              </a:rPr>
              <a:t>—</a:t>
            </a:r>
            <a:r>
              <a:rPr lang="zh-CN" altLang="en-US" sz="2400" dirty="0">
                <a:latin typeface="+mn-ea"/>
              </a:rPr>
              <a:t>喷油器。喷油泵</a:t>
            </a:r>
            <a:r>
              <a:rPr lang="en-US" altLang="zh-CN" sz="2400" dirty="0">
                <a:latin typeface="+mn-ea"/>
              </a:rPr>
              <a:t>—</a:t>
            </a:r>
            <a:r>
              <a:rPr lang="zh-CN" altLang="en-US" sz="2400" dirty="0">
                <a:latin typeface="+mn-ea"/>
              </a:rPr>
              <a:t>喷油器是将喷油泵和喷油器合为一体，直接安装在柴油发动机气缸盖上，可以消除高压油管带来的不利影响。但要求在发动机上另安装驱动机构。</a:t>
            </a:r>
          </a:p>
        </p:txBody>
      </p:sp>
    </p:spTree>
    <p:extLst>
      <p:ext uri="{BB962C8B-B14F-4D97-AF65-F5344CB8AC3E}">
        <p14:creationId xmlns:p14="http://schemas.microsoft.com/office/powerpoint/2010/main" val="386069521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C15D73-FDD6-9A3F-5EFB-75A7927BC895}"/>
              </a:ext>
            </a:extLst>
          </p:cNvPr>
          <p:cNvSpPr txBox="1"/>
          <p:nvPr/>
        </p:nvSpPr>
        <p:spPr>
          <a:xfrm>
            <a:off x="840000" y="418289"/>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6.</a:t>
            </a:r>
            <a:r>
              <a:rPr lang="zh-CN" altLang="en-US" sz="2400" b="1" dirty="0">
                <a:latin typeface="+mn-ea"/>
              </a:rPr>
              <a:t>柱塞式喷油泵</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）柱塞式喷油泵的结构。图</a:t>
            </a:r>
            <a:r>
              <a:rPr lang="en-US" altLang="zh-CN" sz="2400" dirty="0">
                <a:latin typeface="+mn-ea"/>
              </a:rPr>
              <a:t>2-4-34</a:t>
            </a:r>
            <a:r>
              <a:rPr lang="zh-CN" altLang="en-US" sz="2400" dirty="0">
                <a:latin typeface="+mn-ea"/>
              </a:rPr>
              <a:t>所示为柱塞式喷油泵的结构示意。泵油机构为其关键部件，主要由柱塞偶件（柱塞套</a:t>
            </a:r>
            <a:r>
              <a:rPr lang="en-US" altLang="zh-CN" sz="2400" dirty="0">
                <a:latin typeface="+mn-ea"/>
              </a:rPr>
              <a:t>6</a:t>
            </a:r>
            <a:r>
              <a:rPr lang="zh-CN" altLang="en-US" sz="2400" dirty="0">
                <a:latin typeface="+mn-ea"/>
              </a:rPr>
              <a:t>和柱塞</a:t>
            </a:r>
            <a:r>
              <a:rPr lang="en-US" altLang="zh-CN" sz="2400" dirty="0">
                <a:latin typeface="+mn-ea"/>
              </a:rPr>
              <a:t>7</a:t>
            </a:r>
            <a:r>
              <a:rPr lang="zh-CN" altLang="en-US" sz="2400" dirty="0">
                <a:latin typeface="+mn-ea"/>
              </a:rPr>
              <a:t>）和出油阀偶件（出油阀体</a:t>
            </a:r>
            <a:r>
              <a:rPr lang="en-US" altLang="zh-CN" sz="2400" dirty="0">
                <a:latin typeface="+mn-ea"/>
              </a:rPr>
              <a:t>3</a:t>
            </a:r>
            <a:r>
              <a:rPr lang="zh-CN" altLang="en-US" sz="2400" dirty="0">
                <a:latin typeface="+mn-ea"/>
              </a:rPr>
              <a:t>和出油阀座</a:t>
            </a:r>
            <a:r>
              <a:rPr lang="en-US" altLang="zh-CN" sz="2400" dirty="0">
                <a:latin typeface="+mn-ea"/>
              </a:rPr>
              <a:t>4</a:t>
            </a:r>
            <a:r>
              <a:rPr lang="zh-CN" altLang="en-US" sz="2400" dirty="0">
                <a:latin typeface="+mn-ea"/>
              </a:rPr>
              <a:t>）等组成。</a:t>
            </a:r>
          </a:p>
        </p:txBody>
      </p:sp>
      <p:pic>
        <p:nvPicPr>
          <p:cNvPr id="5" name="图片 4">
            <a:extLst>
              <a:ext uri="{FF2B5EF4-FFF2-40B4-BE49-F238E27FC236}">
                <a16:creationId xmlns:a16="http://schemas.microsoft.com/office/drawing/2014/main" id="{DD2F45AF-803F-BD5C-488E-8C97DDC2DE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3303" y="2064894"/>
            <a:ext cx="4725393" cy="4476303"/>
          </a:xfrm>
          <a:prstGeom prst="rect">
            <a:avLst/>
          </a:prstGeom>
        </p:spPr>
      </p:pic>
    </p:spTree>
    <p:extLst>
      <p:ext uri="{BB962C8B-B14F-4D97-AF65-F5344CB8AC3E}">
        <p14:creationId xmlns:p14="http://schemas.microsoft.com/office/powerpoint/2010/main" val="290947664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2BC0EC-3B58-4FFC-195A-EF6155C80DC7}"/>
              </a:ext>
            </a:extLst>
          </p:cNvPr>
          <p:cNvSpPr txBox="1"/>
          <p:nvPr/>
        </p:nvSpPr>
        <p:spPr>
          <a:xfrm>
            <a:off x="840000" y="680935"/>
            <a:ext cx="10512000" cy="2015936"/>
          </a:xfrm>
          <a:prstGeom prst="rect">
            <a:avLst/>
          </a:prstGeom>
          <a:noFill/>
        </p:spPr>
        <p:txBody>
          <a:bodyPr wrap="square" rtlCol="0">
            <a:spAutoFit/>
          </a:bodyPr>
          <a:lstStyle/>
          <a:p>
            <a:pPr indent="576000" algn="just">
              <a:spcAft>
                <a:spcPts val="600"/>
              </a:spcAft>
            </a:pPr>
            <a:r>
              <a:rPr lang="zh-CN" altLang="en-US" sz="2400" dirty="0">
                <a:latin typeface="+mn-ea"/>
              </a:rPr>
              <a:t>柱塞和柱塞套（图</a:t>
            </a:r>
            <a:r>
              <a:rPr lang="en-US" altLang="zh-CN" sz="2400" dirty="0">
                <a:latin typeface="+mn-ea"/>
              </a:rPr>
              <a:t>2-4-35</a:t>
            </a:r>
            <a:r>
              <a:rPr lang="zh-CN" altLang="en-US" sz="2400" dirty="0">
                <a:latin typeface="+mn-ea"/>
              </a:rPr>
              <a:t>）是一对精密偶件，经配对研磨后不能互换，要求有高的精度、表面粗糙度和好的耐磨性，其径向间隙一般为</a:t>
            </a:r>
            <a:r>
              <a:rPr lang="en-US" altLang="zh-CN" sz="2400" dirty="0">
                <a:latin typeface="+mn-ea"/>
              </a:rPr>
              <a:t>0.002~0.003mm</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出油阀和出油阀座（图</a:t>
            </a:r>
            <a:r>
              <a:rPr lang="en-US" altLang="zh-CN" sz="2400" dirty="0">
                <a:latin typeface="+mn-ea"/>
              </a:rPr>
              <a:t>2-4-36</a:t>
            </a:r>
            <a:r>
              <a:rPr lang="zh-CN" altLang="en-US" sz="2400" dirty="0">
                <a:latin typeface="+mn-ea"/>
              </a:rPr>
              <a:t>）也是一对精密偶件，配对研磨后不能互换，其配合间隙一般为</a:t>
            </a:r>
            <a:r>
              <a:rPr lang="en-US" altLang="zh-CN" sz="2400" dirty="0">
                <a:latin typeface="+mn-ea"/>
              </a:rPr>
              <a:t>0.01mm</a:t>
            </a:r>
            <a:r>
              <a:rPr lang="zh-CN" altLang="en-US" sz="2400" dirty="0">
                <a:latin typeface="+mn-ea"/>
              </a:rPr>
              <a:t>左右。</a:t>
            </a:r>
          </a:p>
        </p:txBody>
      </p:sp>
      <p:pic>
        <p:nvPicPr>
          <p:cNvPr id="5" name="图片 4">
            <a:extLst>
              <a:ext uri="{FF2B5EF4-FFF2-40B4-BE49-F238E27FC236}">
                <a16:creationId xmlns:a16="http://schemas.microsoft.com/office/drawing/2014/main" id="{86D445E0-C262-A579-F238-B07577FE4E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6317" y="2696871"/>
            <a:ext cx="2282463" cy="3312000"/>
          </a:xfrm>
          <a:prstGeom prst="rect">
            <a:avLst/>
          </a:prstGeom>
        </p:spPr>
      </p:pic>
      <p:pic>
        <p:nvPicPr>
          <p:cNvPr id="7" name="图片 6">
            <a:extLst>
              <a:ext uri="{FF2B5EF4-FFF2-40B4-BE49-F238E27FC236}">
                <a16:creationId xmlns:a16="http://schemas.microsoft.com/office/drawing/2014/main" id="{4CF736A3-B7E0-EF8A-D035-AA7C829552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3006" y="2696871"/>
            <a:ext cx="5035216" cy="3312054"/>
          </a:xfrm>
          <a:prstGeom prst="rect">
            <a:avLst/>
          </a:prstGeom>
        </p:spPr>
      </p:pic>
    </p:spTree>
    <p:extLst>
      <p:ext uri="{BB962C8B-B14F-4D97-AF65-F5344CB8AC3E}">
        <p14:creationId xmlns:p14="http://schemas.microsoft.com/office/powerpoint/2010/main" val="311302896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A196E22-57C3-3DA1-FF64-CA898B89F394}"/>
              </a:ext>
            </a:extLst>
          </p:cNvPr>
          <p:cNvSpPr txBox="1"/>
          <p:nvPr/>
        </p:nvSpPr>
        <p:spPr>
          <a:xfrm>
            <a:off x="840000" y="682094"/>
            <a:ext cx="10512000" cy="5493812"/>
          </a:xfrm>
          <a:prstGeom prst="rect">
            <a:avLst/>
          </a:prstGeom>
          <a:noFill/>
        </p:spPr>
        <p:txBody>
          <a:bodyPr wrap="square" rtlCol="0">
            <a:spAutoFit/>
          </a:bodyPr>
          <a:lstStyle/>
          <a:p>
            <a:pPr indent="576000" algn="just">
              <a:spcAft>
                <a:spcPts val="600"/>
              </a:spcAft>
            </a:pPr>
            <a:r>
              <a:rPr lang="zh-CN" altLang="en-US" sz="2100" dirty="0">
                <a:latin typeface="+mn-ea"/>
              </a:rPr>
              <a:t>（</a:t>
            </a:r>
            <a:r>
              <a:rPr lang="en-US" altLang="zh-CN" sz="2100" dirty="0">
                <a:latin typeface="+mn-ea"/>
              </a:rPr>
              <a:t>2</a:t>
            </a:r>
            <a:r>
              <a:rPr lang="zh-CN" altLang="en-US" sz="2100" dirty="0">
                <a:latin typeface="+mn-ea"/>
              </a:rPr>
              <a:t>）柱塞式喷油泵的工作原理。柱塞式喷油泵工作时，在喷油泵凸轮轴上的凸轮与柱塞弹簧的作用下，迫使柱塞做上、下往复运动，从而完成泵油任务。泵油过程可分为以下三个阶段</a:t>
            </a:r>
            <a:r>
              <a:rPr lang="en-US" altLang="zh-CN" sz="2100" dirty="0">
                <a:latin typeface="+mn-ea"/>
              </a:rPr>
              <a:t>:</a:t>
            </a:r>
          </a:p>
          <a:p>
            <a:pPr indent="576000" algn="just">
              <a:spcAft>
                <a:spcPts val="600"/>
              </a:spcAft>
            </a:pPr>
            <a:r>
              <a:rPr lang="en-US" altLang="zh-CN" sz="2100" dirty="0">
                <a:latin typeface="+mn-ea"/>
              </a:rPr>
              <a:t>1</a:t>
            </a:r>
            <a:r>
              <a:rPr lang="zh-CN" altLang="en-US" sz="2100" dirty="0">
                <a:latin typeface="+mn-ea"/>
              </a:rPr>
              <a:t>）进油过程。当凸轮的凸起部分转过去后，在弹簧力的作用下，柱塞向下运动，柱塞上部空间（称为泵油室）产生真空度，当柱塞上端面把柱塞套上的进油孔打开后，充满在油泵上体油道内的柴油经油孔进入泵油室，柱塞运动到下止点，进油结束。</a:t>
            </a:r>
            <a:endParaRPr lang="en-US" altLang="zh-CN" sz="2100" dirty="0">
              <a:latin typeface="+mn-ea"/>
            </a:endParaRPr>
          </a:p>
          <a:p>
            <a:pPr indent="576000" algn="just">
              <a:spcAft>
                <a:spcPts val="600"/>
              </a:spcAft>
            </a:pPr>
            <a:r>
              <a:rPr lang="en-US" altLang="zh-CN" sz="2100" dirty="0">
                <a:latin typeface="+mn-ea"/>
              </a:rPr>
              <a:t>2</a:t>
            </a:r>
            <a:r>
              <a:rPr lang="zh-CN" altLang="en-US" sz="2100" dirty="0">
                <a:latin typeface="+mn-ea"/>
              </a:rPr>
              <a:t>）供油过程。当凸轮轴转到凸轮的凸起部分顶起滚轮体时，柱塞弹簧被压缩，柱塞向上运动，燃油受压，一部分燃油经油孔流回喷油泵上体油腔。当柱塞顶面遮住套筒上进油孔的上缘时，由于柱塞和套筒的配合间隙很小（</a:t>
            </a:r>
            <a:r>
              <a:rPr lang="en-US" altLang="zh-CN" sz="2100" dirty="0">
                <a:latin typeface="+mn-ea"/>
              </a:rPr>
              <a:t>0.0015~0.0025mm</a:t>
            </a:r>
            <a:r>
              <a:rPr lang="zh-CN" altLang="en-US" sz="2100" dirty="0">
                <a:latin typeface="+mn-ea"/>
              </a:rPr>
              <a:t>），使柱塞顶部的泵油室成为一个密封油腔，柱塞继续上升，泵油室内的油压迅速升高，当泵油压力超过出油阀弹簧力和高压油管剩余压力的总和时，推开出油阀，高压柴油经出油阀进入高压油管，通过喷油器喷入燃烧室。</a:t>
            </a:r>
            <a:endParaRPr lang="en-US" altLang="zh-CN" sz="2100" dirty="0">
              <a:latin typeface="+mn-ea"/>
            </a:endParaRPr>
          </a:p>
          <a:p>
            <a:pPr indent="576000" algn="just">
              <a:spcAft>
                <a:spcPts val="600"/>
              </a:spcAft>
            </a:pPr>
            <a:r>
              <a:rPr lang="en-US" altLang="zh-CN" sz="2100" dirty="0">
                <a:latin typeface="+mn-ea"/>
              </a:rPr>
              <a:t>3</a:t>
            </a:r>
            <a:r>
              <a:rPr lang="zh-CN" altLang="en-US" sz="2100" dirty="0">
                <a:latin typeface="+mn-ea"/>
              </a:rPr>
              <a:t>）回油过程。柱塞向上供油，当上行到柱塞上的斜槽（停供边）与套筒上的回油孔相通时，泵油室低压油路便与柱塞头部的中孔和径向孔及斜槽相通，油压骤然下降，出油阀在弹簧力的作用下迅速关闭，停止供油。此后柱塞还要上行，当凸轮的凸起部分转过去后，在弹簧的作用下，柱塞又下行。此时便开始了下一个循环。</a:t>
            </a:r>
          </a:p>
        </p:txBody>
      </p:sp>
    </p:spTree>
    <p:extLst>
      <p:ext uri="{BB962C8B-B14F-4D97-AF65-F5344CB8AC3E}">
        <p14:creationId xmlns:p14="http://schemas.microsoft.com/office/powerpoint/2010/main" val="547615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ECB3957-D831-A8BE-2D96-B92D33049ECC}"/>
              </a:ext>
            </a:extLst>
          </p:cNvPr>
          <p:cNvSpPr txBox="1"/>
          <p:nvPr/>
        </p:nvSpPr>
        <p:spPr>
          <a:xfrm>
            <a:off x="840000" y="1751617"/>
            <a:ext cx="10512000" cy="3354765"/>
          </a:xfrm>
          <a:prstGeom prst="rect">
            <a:avLst/>
          </a:prstGeom>
          <a:noFill/>
        </p:spPr>
        <p:txBody>
          <a:bodyPr wrap="square" rtlCol="0">
            <a:spAutoFit/>
          </a:bodyPr>
          <a:lstStyle/>
          <a:p>
            <a:pPr indent="576000" algn="just">
              <a:spcAft>
                <a:spcPts val="600"/>
              </a:spcAft>
            </a:pPr>
            <a:r>
              <a:rPr lang="zh-CN" altLang="en-US" sz="2400" dirty="0">
                <a:latin typeface="+mn-ea"/>
              </a:rPr>
              <a:t>对喷油泵泵油过程进行分析，可以得出以下结论：</a:t>
            </a:r>
            <a:endParaRPr lang="en-US" altLang="zh-CN" sz="2400" dirty="0">
              <a:latin typeface="+mn-ea"/>
            </a:endParaRPr>
          </a:p>
          <a:p>
            <a:pPr indent="576000" algn="just">
              <a:spcAft>
                <a:spcPts val="600"/>
              </a:spcAft>
            </a:pPr>
            <a:r>
              <a:rPr lang="en-US" altLang="zh-CN" sz="2400" dirty="0">
                <a:latin typeface="+mn-ea"/>
              </a:rPr>
              <a:t>①</a:t>
            </a:r>
            <a:r>
              <a:rPr lang="zh-CN" altLang="en-US" sz="2400" dirty="0">
                <a:latin typeface="+mn-ea"/>
              </a:rPr>
              <a:t>柱塞往复运动总行程</a:t>
            </a:r>
            <a:r>
              <a:rPr lang="en-US" altLang="zh-CN" sz="2400" dirty="0">
                <a:latin typeface="+mn-ea"/>
              </a:rPr>
              <a:t>h</a:t>
            </a:r>
            <a:r>
              <a:rPr lang="zh-CN" altLang="en-US" sz="2400" dirty="0">
                <a:latin typeface="+mn-ea"/>
              </a:rPr>
              <a:t>是不变的，由凸轮的升程决定。</a:t>
            </a:r>
            <a:endParaRPr lang="en-US" altLang="zh-CN" sz="2400" dirty="0">
              <a:latin typeface="+mn-ea"/>
            </a:endParaRPr>
          </a:p>
          <a:p>
            <a:pPr indent="576000" algn="just">
              <a:spcAft>
                <a:spcPts val="600"/>
              </a:spcAft>
            </a:pPr>
            <a:r>
              <a:rPr lang="zh-CN" altLang="en-US" sz="2400" dirty="0">
                <a:latin typeface="+mn-ea"/>
              </a:rPr>
              <a:t>②柱塞每循环的供油量大小取决于供油行程，供油行程不受凸轮轴控制，是可变的。供油开始时刻不随供油行程的变化而变化。</a:t>
            </a:r>
            <a:endParaRPr lang="en-US" altLang="zh-CN" sz="2400" dirty="0">
              <a:latin typeface="+mn-ea"/>
            </a:endParaRPr>
          </a:p>
          <a:p>
            <a:pPr indent="576000" algn="just">
              <a:spcAft>
                <a:spcPts val="600"/>
              </a:spcAft>
            </a:pPr>
            <a:r>
              <a:rPr lang="zh-CN" altLang="en-US" sz="2400" dirty="0">
                <a:latin typeface="+mn-ea"/>
              </a:rPr>
              <a:t>③转动柱塞可以改变供油终了时刻，从而改变供油量。</a:t>
            </a:r>
            <a:endParaRPr lang="en-US" altLang="zh-CN" sz="2400" dirty="0">
              <a:latin typeface="+mn-ea"/>
            </a:endParaRPr>
          </a:p>
          <a:p>
            <a:pPr indent="576000" algn="just">
              <a:spcAft>
                <a:spcPts val="600"/>
              </a:spcAft>
            </a:pPr>
            <a:r>
              <a:rPr lang="zh-CN" altLang="en-US" sz="2400" dirty="0">
                <a:latin typeface="+mn-ea"/>
              </a:rPr>
              <a:t>④供油量调节机构的作用主要是在柱塞往复运动的同时使柱塞转动，以改变柱塞运动的有效供油行程，从而改变供油量，并使各缸供油量一致。常用的油量调节机构主要是齿杆式油量调节机构。</a:t>
            </a:r>
          </a:p>
        </p:txBody>
      </p:sp>
    </p:spTree>
    <p:extLst>
      <p:ext uri="{BB962C8B-B14F-4D97-AF65-F5344CB8AC3E}">
        <p14:creationId xmlns:p14="http://schemas.microsoft.com/office/powerpoint/2010/main" val="145004416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BAB617C-B0C2-0A54-C8C4-4FE032EE6AF3}"/>
              </a:ext>
            </a:extLst>
          </p:cNvPr>
          <p:cNvSpPr txBox="1"/>
          <p:nvPr/>
        </p:nvSpPr>
        <p:spPr>
          <a:xfrm>
            <a:off x="840000" y="861416"/>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2-4-37</a:t>
            </a:r>
            <a:r>
              <a:rPr lang="zh-CN" altLang="en-US" sz="2400" dirty="0">
                <a:latin typeface="+mn-ea"/>
              </a:rPr>
              <a:t>所示为齿杆式油量调节机构。</a:t>
            </a:r>
          </a:p>
        </p:txBody>
      </p:sp>
      <p:pic>
        <p:nvPicPr>
          <p:cNvPr id="5" name="图片 4">
            <a:extLst>
              <a:ext uri="{FF2B5EF4-FFF2-40B4-BE49-F238E27FC236}">
                <a16:creationId xmlns:a16="http://schemas.microsoft.com/office/drawing/2014/main" id="{4E4B72E0-21F9-5E12-0E8E-C5178EDF22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436" y="1694574"/>
            <a:ext cx="6705127" cy="4302010"/>
          </a:xfrm>
          <a:prstGeom prst="rect">
            <a:avLst/>
          </a:prstGeom>
        </p:spPr>
      </p:pic>
    </p:spTree>
    <p:extLst>
      <p:ext uri="{BB962C8B-B14F-4D97-AF65-F5344CB8AC3E}">
        <p14:creationId xmlns:p14="http://schemas.microsoft.com/office/powerpoint/2010/main" val="992223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0000" y="699980"/>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4730935B-08D9-F150-E830-C7EC61DC53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284755"/>
            <a:ext cx="10512000" cy="4288489"/>
          </a:xfrm>
          <a:prstGeom prst="rect">
            <a:avLst/>
          </a:prstGeom>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FBD8D-2975-7B3D-9672-EF7CA3F1F21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22CAF32-FF73-516E-B94A-AF0844DF440A}"/>
              </a:ext>
            </a:extLst>
          </p:cNvPr>
          <p:cNvSpPr txBox="1"/>
          <p:nvPr/>
        </p:nvSpPr>
        <p:spPr>
          <a:xfrm>
            <a:off x="840000" y="1108847"/>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3693DC5D-D181-AE7D-6ED7-DEC7145302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854127"/>
            <a:ext cx="10512000" cy="3611944"/>
          </a:xfrm>
          <a:prstGeom prst="rect">
            <a:avLst/>
          </a:prstGeom>
        </p:spPr>
      </p:pic>
    </p:spTree>
    <p:extLst>
      <p:ext uri="{BB962C8B-B14F-4D97-AF65-F5344CB8AC3E}">
        <p14:creationId xmlns:p14="http://schemas.microsoft.com/office/powerpoint/2010/main" val="383175873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E2852-D302-6B0F-E1E3-27BF9C274B5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D879801-6693-F70B-A6B5-0921A28B247B}"/>
              </a:ext>
            </a:extLst>
          </p:cNvPr>
          <p:cNvSpPr txBox="1"/>
          <p:nvPr/>
        </p:nvSpPr>
        <p:spPr>
          <a:xfrm>
            <a:off x="840000" y="1136025"/>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5BAD25B5-A6DF-8C29-A6DC-ACD2D2F9B3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720800"/>
            <a:ext cx="10512000" cy="3416400"/>
          </a:xfrm>
          <a:prstGeom prst="rect">
            <a:avLst/>
          </a:prstGeom>
        </p:spPr>
      </p:pic>
    </p:spTree>
    <p:extLst>
      <p:ext uri="{BB962C8B-B14F-4D97-AF65-F5344CB8AC3E}">
        <p14:creationId xmlns:p14="http://schemas.microsoft.com/office/powerpoint/2010/main" val="340431618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9FA80-1F41-CA0E-C853-889268F3DDBD}"/>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468BAF30-6865-47E9-1E35-C6FD71EF6602}"/>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158EDE8D-8F9E-F4B1-0C94-7E1A3CB70826}"/>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7763BCC2-123B-4A4D-A6EA-B28090E62242}"/>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AFE0B20F-7B9C-8347-1672-6C07CEE49C1F}"/>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00107CC1-3655-D1AD-E339-FF2E18923E07}"/>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2AC598A4-1A91-3BA3-F3AB-204DA2B87D95}"/>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学习单元五</a:t>
            </a:r>
            <a:r>
              <a:rPr lang="zh-CN" altLang="en-US" b="1" dirty="0">
                <a:latin typeface="+mj-ea"/>
              </a:rPr>
              <a:t>　冷却系统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D005BCA5-E25B-78EB-09D7-3BFFC0FD8AF8}"/>
              </a:ext>
            </a:extLst>
          </p:cNvPr>
          <p:cNvSpPr>
            <a:spLocks noGrp="1"/>
          </p:cNvSpPr>
          <p:nvPr>
            <p:custDataLst>
              <p:tags r:id="rId5"/>
            </p:custDataLst>
          </p:nvPr>
        </p:nvSpPr>
        <p:spPr>
          <a:xfrm>
            <a:off x="838200" y="1821248"/>
            <a:ext cx="10515600" cy="3215504"/>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indent="575945" algn="just" eaLnBrk="0">
              <a:lnSpc>
                <a:spcPct val="100000"/>
              </a:lnSpc>
              <a:spcBef>
                <a:spcPts val="0"/>
              </a:spcBef>
              <a:spcAft>
                <a:spcPts val="600"/>
              </a:spcAft>
              <a:buNone/>
            </a:pPr>
            <a:r>
              <a:rPr lang="zh-CN" altLang="en-US" dirty="0">
                <a:latin typeface="+mn-ea"/>
              </a:rPr>
              <a:t>汽车因冷却系统故障停在了高速公路旁，发动机舱盖下冒出阵阵热气，车主焦急万分。作为维修人员，你需要迅速诊断问题所在，并采取措施恢复冷却系统的正常运作，使这台高性能机器重新焕发生命力。汽车冷却系统不仅是发动机的守护者，还是安全行车的保障。</a:t>
            </a:r>
            <a:endParaRPr lang="zh-CN" altLang="zh-CN" dirty="0">
              <a:latin typeface="+mn-ea"/>
            </a:endParaRPr>
          </a:p>
        </p:txBody>
      </p:sp>
    </p:spTree>
    <p:custDataLst>
      <p:tags r:id="rId1"/>
    </p:custDataLst>
    <p:extLst>
      <p:ext uri="{BB962C8B-B14F-4D97-AF65-F5344CB8AC3E}">
        <p14:creationId xmlns:p14="http://schemas.microsoft.com/office/powerpoint/2010/main" val="145274853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D7573-37DB-FDA3-1A49-2F533E4ED39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ECD7E95-DBF7-37F3-4613-24964E96EDAD}"/>
              </a:ext>
            </a:extLst>
          </p:cNvPr>
          <p:cNvSpPr txBox="1"/>
          <p:nvPr/>
        </p:nvSpPr>
        <p:spPr>
          <a:xfrm>
            <a:off x="840000" y="766732"/>
            <a:ext cx="10512000" cy="532453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6000" algn="just" eaLnBrk="0">
              <a:spcAft>
                <a:spcPts val="600"/>
              </a:spcAft>
            </a:pPr>
            <a:r>
              <a:rPr lang="zh-CN" altLang="en-US" sz="2600" b="1" dirty="0">
                <a:latin typeface="+mn-ea"/>
              </a:rPr>
              <a:t>一、冷却系统简介</a:t>
            </a:r>
            <a:endParaRPr lang="en-US" altLang="zh-CN" sz="2600" b="1" dirty="0">
              <a:latin typeface="+mn-ea"/>
            </a:endParaRPr>
          </a:p>
          <a:p>
            <a:pPr indent="576000" algn="just" eaLnBrk="0">
              <a:spcAft>
                <a:spcPts val="600"/>
              </a:spcAft>
            </a:pPr>
            <a:r>
              <a:rPr lang="en-US" altLang="zh-CN" sz="2500" b="1" dirty="0">
                <a:latin typeface="+mn-ea"/>
              </a:rPr>
              <a:t>(</a:t>
            </a:r>
            <a:r>
              <a:rPr lang="zh-CN" altLang="en-US" sz="2500" b="1" dirty="0">
                <a:latin typeface="+mn-ea"/>
              </a:rPr>
              <a:t>一</a:t>
            </a:r>
            <a:r>
              <a:rPr lang="en-US" altLang="zh-CN" sz="2500" b="1" dirty="0">
                <a:latin typeface="+mn-ea"/>
              </a:rPr>
              <a:t>)</a:t>
            </a:r>
            <a:r>
              <a:rPr lang="zh-CN" altLang="en-US" sz="2500" b="1" dirty="0">
                <a:latin typeface="+mn-ea"/>
              </a:rPr>
              <a:t>冷却系统的作用</a:t>
            </a:r>
            <a:endParaRPr lang="en-US" altLang="zh-CN" sz="2500" b="1" dirty="0">
              <a:latin typeface="+mn-ea"/>
            </a:endParaRPr>
          </a:p>
          <a:p>
            <a:pPr indent="576000" algn="just" eaLnBrk="0">
              <a:spcAft>
                <a:spcPts val="600"/>
              </a:spcAft>
            </a:pPr>
            <a:r>
              <a:rPr lang="zh-CN" altLang="en-US" sz="2400" dirty="0">
                <a:latin typeface="+mn-ea"/>
              </a:rPr>
              <a:t>在燃烧过程中，发动机的气缸与燃烧室内的气体温度可达</a:t>
            </a:r>
            <a:r>
              <a:rPr lang="en-US" altLang="zh-CN" sz="2400" dirty="0">
                <a:latin typeface="+mn-ea"/>
              </a:rPr>
              <a:t>1800~2000℃</a:t>
            </a:r>
            <a:r>
              <a:rPr lang="zh-CN" altLang="en-US" sz="2400" dirty="0">
                <a:latin typeface="+mn-ea"/>
              </a:rPr>
              <a:t>。因此，必须在发动机上设置冷却系统，在发动机工作过程中对高温机件进行冷却，保证发动机的正常工作。冷却系统虽不参与发动机的功能转换，但却是发动机正常工作必不可少的部件。发动机冷却系统的作用就是使工作中的发动机得到适度的冷却，从而使发动机保持在最适宜的温度范围内工作。水冷式发动机的正常冷却液温度一般为</a:t>
            </a:r>
            <a:r>
              <a:rPr lang="en-US" altLang="zh-CN" sz="2400" dirty="0">
                <a:latin typeface="+mn-ea"/>
              </a:rPr>
              <a:t>80~90℃</a:t>
            </a:r>
            <a:r>
              <a:rPr lang="zh-CN" altLang="en-US" sz="2400" dirty="0">
                <a:latin typeface="+mn-ea"/>
              </a:rPr>
              <a:t>。</a:t>
            </a:r>
            <a:endParaRPr lang="en-US" altLang="zh-CN" sz="2400" dirty="0">
              <a:latin typeface="+mn-ea"/>
            </a:endParaRPr>
          </a:p>
          <a:p>
            <a:pPr indent="576000" algn="just" eaLnBrk="0">
              <a:spcAft>
                <a:spcPts val="600"/>
              </a:spcAft>
            </a:pPr>
            <a:r>
              <a:rPr lang="zh-CN" altLang="en-US" sz="2400" dirty="0">
                <a:latin typeface="+mn-ea"/>
              </a:rPr>
              <a:t>冷却系统冷却强度的调节是否合适，对发动机的工作效率影响很大。无论何种形式的冷却系统，除能满足发动机在最大热负荷情况下所需的冷却外，还必须能在各种工况下，对发动机的冷却强度进行调节，以维持发动机的正常工作温度，保证发动机的正常工作，这就是发动机冷却系统的作用。</a:t>
            </a:r>
            <a:endParaRPr lang="en-US" altLang="zh-CN" sz="2400" b="1" dirty="0">
              <a:latin typeface="+mn-ea"/>
            </a:endParaRPr>
          </a:p>
        </p:txBody>
      </p:sp>
    </p:spTree>
    <p:extLst>
      <p:ext uri="{BB962C8B-B14F-4D97-AF65-F5344CB8AC3E}">
        <p14:creationId xmlns:p14="http://schemas.microsoft.com/office/powerpoint/2010/main" val="140212085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0059FDD-7CF5-6ADD-0DAC-CD65E6325C56}"/>
              </a:ext>
            </a:extLst>
          </p:cNvPr>
          <p:cNvSpPr txBox="1"/>
          <p:nvPr/>
        </p:nvSpPr>
        <p:spPr>
          <a:xfrm>
            <a:off x="797668" y="466928"/>
            <a:ext cx="10512000" cy="2169825"/>
          </a:xfrm>
          <a:prstGeom prst="rect">
            <a:avLst/>
          </a:prstGeom>
          <a:noFill/>
        </p:spPr>
        <p:txBody>
          <a:bodyPr wrap="square" rtlCol="0">
            <a:spAutoFit/>
          </a:bodyPr>
          <a:lstStyle/>
          <a:p>
            <a:pPr indent="576000" algn="just">
              <a:spcAft>
                <a:spcPts val="600"/>
              </a:spcAft>
            </a:pPr>
            <a:r>
              <a:rPr lang="zh-CN" altLang="en-US" sz="2500" b="1" dirty="0">
                <a:latin typeface="+mn-ea"/>
              </a:rPr>
              <a:t>（二）冷却系统的类型</a:t>
            </a:r>
            <a:endParaRPr lang="en-US" altLang="zh-CN" sz="2500" b="1" dirty="0">
              <a:latin typeface="+mn-ea"/>
            </a:endParaRPr>
          </a:p>
          <a:p>
            <a:pPr indent="576000" algn="just">
              <a:spcAft>
                <a:spcPts val="600"/>
              </a:spcAft>
            </a:pPr>
            <a:r>
              <a:rPr lang="zh-CN" altLang="en-US" sz="2400" dirty="0">
                <a:latin typeface="+mn-ea"/>
              </a:rPr>
              <a:t>根据冷却介质不同，发动机的冷却方式有风冷却方式和水冷却方式两种。</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风冷却方式</a:t>
            </a:r>
            <a:endParaRPr lang="en-US" altLang="zh-CN" sz="2400" b="1" dirty="0">
              <a:latin typeface="+mn-ea"/>
            </a:endParaRPr>
          </a:p>
          <a:p>
            <a:pPr indent="576000" algn="just">
              <a:spcAft>
                <a:spcPts val="600"/>
              </a:spcAft>
            </a:pPr>
            <a:r>
              <a:rPr lang="zh-CN" altLang="en-US" sz="2400" dirty="0">
                <a:latin typeface="+mn-ea"/>
              </a:rPr>
              <a:t>风冷却方式是以空气作为冷却介质，直接对气缸体和气缸盖的表面进行冷却。铝合金气缸体和气缸盖，表面均布有散热片（图</a:t>
            </a:r>
            <a:r>
              <a:rPr lang="en-US" altLang="zh-CN" sz="2400" dirty="0">
                <a:latin typeface="+mn-ea"/>
              </a:rPr>
              <a:t>2-5-1</a:t>
            </a:r>
            <a:r>
              <a:rPr lang="zh-CN" altLang="en-US" sz="2400" dirty="0">
                <a:latin typeface="+mn-ea"/>
              </a:rPr>
              <a:t>）。</a:t>
            </a:r>
          </a:p>
        </p:txBody>
      </p:sp>
      <p:pic>
        <p:nvPicPr>
          <p:cNvPr id="5" name="图片 4">
            <a:extLst>
              <a:ext uri="{FF2B5EF4-FFF2-40B4-BE49-F238E27FC236}">
                <a16:creationId xmlns:a16="http://schemas.microsoft.com/office/drawing/2014/main" id="{C24B3473-4AD5-4D3B-F616-0C5AEB4705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6954" y="2798823"/>
            <a:ext cx="5318091" cy="3592249"/>
          </a:xfrm>
          <a:prstGeom prst="rect">
            <a:avLst/>
          </a:prstGeom>
        </p:spPr>
      </p:pic>
    </p:spTree>
    <p:extLst>
      <p:ext uri="{BB962C8B-B14F-4D97-AF65-F5344CB8AC3E}">
        <p14:creationId xmlns:p14="http://schemas.microsoft.com/office/powerpoint/2010/main" val="115960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85E9A0A-3FD0-ED8A-4942-37778817CD28}"/>
              </a:ext>
            </a:extLst>
          </p:cNvPr>
          <p:cNvSpPr txBox="1"/>
          <p:nvPr/>
        </p:nvSpPr>
        <p:spPr>
          <a:xfrm>
            <a:off x="840000" y="2421032"/>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水冷却方式</a:t>
            </a:r>
            <a:endParaRPr lang="en-US" altLang="zh-CN" sz="2400" b="1" dirty="0">
              <a:latin typeface="+mn-ea"/>
            </a:endParaRPr>
          </a:p>
          <a:p>
            <a:pPr indent="576000" algn="just">
              <a:spcAft>
                <a:spcPts val="600"/>
              </a:spcAft>
            </a:pPr>
            <a:r>
              <a:rPr lang="zh-CN" altLang="en-US" sz="2400" dirty="0">
                <a:latin typeface="+mn-ea"/>
              </a:rPr>
              <a:t>水冷却方式是将大部分热能通过热传导方式从炽热的发动机零件传递给温度较低的冷却液，再将这些吸收了热量的冷却液送至散热器，通过散热器将热量散发到大气中。水冷却方式工作可靠，冷却强度调节方便，在发动机正常工作时，冷却系统能使发动机的工作温度维持在正常范围内。</a:t>
            </a:r>
          </a:p>
        </p:txBody>
      </p:sp>
    </p:spTree>
    <p:extLst>
      <p:ext uri="{BB962C8B-B14F-4D97-AF65-F5344CB8AC3E}">
        <p14:creationId xmlns:p14="http://schemas.microsoft.com/office/powerpoint/2010/main" val="276371352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8787D3D-AAE2-9A0D-3199-C5036FF6A1C8}"/>
              </a:ext>
            </a:extLst>
          </p:cNvPr>
          <p:cNvSpPr txBox="1"/>
          <p:nvPr/>
        </p:nvSpPr>
        <p:spPr>
          <a:xfrm>
            <a:off x="840000" y="447472"/>
            <a:ext cx="10512000" cy="1646605"/>
          </a:xfrm>
          <a:prstGeom prst="rect">
            <a:avLst/>
          </a:prstGeom>
          <a:noFill/>
        </p:spPr>
        <p:txBody>
          <a:bodyPr wrap="square" rtlCol="0">
            <a:spAutoFit/>
          </a:bodyPr>
          <a:lstStyle/>
          <a:p>
            <a:pPr indent="576000" algn="just">
              <a:spcAft>
                <a:spcPts val="600"/>
              </a:spcAft>
            </a:pPr>
            <a:r>
              <a:rPr lang="zh-CN" altLang="en-US" sz="2500" b="1" dirty="0">
                <a:latin typeface="+mn-ea"/>
              </a:rPr>
              <a:t>（三）冷却系统的工作原理</a:t>
            </a:r>
            <a:endParaRPr lang="en-US" altLang="zh-CN" sz="2500" b="1" dirty="0">
              <a:latin typeface="+mn-ea"/>
            </a:endParaRPr>
          </a:p>
          <a:p>
            <a:pPr indent="576000" algn="just">
              <a:spcAft>
                <a:spcPts val="600"/>
              </a:spcAft>
            </a:pPr>
            <a:r>
              <a:rPr lang="zh-CN" altLang="en-US" sz="2400" dirty="0">
                <a:latin typeface="+mn-ea"/>
              </a:rPr>
              <a:t>现代汽车发动机的冷却系统都采用强制循环封闭式、带膨胀水箱的水冷却系统。强制循环水冷系统一般由水泵、水套、散热器、百叶窗、风扇、硅油离合器、分水管、节温器、冷却液温度表等组成（图</a:t>
            </a:r>
            <a:r>
              <a:rPr lang="en-US" altLang="zh-CN" sz="2400" dirty="0">
                <a:latin typeface="+mn-ea"/>
              </a:rPr>
              <a:t>2-5-2</a:t>
            </a:r>
            <a:r>
              <a:rPr lang="zh-CN" altLang="en-US" sz="2400" dirty="0">
                <a:latin typeface="+mn-ea"/>
              </a:rPr>
              <a:t>）。</a:t>
            </a:r>
          </a:p>
        </p:txBody>
      </p:sp>
      <p:pic>
        <p:nvPicPr>
          <p:cNvPr id="5" name="图片 4">
            <a:extLst>
              <a:ext uri="{FF2B5EF4-FFF2-40B4-BE49-F238E27FC236}">
                <a16:creationId xmlns:a16="http://schemas.microsoft.com/office/drawing/2014/main" id="{67F5B2FA-A418-835A-FDD0-14A8788C09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7905" y="2220052"/>
            <a:ext cx="4676190" cy="4190476"/>
          </a:xfrm>
          <a:prstGeom prst="rect">
            <a:avLst/>
          </a:prstGeom>
        </p:spPr>
      </p:pic>
    </p:spTree>
    <p:extLst>
      <p:ext uri="{BB962C8B-B14F-4D97-AF65-F5344CB8AC3E}">
        <p14:creationId xmlns:p14="http://schemas.microsoft.com/office/powerpoint/2010/main" val="10915655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5C53573-0FD3-8D5D-D627-507397303A52}"/>
              </a:ext>
            </a:extLst>
          </p:cNvPr>
          <p:cNvSpPr txBox="1"/>
          <p:nvPr/>
        </p:nvSpPr>
        <p:spPr>
          <a:xfrm>
            <a:off x="839999" y="603115"/>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发动机组成及冷却液的循环过程如图</a:t>
            </a:r>
            <a:r>
              <a:rPr lang="en-US" altLang="zh-CN" sz="2400" dirty="0">
                <a:latin typeface="+mn-ea"/>
              </a:rPr>
              <a:t>2-5-3</a:t>
            </a:r>
            <a:r>
              <a:rPr lang="zh-CN" altLang="en-US" sz="2400" dirty="0">
                <a:latin typeface="+mn-ea"/>
              </a:rPr>
              <a:t>所示。</a:t>
            </a:r>
          </a:p>
        </p:txBody>
      </p:sp>
      <p:pic>
        <p:nvPicPr>
          <p:cNvPr id="5" name="图片 4">
            <a:extLst>
              <a:ext uri="{FF2B5EF4-FFF2-40B4-BE49-F238E27FC236}">
                <a16:creationId xmlns:a16="http://schemas.microsoft.com/office/drawing/2014/main" id="{B10F2D7A-5FEF-4BBB-AD61-AB6C3C735F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8020" y="1224850"/>
            <a:ext cx="5535957" cy="5192728"/>
          </a:xfrm>
          <a:prstGeom prst="rect">
            <a:avLst/>
          </a:prstGeom>
        </p:spPr>
      </p:pic>
    </p:spTree>
    <p:extLst>
      <p:ext uri="{BB962C8B-B14F-4D97-AF65-F5344CB8AC3E}">
        <p14:creationId xmlns:p14="http://schemas.microsoft.com/office/powerpoint/2010/main" val="2679373446"/>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E3B3769-12F3-2AF5-CBB1-B883812E5B61}"/>
              </a:ext>
            </a:extLst>
          </p:cNvPr>
          <p:cNvSpPr txBox="1"/>
          <p:nvPr/>
        </p:nvSpPr>
        <p:spPr>
          <a:xfrm>
            <a:off x="840000" y="1012954"/>
            <a:ext cx="10512000" cy="4832092"/>
          </a:xfrm>
          <a:prstGeom prst="rect">
            <a:avLst/>
          </a:prstGeom>
          <a:noFill/>
        </p:spPr>
        <p:txBody>
          <a:bodyPr wrap="square" rtlCol="0">
            <a:spAutoFit/>
          </a:bodyPr>
          <a:lstStyle/>
          <a:p>
            <a:pPr indent="576000" algn="just">
              <a:spcAft>
                <a:spcPts val="600"/>
              </a:spcAft>
            </a:pPr>
            <a:r>
              <a:rPr lang="zh-CN" altLang="en-US" sz="2500" b="1" dirty="0">
                <a:latin typeface="+mn-ea"/>
              </a:rPr>
              <a:t>（四）冷却系统的循环过程</a:t>
            </a:r>
            <a:endParaRPr lang="en-US" altLang="zh-CN" sz="2500" b="1" dirty="0">
              <a:latin typeface="+mn-ea"/>
            </a:endParaRPr>
          </a:p>
          <a:p>
            <a:pPr indent="576000" algn="just">
              <a:spcAft>
                <a:spcPts val="600"/>
              </a:spcAft>
            </a:pPr>
            <a:r>
              <a:rPr lang="zh-CN" altLang="en-US" sz="2400" dirty="0">
                <a:latin typeface="+mn-ea"/>
              </a:rPr>
              <a:t>冷却系统的循环过程包括小循环和大循环。</a:t>
            </a:r>
            <a:endParaRPr lang="en-US" altLang="zh-CN" sz="2400" dirty="0">
              <a:latin typeface="+mn-ea"/>
            </a:endParaRPr>
          </a:p>
          <a:p>
            <a:pPr indent="576000" algn="just">
              <a:spcAft>
                <a:spcPts val="600"/>
              </a:spcAft>
            </a:pPr>
            <a:r>
              <a:rPr lang="zh-CN" altLang="en-US" sz="2400" dirty="0">
                <a:latin typeface="+mn-ea"/>
              </a:rPr>
              <a:t>小循环即冷却液不流经散热器的循环，缸盖水套中的冷却液从节温器旁通阀流向旁通管道，直接流入水泵进水口，被水泵加压后流入缸体水套，进而回到缸盖水套。</a:t>
            </a:r>
            <a:endParaRPr lang="en-US" altLang="zh-CN" sz="2400" dirty="0">
              <a:latin typeface="+mn-ea"/>
            </a:endParaRPr>
          </a:p>
          <a:p>
            <a:pPr indent="576000" algn="just">
              <a:spcAft>
                <a:spcPts val="600"/>
              </a:spcAft>
            </a:pPr>
            <a:r>
              <a:rPr lang="zh-CN" altLang="en-US" sz="2400" dirty="0">
                <a:latin typeface="+mn-ea"/>
              </a:rPr>
              <a:t>大循环即冷却液流经散热器的循环，缸盖水套中的冷却液从节温器主阀门流向散热器，通过散热器冷却后流入水泵进水口，被水泵加压后流入缸体水套，进而回到缸盖水套。大、小循环冷却液流量的比例由节温器控制。</a:t>
            </a:r>
            <a:endParaRPr lang="en-US" altLang="zh-CN" sz="2400" dirty="0">
              <a:latin typeface="+mn-ea"/>
            </a:endParaRPr>
          </a:p>
          <a:p>
            <a:pPr indent="576000" algn="just">
              <a:spcAft>
                <a:spcPts val="600"/>
              </a:spcAft>
            </a:pPr>
            <a:r>
              <a:rPr lang="zh-CN" altLang="en-US" sz="2400" dirty="0">
                <a:latin typeface="+mn-ea"/>
              </a:rPr>
              <a:t>缸体水套中的冷却液温度高时，节温器打开的角度大，流向散热器的冷却液多，以防止发动机过热；缸体水套中的冷却液温度低时，节温器打开角度小，流向散热器的冷却液少，以防止冷却液温度偏低。这样，发动机始终保持在一个最佳的温度范围内工作。</a:t>
            </a:r>
          </a:p>
        </p:txBody>
      </p:sp>
    </p:spTree>
    <p:extLst>
      <p:ext uri="{BB962C8B-B14F-4D97-AF65-F5344CB8AC3E}">
        <p14:creationId xmlns:p14="http://schemas.microsoft.com/office/powerpoint/2010/main" val="161108843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2EDA135-097B-FB6D-41DA-D0B91F1AC625}"/>
              </a:ext>
            </a:extLst>
          </p:cNvPr>
          <p:cNvSpPr txBox="1"/>
          <p:nvPr/>
        </p:nvSpPr>
        <p:spPr>
          <a:xfrm>
            <a:off x="840000" y="817122"/>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小循环</a:t>
            </a:r>
            <a:endParaRPr lang="en-US" altLang="zh-CN" sz="2400" b="1" dirty="0">
              <a:latin typeface="+mn-ea"/>
            </a:endParaRPr>
          </a:p>
          <a:p>
            <a:pPr indent="576000" algn="just">
              <a:spcAft>
                <a:spcPts val="600"/>
              </a:spcAft>
            </a:pPr>
            <a:r>
              <a:rPr lang="zh-CN" altLang="en-US" sz="2400" dirty="0">
                <a:latin typeface="+mn-ea"/>
              </a:rPr>
              <a:t>如图</a:t>
            </a:r>
            <a:r>
              <a:rPr lang="en-US" altLang="zh-CN" sz="2400" dirty="0">
                <a:latin typeface="+mn-ea"/>
              </a:rPr>
              <a:t>2-5-4</a:t>
            </a:r>
            <a:r>
              <a:rPr lang="zh-CN" altLang="en-US" sz="2400" dirty="0">
                <a:latin typeface="+mn-ea"/>
              </a:rPr>
              <a:t>所示，冷却液温度较低时</a:t>
            </a:r>
            <a:r>
              <a:rPr lang="en-US" altLang="zh-CN" sz="2400" dirty="0">
                <a:latin typeface="+mn-ea"/>
              </a:rPr>
              <a:t>,</a:t>
            </a:r>
            <a:r>
              <a:rPr lang="zh-CN" altLang="en-US" sz="2400" dirty="0">
                <a:latin typeface="+mn-ea"/>
              </a:rPr>
              <a:t>节温器主阀门关闭、旁通阀打开，气缸盖中的冷却液从旁通阀、旁通管路流入水泵进水口，经水泵加压后流回缸体水套。</a:t>
            </a:r>
          </a:p>
        </p:txBody>
      </p:sp>
      <p:pic>
        <p:nvPicPr>
          <p:cNvPr id="5" name="图片 4">
            <a:extLst>
              <a:ext uri="{FF2B5EF4-FFF2-40B4-BE49-F238E27FC236}">
                <a16:creationId xmlns:a16="http://schemas.microsoft.com/office/drawing/2014/main" id="{476EC4A1-6A99-2C77-FE56-68A62A6F0E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0547" y="2719255"/>
            <a:ext cx="6230906" cy="3321623"/>
          </a:xfrm>
          <a:prstGeom prst="rect">
            <a:avLst/>
          </a:prstGeom>
        </p:spPr>
      </p:pic>
    </p:spTree>
    <p:extLst>
      <p:ext uri="{BB962C8B-B14F-4D97-AF65-F5344CB8AC3E}">
        <p14:creationId xmlns:p14="http://schemas.microsoft.com/office/powerpoint/2010/main" val="3157280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学习单元二</a:t>
            </a:r>
            <a:r>
              <a:rPr lang="zh-CN" altLang="en-US" b="1" dirty="0">
                <a:latin typeface="+mj-ea"/>
              </a:rPr>
              <a:t>　曲柄连杆机构</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p:cNvSpPr>
            <a:spLocks noGrp="1"/>
          </p:cNvSpPr>
          <p:nvPr>
            <p:custDataLst>
              <p:tags r:id="rId5"/>
            </p:custDataLst>
          </p:nvPr>
        </p:nvSpPr>
        <p:spPr>
          <a:xfrm>
            <a:off x="838200" y="1821248"/>
            <a:ext cx="10515600" cy="3215504"/>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indent="575945" algn="just" eaLnBrk="0">
              <a:lnSpc>
                <a:spcPct val="100000"/>
              </a:lnSpc>
              <a:spcBef>
                <a:spcPts val="0"/>
              </a:spcBef>
              <a:spcAft>
                <a:spcPts val="600"/>
              </a:spcAft>
              <a:buNone/>
            </a:pPr>
            <a:r>
              <a:rPr lang="zh-CN" altLang="en-US" dirty="0">
                <a:latin typeface="+mn-ea"/>
              </a:rPr>
              <a:t>想象你是一名赛车工程师，站在中国方程式大奖赛的维修区。你的车队刚刚研发出一款“革命性”的发动机，它的关键部分是一个高效而精密的曲柄连杆机构。这个装置不仅决定了赛车的加速度，还是节能与减少碳足迹的关键。是什么魔法让汽车从静默转为爆发出惊人的力量？曲柄连杆机构在这个过程中扮演了什么角色？它是如何将燃料的能量转化为推动赛车前进的动力的？下面揭开曲柄连杆机构的秘密。</a:t>
            </a:r>
            <a:endParaRPr lang="zh-CN" altLang="zh-CN" dirty="0">
              <a:latin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FA2C2FE-B88F-D1CD-836A-B943FBF98F17}"/>
              </a:ext>
            </a:extLst>
          </p:cNvPr>
          <p:cNvSpPr txBox="1"/>
          <p:nvPr/>
        </p:nvSpPr>
        <p:spPr>
          <a:xfrm>
            <a:off x="840000" y="797668"/>
            <a:ext cx="10512000" cy="907941"/>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大循环</a:t>
            </a:r>
            <a:endParaRPr lang="en-US" altLang="zh-CN" sz="2400" b="1" dirty="0">
              <a:latin typeface="+mn-ea"/>
            </a:endParaRPr>
          </a:p>
          <a:p>
            <a:pPr indent="576000" algn="just">
              <a:spcAft>
                <a:spcPts val="600"/>
              </a:spcAft>
            </a:pPr>
            <a:r>
              <a:rPr lang="zh-CN" altLang="en-US" sz="2400" dirty="0">
                <a:latin typeface="+mn-ea"/>
              </a:rPr>
              <a:t>经过散热器的冷却液循环为冷却液大循环，如图</a:t>
            </a:r>
            <a:r>
              <a:rPr lang="en-US" altLang="zh-CN" sz="2400" dirty="0">
                <a:latin typeface="+mn-ea"/>
              </a:rPr>
              <a:t>2-5-5</a:t>
            </a:r>
            <a:r>
              <a:rPr lang="zh-CN" altLang="en-US" sz="2400" dirty="0">
                <a:latin typeface="+mn-ea"/>
              </a:rPr>
              <a:t>所示。</a:t>
            </a:r>
          </a:p>
        </p:txBody>
      </p:sp>
      <p:pic>
        <p:nvPicPr>
          <p:cNvPr id="5" name="图片 4">
            <a:extLst>
              <a:ext uri="{FF2B5EF4-FFF2-40B4-BE49-F238E27FC236}">
                <a16:creationId xmlns:a16="http://schemas.microsoft.com/office/drawing/2014/main" id="{78FE8240-B313-507B-103C-1EB44DF287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0238" y="2310083"/>
            <a:ext cx="7051524" cy="3750249"/>
          </a:xfrm>
          <a:prstGeom prst="rect">
            <a:avLst/>
          </a:prstGeom>
        </p:spPr>
      </p:pic>
    </p:spTree>
    <p:extLst>
      <p:ext uri="{BB962C8B-B14F-4D97-AF65-F5344CB8AC3E}">
        <p14:creationId xmlns:p14="http://schemas.microsoft.com/office/powerpoint/2010/main" val="341151485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E864D-E769-1BF3-0FDA-80661D1CEDF0}"/>
              </a:ext>
            </a:extLst>
          </p:cNvPr>
          <p:cNvSpPr txBox="1"/>
          <p:nvPr/>
        </p:nvSpPr>
        <p:spPr>
          <a:xfrm>
            <a:off x="911515" y="2038781"/>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（五）冷却液的特点与选用</a:t>
            </a:r>
            <a:endParaRPr lang="en-US" altLang="zh-CN" sz="2500" b="1" dirty="0">
              <a:latin typeface="+mn-ea"/>
            </a:endParaRPr>
          </a:p>
          <a:p>
            <a:pPr indent="576000" algn="just">
              <a:spcAft>
                <a:spcPts val="600"/>
              </a:spcAft>
            </a:pPr>
            <a:r>
              <a:rPr lang="zh-CN" altLang="en-US" sz="2400" dirty="0">
                <a:latin typeface="+mn-ea"/>
              </a:rPr>
              <a:t>冷却液是汽车发动机不可缺少的一部分。它在发动机冷却系统中循环流动，将发动机工作中产生的多余热能带走，使发动机能以正常工作温度运转。当冷却液不足时，会使发动机内的冷却液温度过高，导致发动机机件损坏。冷却液除具有冷却作用外，还具有冬季防冻、防腐蚀、防水垢等功能。汽车会在不同的气候条件下行驶，要求车辆在</a:t>
            </a:r>
            <a:r>
              <a:rPr lang="en-US" altLang="zh-CN" sz="2400" dirty="0">
                <a:latin typeface="+mn-ea"/>
              </a:rPr>
              <a:t>-40~40℃</a:t>
            </a:r>
            <a:r>
              <a:rPr lang="zh-CN" altLang="en-US" sz="2400" dirty="0">
                <a:latin typeface="+mn-ea"/>
              </a:rPr>
              <a:t>的环境中都能够正常工作，因此，发动机冷却液必须具有高沸点和低冰点。</a:t>
            </a:r>
          </a:p>
        </p:txBody>
      </p:sp>
    </p:spTree>
    <p:extLst>
      <p:ext uri="{BB962C8B-B14F-4D97-AF65-F5344CB8AC3E}">
        <p14:creationId xmlns:p14="http://schemas.microsoft.com/office/powerpoint/2010/main" val="2104400540"/>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D55DD6B-3233-FD97-EC64-565A4711D821}"/>
              </a:ext>
            </a:extLst>
          </p:cNvPr>
          <p:cNvSpPr txBox="1"/>
          <p:nvPr/>
        </p:nvSpPr>
        <p:spPr>
          <a:xfrm>
            <a:off x="840000" y="2013228"/>
            <a:ext cx="10512000" cy="2831544"/>
          </a:xfrm>
          <a:prstGeom prst="rect">
            <a:avLst/>
          </a:prstGeom>
          <a:noFill/>
        </p:spPr>
        <p:txBody>
          <a:bodyPr wrap="square" rtlCol="0">
            <a:spAutoFit/>
          </a:bodyPr>
          <a:lstStyle/>
          <a:p>
            <a:pPr indent="576000" algn="just">
              <a:spcAft>
                <a:spcPts val="600"/>
              </a:spcAft>
            </a:pPr>
            <a:r>
              <a:rPr lang="zh-CN" altLang="en-US" sz="2400" dirty="0">
                <a:latin typeface="+mn-ea"/>
              </a:rPr>
              <a:t>汽车常用的冷却液有水及加有防冻剂的防冻液两种。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）水冷却液。水冷却液是指直接用水作为冷却液，具有简单方便的优点；但水沸点低，易蒸发，需要经常添加。</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防冻液。现代轿车普遍采用防冻液，以提高冷却液的防冻和防沸能力。不同的冷却液有不同的冰点和沸点，可以根据发动机使用条件选用。有的冷却液还添加防锈剂、泡沫抑制剂等，这有利于防止冷却系统锈蚀和冷却液泡沫产生，提高冷却效果。</a:t>
            </a:r>
          </a:p>
        </p:txBody>
      </p:sp>
    </p:spTree>
    <p:extLst>
      <p:ext uri="{BB962C8B-B14F-4D97-AF65-F5344CB8AC3E}">
        <p14:creationId xmlns:p14="http://schemas.microsoft.com/office/powerpoint/2010/main" val="2195553543"/>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CF54F50-C977-D8A3-921E-1D855B245C64}"/>
              </a:ext>
            </a:extLst>
          </p:cNvPr>
          <p:cNvSpPr txBox="1"/>
          <p:nvPr/>
        </p:nvSpPr>
        <p:spPr>
          <a:xfrm>
            <a:off x="840000" y="1605424"/>
            <a:ext cx="10512000" cy="3647152"/>
          </a:xfrm>
          <a:prstGeom prst="rect">
            <a:avLst/>
          </a:prstGeom>
          <a:noFill/>
        </p:spPr>
        <p:txBody>
          <a:bodyPr wrap="square" rtlCol="0">
            <a:spAutoFit/>
          </a:bodyPr>
          <a:lstStyle/>
          <a:p>
            <a:pPr indent="576000" algn="just">
              <a:spcAft>
                <a:spcPts val="600"/>
              </a:spcAft>
            </a:pPr>
            <a:r>
              <a:rPr lang="zh-CN" altLang="en-US" sz="2400" dirty="0">
                <a:latin typeface="+mn-ea"/>
              </a:rPr>
              <a:t>冷却液使用注意事项如下：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）要坚持常年使用冷却液，要注意冷却液使用的连续性。只在冬季使用冷却液的观点是错误的，因为冷却液不仅具有防冻功能，还具有防腐、防沸、防垢等作用。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）要根据汽车使用地区的气温，选用不同冰点的冷却液，冷却液的冰点至少要比该地区最低温度低</a:t>
            </a:r>
            <a:r>
              <a:rPr lang="en-US" altLang="zh-CN" sz="2400" dirty="0">
                <a:latin typeface="+mn-ea"/>
              </a:rPr>
              <a:t>10℃</a:t>
            </a:r>
            <a:r>
              <a:rPr lang="zh-CN" altLang="en-US" sz="2400" dirty="0">
                <a:latin typeface="+mn-ea"/>
              </a:rPr>
              <a:t>，以免失去防冻作用。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）要针对各种发动机的结构特点选用冷却液，强化转速高的发动机，应选用高沸点冷却液；气缸体或散热器用铝合金制造的发动机，应选用含有硅酸盐类添加剂的冷却液。</a:t>
            </a:r>
            <a:endParaRPr lang="en-US" altLang="zh-CN" sz="2400" dirty="0">
              <a:latin typeface="+mn-ea"/>
            </a:endParaRPr>
          </a:p>
        </p:txBody>
      </p:sp>
    </p:spTree>
    <p:extLst>
      <p:ext uri="{BB962C8B-B14F-4D97-AF65-F5344CB8AC3E}">
        <p14:creationId xmlns:p14="http://schemas.microsoft.com/office/powerpoint/2010/main" val="26419369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01C8CC-3F0D-8D7F-2602-11F1FB6B96DD}"/>
              </a:ext>
            </a:extLst>
          </p:cNvPr>
          <p:cNvSpPr txBox="1"/>
          <p:nvPr/>
        </p:nvSpPr>
        <p:spPr>
          <a:xfrm>
            <a:off x="840000" y="1459230"/>
            <a:ext cx="10512000" cy="393954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）要购买经国家指定的检测站检测合格的冷却液产品，应向商家索要检测报告、质量保证书、保险及使用说明书等资料，切勿购买劣质产品，以免损坏发动机</a:t>
            </a:r>
            <a:r>
              <a:rPr lang="en-US" altLang="zh-CN" sz="2400" dirty="0">
                <a:latin typeface="+mn-ea"/>
              </a:rPr>
              <a:t>,</a:t>
            </a:r>
            <a:r>
              <a:rPr lang="zh-CN" altLang="en-US" sz="2400" dirty="0">
                <a:latin typeface="+mn-ea"/>
              </a:rPr>
              <a:t>造成不必要的经济损失。</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）冷却液的膨胀率一般比水大，若无膨胀罐，则冷却液只能加到冷却系统容积的</a:t>
            </a:r>
            <a:r>
              <a:rPr lang="en-US" altLang="zh-CN" sz="2400" dirty="0">
                <a:latin typeface="+mn-ea"/>
              </a:rPr>
              <a:t>95%</a:t>
            </a:r>
            <a:r>
              <a:rPr lang="zh-CN" altLang="en-US" sz="2400" dirty="0">
                <a:latin typeface="+mn-ea"/>
              </a:rPr>
              <a:t>，否则会溢出。如果发动机冷却系统原来使用的是水或从一种冷却液换用另一种冷却液，在加入新的一种冷却液之前，务必要将冷却系统冲洗干净。不同种类、不同型号的冷却液不能混装混用，以免起化学反应</a:t>
            </a:r>
            <a:r>
              <a:rPr lang="en-US" altLang="zh-CN" sz="2400" dirty="0">
                <a:latin typeface="+mn-ea"/>
              </a:rPr>
              <a:t>,</a:t>
            </a:r>
            <a:r>
              <a:rPr lang="zh-CN" altLang="en-US" sz="2400" dirty="0">
                <a:latin typeface="+mn-ea"/>
              </a:rPr>
              <a:t>破坏各自的综合防腐能力，用剩的冷却液应在容器上注明名称，以免混淆。</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6</a:t>
            </a:r>
            <a:r>
              <a:rPr lang="zh-CN" altLang="en-US" sz="2400" dirty="0">
                <a:latin typeface="+mn-ea"/>
              </a:rPr>
              <a:t>）在使用后，若因冷却系统渗漏引起散热器冷却液液面降低，应及时补充同一品牌的冷却液。</a:t>
            </a:r>
          </a:p>
        </p:txBody>
      </p:sp>
    </p:spTree>
    <p:extLst>
      <p:ext uri="{BB962C8B-B14F-4D97-AF65-F5344CB8AC3E}">
        <p14:creationId xmlns:p14="http://schemas.microsoft.com/office/powerpoint/2010/main" val="408348707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CCAEFF4-EE8F-70E6-CFB0-455F259F6DA0}"/>
              </a:ext>
            </a:extLst>
          </p:cNvPr>
          <p:cNvSpPr txBox="1"/>
          <p:nvPr/>
        </p:nvSpPr>
        <p:spPr>
          <a:xfrm>
            <a:off x="840000" y="583660"/>
            <a:ext cx="10512000" cy="3154710"/>
          </a:xfrm>
          <a:prstGeom prst="rect">
            <a:avLst/>
          </a:prstGeom>
          <a:noFill/>
        </p:spPr>
        <p:txBody>
          <a:bodyPr wrap="square" rtlCol="0">
            <a:spAutoFit/>
          </a:bodyPr>
          <a:lstStyle/>
          <a:p>
            <a:pPr indent="576000" algn="just">
              <a:spcAft>
                <a:spcPts val="600"/>
              </a:spcAft>
            </a:pPr>
            <a:r>
              <a:rPr lang="zh-CN" altLang="en-US" sz="2200" b="1" dirty="0">
                <a:latin typeface="+mn-ea"/>
              </a:rPr>
              <a:t>二、冷却系统主要部件的构造</a:t>
            </a:r>
            <a:endParaRPr lang="en-US" altLang="zh-CN" sz="2200" b="1" dirty="0">
              <a:latin typeface="+mn-ea"/>
            </a:endParaRPr>
          </a:p>
          <a:p>
            <a:pPr indent="576000" algn="just">
              <a:spcAft>
                <a:spcPts val="600"/>
              </a:spcAft>
            </a:pPr>
            <a:r>
              <a:rPr lang="zh-CN" altLang="en-US" sz="2100" b="1" dirty="0">
                <a:latin typeface="+mn-ea"/>
              </a:rPr>
              <a:t>（一）冷却系统的主要部件</a:t>
            </a:r>
            <a:endParaRPr lang="en-US" altLang="zh-CN" sz="2100" b="1" dirty="0">
              <a:latin typeface="+mn-ea"/>
            </a:endParaRPr>
          </a:p>
          <a:p>
            <a:pPr indent="576000" algn="just">
              <a:spcAft>
                <a:spcPts val="600"/>
              </a:spcAft>
            </a:pPr>
            <a:r>
              <a:rPr lang="en-US" altLang="zh-CN" sz="2000" b="1" dirty="0">
                <a:latin typeface="+mn-ea"/>
              </a:rPr>
              <a:t>1.</a:t>
            </a:r>
            <a:r>
              <a:rPr lang="zh-CN" altLang="en-US" sz="2000" b="1" dirty="0">
                <a:latin typeface="+mn-ea"/>
              </a:rPr>
              <a:t>散热器</a:t>
            </a:r>
            <a:endParaRPr lang="en-US" altLang="zh-CN" sz="2000" b="1" dirty="0">
              <a:latin typeface="+mn-ea"/>
            </a:endParaRPr>
          </a:p>
          <a:p>
            <a:pPr indent="576000" algn="just">
              <a:spcAft>
                <a:spcPts val="600"/>
              </a:spcAft>
            </a:pPr>
            <a:r>
              <a:rPr lang="zh-CN" altLang="en-US" sz="2000" dirty="0">
                <a:latin typeface="+mn-ea"/>
              </a:rPr>
              <a:t>散热器俗称水箱，安装在发动机前的车架横梁上，其作用主要是散热。冷却液经过散热器后，其温度可降低</a:t>
            </a:r>
            <a:r>
              <a:rPr lang="en-US" altLang="zh-CN" sz="2000" dirty="0">
                <a:latin typeface="+mn-ea"/>
              </a:rPr>
              <a:t>10~15℃</a:t>
            </a:r>
            <a:r>
              <a:rPr lang="zh-CN" altLang="en-US" sz="2000" dirty="0">
                <a:latin typeface="+mn-ea"/>
              </a:rPr>
              <a:t>。散热器一般用铜或铝制成，其后装有风扇。散热器的结构主要由上水箱、下水箱、散热器芯和散热器盖等组成。在上、下水箱上分别装有进水管及出水管，它们分别用软管与发动机气缸盖上的出水管口及水泵的进水管口连接。上、下水箱上常设有放水开关。散热器芯一般有管片式和管带式两种形式，如图</a:t>
            </a:r>
            <a:r>
              <a:rPr lang="en-US" altLang="zh-CN" sz="2000" dirty="0">
                <a:latin typeface="+mn-ea"/>
              </a:rPr>
              <a:t>2-5-6</a:t>
            </a:r>
            <a:r>
              <a:rPr lang="zh-CN" altLang="en-US" sz="2000" dirty="0">
                <a:latin typeface="+mn-ea"/>
              </a:rPr>
              <a:t>所示。图</a:t>
            </a:r>
            <a:r>
              <a:rPr lang="en-US" altLang="zh-CN" sz="2000" dirty="0">
                <a:latin typeface="+mn-ea"/>
              </a:rPr>
              <a:t>2-5-6(a)</a:t>
            </a:r>
            <a:r>
              <a:rPr lang="zh-CN" altLang="en-US" sz="2000" dirty="0">
                <a:latin typeface="+mn-ea"/>
              </a:rPr>
              <a:t>所示为管片式散热器芯结构示意。图</a:t>
            </a:r>
            <a:r>
              <a:rPr lang="en-US" altLang="zh-CN" sz="2000" dirty="0">
                <a:latin typeface="+mn-ea"/>
              </a:rPr>
              <a:t>2-5-6(b)</a:t>
            </a:r>
            <a:r>
              <a:rPr lang="zh-CN" altLang="en-US" sz="2000" dirty="0">
                <a:latin typeface="+mn-ea"/>
              </a:rPr>
              <a:t>所示为管带式散热器芯结构示意。</a:t>
            </a:r>
          </a:p>
        </p:txBody>
      </p:sp>
      <p:pic>
        <p:nvPicPr>
          <p:cNvPr id="5" name="图片 4">
            <a:extLst>
              <a:ext uri="{FF2B5EF4-FFF2-40B4-BE49-F238E27FC236}">
                <a16:creationId xmlns:a16="http://schemas.microsoft.com/office/drawing/2014/main" id="{E20E6545-0BEE-0AE9-5F46-7F6E11B2C9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2805" y="3738370"/>
            <a:ext cx="4886389" cy="2894377"/>
          </a:xfrm>
          <a:prstGeom prst="rect">
            <a:avLst/>
          </a:prstGeom>
        </p:spPr>
      </p:pic>
    </p:spTree>
    <p:extLst>
      <p:ext uri="{BB962C8B-B14F-4D97-AF65-F5344CB8AC3E}">
        <p14:creationId xmlns:p14="http://schemas.microsoft.com/office/powerpoint/2010/main" val="214472727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28551A7-CBD2-824B-DB62-1F0210CAB240}"/>
              </a:ext>
            </a:extLst>
          </p:cNvPr>
          <p:cNvSpPr txBox="1"/>
          <p:nvPr/>
        </p:nvSpPr>
        <p:spPr>
          <a:xfrm>
            <a:off x="840000" y="1147863"/>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压力式散热器盖的构造如图</a:t>
            </a:r>
            <a:r>
              <a:rPr lang="en-US" altLang="zh-CN" sz="2400" dirty="0">
                <a:latin typeface="+mn-ea"/>
              </a:rPr>
              <a:t>2-5-7</a:t>
            </a:r>
            <a:r>
              <a:rPr lang="zh-CN" altLang="en-US" sz="2400" dirty="0">
                <a:latin typeface="+mn-ea"/>
              </a:rPr>
              <a:t>所示。</a:t>
            </a:r>
          </a:p>
        </p:txBody>
      </p:sp>
      <p:pic>
        <p:nvPicPr>
          <p:cNvPr id="5" name="图片 4">
            <a:extLst>
              <a:ext uri="{FF2B5EF4-FFF2-40B4-BE49-F238E27FC236}">
                <a16:creationId xmlns:a16="http://schemas.microsoft.com/office/drawing/2014/main" id="{1B8EF0C3-759E-C6C9-DF09-9697153BF5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2685" y="1924646"/>
            <a:ext cx="8706630" cy="3785491"/>
          </a:xfrm>
          <a:prstGeom prst="rect">
            <a:avLst/>
          </a:prstGeom>
        </p:spPr>
      </p:pic>
    </p:spTree>
    <p:extLst>
      <p:ext uri="{BB962C8B-B14F-4D97-AF65-F5344CB8AC3E}">
        <p14:creationId xmlns:p14="http://schemas.microsoft.com/office/powerpoint/2010/main" val="2659365678"/>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4E8999B-8B7D-19E3-0070-86F39236552E}"/>
              </a:ext>
            </a:extLst>
          </p:cNvPr>
          <p:cNvSpPr txBox="1"/>
          <p:nvPr/>
        </p:nvSpPr>
        <p:spPr>
          <a:xfrm>
            <a:off x="1264597" y="1128370"/>
            <a:ext cx="3540868" cy="460126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水泵</a:t>
            </a:r>
            <a:endParaRPr lang="en-US" altLang="zh-CN" sz="2400" b="1" dirty="0">
              <a:latin typeface="+mn-ea"/>
            </a:endParaRPr>
          </a:p>
          <a:p>
            <a:pPr indent="576000" algn="just">
              <a:spcAft>
                <a:spcPts val="600"/>
              </a:spcAft>
            </a:pPr>
            <a:r>
              <a:rPr lang="zh-CN" altLang="en-US" sz="2400" dirty="0">
                <a:latin typeface="+mn-ea"/>
              </a:rPr>
              <a:t>水泵也称冷却液泵，其功能是对冷却液加压，使冷却液在冷却系统内循环流动。水泵一般安装在发动机前端，通常与风扇一起用带轮同轴驱动。离心式水泵具有结构简单、尺寸小、排水量大、维修方便等优点。因此，在汽车发动机上被广泛使用。其结构如图</a:t>
            </a:r>
            <a:r>
              <a:rPr lang="en-US" altLang="zh-CN" sz="2400" dirty="0">
                <a:latin typeface="+mn-ea"/>
              </a:rPr>
              <a:t>2-5-8</a:t>
            </a:r>
            <a:r>
              <a:rPr lang="zh-CN" altLang="en-US" sz="2400" dirty="0">
                <a:latin typeface="+mn-ea"/>
              </a:rPr>
              <a:t>所示。</a:t>
            </a:r>
          </a:p>
        </p:txBody>
      </p:sp>
      <p:pic>
        <p:nvPicPr>
          <p:cNvPr id="5" name="图片 4">
            <a:extLst>
              <a:ext uri="{FF2B5EF4-FFF2-40B4-BE49-F238E27FC236}">
                <a16:creationId xmlns:a16="http://schemas.microsoft.com/office/drawing/2014/main" id="{01B099A4-9AD3-CA4B-2466-D698CC985E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0335" y="794367"/>
            <a:ext cx="5707068" cy="5269266"/>
          </a:xfrm>
          <a:prstGeom prst="rect">
            <a:avLst/>
          </a:prstGeom>
        </p:spPr>
      </p:pic>
    </p:spTree>
    <p:extLst>
      <p:ext uri="{BB962C8B-B14F-4D97-AF65-F5344CB8AC3E}">
        <p14:creationId xmlns:p14="http://schemas.microsoft.com/office/powerpoint/2010/main" val="267826295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5CD5F6B-F2F8-68F3-69AB-48023D410844}"/>
              </a:ext>
            </a:extLst>
          </p:cNvPr>
          <p:cNvSpPr txBox="1"/>
          <p:nvPr/>
        </p:nvSpPr>
        <p:spPr>
          <a:xfrm>
            <a:off x="1413932" y="1536174"/>
            <a:ext cx="4802042" cy="3785652"/>
          </a:xfrm>
          <a:prstGeom prst="rect">
            <a:avLst/>
          </a:prstGeom>
          <a:noFill/>
        </p:spPr>
        <p:txBody>
          <a:bodyPr wrap="square" rtlCol="0">
            <a:spAutoFit/>
          </a:bodyPr>
          <a:lstStyle/>
          <a:p>
            <a:pPr indent="576000" algn="just">
              <a:spcAft>
                <a:spcPts val="600"/>
              </a:spcAft>
            </a:pPr>
            <a:r>
              <a:rPr lang="zh-CN" altLang="en-US" sz="2400" dirty="0">
                <a:latin typeface="+mn-ea"/>
              </a:rPr>
              <a:t>离心式水泵的工作原理如图</a:t>
            </a:r>
            <a:r>
              <a:rPr lang="en-US" altLang="zh-CN" sz="2400" dirty="0">
                <a:latin typeface="+mn-ea"/>
              </a:rPr>
              <a:t>2-5-9</a:t>
            </a:r>
            <a:r>
              <a:rPr lang="zh-CN" altLang="en-US" sz="2400" dirty="0">
                <a:latin typeface="+mn-ea"/>
              </a:rPr>
              <a:t>所示。当水泵叶轮旋转时，水泵中的冷却液被叶轮带动一起旋转，并在离心力的作用下被甩向水泵壳体的边缘，同时产生一定的压力，然后从出水管流出。在叶轮的中心处，由于冷却液被甩出而压力下降，散热器中的冷却液在水泵进口与叶轮中心的压差作用下经进水管流入叶轮中心。</a:t>
            </a:r>
          </a:p>
        </p:txBody>
      </p:sp>
      <p:pic>
        <p:nvPicPr>
          <p:cNvPr id="5" name="图片 4">
            <a:extLst>
              <a:ext uri="{FF2B5EF4-FFF2-40B4-BE49-F238E27FC236}">
                <a16:creationId xmlns:a16="http://schemas.microsoft.com/office/drawing/2014/main" id="{05E3E290-6E6B-4284-E8C8-9FD9AF0377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1279" y="1290762"/>
            <a:ext cx="4036789" cy="4276473"/>
          </a:xfrm>
          <a:prstGeom prst="rect">
            <a:avLst/>
          </a:prstGeom>
        </p:spPr>
      </p:pic>
    </p:spTree>
    <p:extLst>
      <p:ext uri="{BB962C8B-B14F-4D97-AF65-F5344CB8AC3E}">
        <p14:creationId xmlns:p14="http://schemas.microsoft.com/office/powerpoint/2010/main" val="335449500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DF091FD-B337-BEB8-22EE-E1161923AF19}"/>
              </a:ext>
            </a:extLst>
          </p:cNvPr>
          <p:cNvSpPr txBox="1"/>
          <p:nvPr/>
        </p:nvSpPr>
        <p:spPr>
          <a:xfrm>
            <a:off x="1099781" y="797668"/>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补偿水桶</a:t>
            </a:r>
            <a:endParaRPr lang="en-US" altLang="zh-CN" sz="2400" b="1" dirty="0">
              <a:latin typeface="+mn-ea"/>
            </a:endParaRPr>
          </a:p>
          <a:p>
            <a:pPr indent="576000" algn="just">
              <a:spcAft>
                <a:spcPts val="600"/>
              </a:spcAft>
            </a:pPr>
            <a:r>
              <a:rPr lang="zh-CN" altLang="en-US" sz="2400" dirty="0">
                <a:latin typeface="+mn-ea"/>
              </a:rPr>
              <a:t>现代轿车发动机冷却系统都采用自动补偿封闭式散热器，它的特点是在散热器的右侧增设了一个补偿水桶（也可以称作储液罐或副水箱）用软管连接到散热器的蒸汽导出口，如图</a:t>
            </a:r>
            <a:r>
              <a:rPr lang="en-US" altLang="zh-CN" sz="2400" dirty="0">
                <a:latin typeface="+mn-ea"/>
              </a:rPr>
              <a:t>2-5-10</a:t>
            </a:r>
            <a:r>
              <a:rPr lang="zh-CN" altLang="en-US" sz="2400" dirty="0">
                <a:latin typeface="+mn-ea"/>
              </a:rPr>
              <a:t>所示。补偿水桶的作用是减少冷却液的损失。</a:t>
            </a:r>
          </a:p>
        </p:txBody>
      </p:sp>
      <p:pic>
        <p:nvPicPr>
          <p:cNvPr id="5" name="图片 4">
            <a:extLst>
              <a:ext uri="{FF2B5EF4-FFF2-40B4-BE49-F238E27FC236}">
                <a16:creationId xmlns:a16="http://schemas.microsoft.com/office/drawing/2014/main" id="{8D444546-D38C-6C4D-0244-1890569A22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2877" y="3213605"/>
            <a:ext cx="4225808" cy="2846727"/>
          </a:xfrm>
          <a:prstGeom prst="rect">
            <a:avLst/>
          </a:prstGeom>
        </p:spPr>
      </p:pic>
    </p:spTree>
    <p:extLst>
      <p:ext uri="{BB962C8B-B14F-4D97-AF65-F5344CB8AC3E}">
        <p14:creationId xmlns:p14="http://schemas.microsoft.com/office/powerpoint/2010/main" val="1686253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07B050-C0DE-91DF-5F45-B66EC45D7C3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B6011FA-2559-AB6E-50B5-30FF8622F1BF}"/>
              </a:ext>
            </a:extLst>
          </p:cNvPr>
          <p:cNvSpPr txBox="1"/>
          <p:nvPr/>
        </p:nvSpPr>
        <p:spPr>
          <a:xfrm>
            <a:off x="852791" y="2321004"/>
            <a:ext cx="10486417" cy="221599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6000" algn="just" eaLnBrk="0">
              <a:spcAft>
                <a:spcPts val="600"/>
              </a:spcAft>
            </a:pPr>
            <a:r>
              <a:rPr lang="zh-CN" altLang="en-US" sz="2400" dirty="0">
                <a:latin typeface="+mn-ea"/>
              </a:rPr>
              <a:t>曲柄连杆机构由机体组、活塞连杆组和曲轴飞轮组三部分组成。</a:t>
            </a:r>
            <a:endParaRPr lang="en-US" altLang="zh-CN" sz="2400" dirty="0">
              <a:latin typeface="+mn-ea"/>
            </a:endParaRPr>
          </a:p>
          <a:p>
            <a:pPr indent="576000" algn="just" eaLnBrk="0">
              <a:spcAft>
                <a:spcPts val="600"/>
              </a:spcAft>
            </a:pPr>
            <a:r>
              <a:rPr lang="zh-CN" altLang="en-US" sz="2400" dirty="0">
                <a:latin typeface="+mn-ea"/>
              </a:rPr>
              <a:t>机体组（也称气缸体与曲轴箱组）由气缸体、曲轴箱、气缸盖、气缸套、气缸垫等不动部件组成；活塞连杆组由活塞、活塞环、活塞销、连杆等运动部件组成；曲轴飞轮组由曲轴、飞轮等组成。</a:t>
            </a:r>
            <a:endParaRPr lang="en-US" altLang="zh-CN" sz="3600" b="1" dirty="0">
              <a:latin typeface="+mn-ea"/>
            </a:endParaRPr>
          </a:p>
        </p:txBody>
      </p:sp>
    </p:spTree>
    <p:extLst>
      <p:ext uri="{BB962C8B-B14F-4D97-AF65-F5344CB8AC3E}">
        <p14:creationId xmlns:p14="http://schemas.microsoft.com/office/powerpoint/2010/main" val="1399489239"/>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2A5735-6812-87CB-1C20-1DE8C02E157A}"/>
              </a:ext>
            </a:extLst>
          </p:cNvPr>
          <p:cNvSpPr txBox="1"/>
          <p:nvPr/>
        </p:nvSpPr>
        <p:spPr>
          <a:xfrm>
            <a:off x="839999" y="549974"/>
            <a:ext cx="10512000" cy="2015936"/>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风扇</a:t>
            </a:r>
            <a:endParaRPr lang="en-US" altLang="zh-CN" sz="2400" b="1" dirty="0">
              <a:latin typeface="+mn-ea"/>
            </a:endParaRPr>
          </a:p>
          <a:p>
            <a:pPr indent="576000" algn="just">
              <a:spcAft>
                <a:spcPts val="600"/>
              </a:spcAft>
            </a:pPr>
            <a:r>
              <a:rPr lang="zh-CN" altLang="en-US" sz="2400" dirty="0">
                <a:latin typeface="+mn-ea"/>
              </a:rPr>
              <a:t>冷却风扇的功能是吸进空气，加速冷却液的冷却，从而增强散热器的散热能力，同时，对发动机其他附件也有一定的冷却作用。风扇通常安装在散热器后面并与水泵同轴驱动。汽车发动机水冷系统多采用低压头、大风量、高效率的轴流式风扇，其结构如图</a:t>
            </a:r>
            <a:r>
              <a:rPr lang="en-US" altLang="zh-CN" sz="2400" dirty="0">
                <a:latin typeface="+mn-ea"/>
              </a:rPr>
              <a:t>2-5-11</a:t>
            </a:r>
            <a:r>
              <a:rPr lang="zh-CN" altLang="en-US" sz="2400" dirty="0">
                <a:latin typeface="+mn-ea"/>
              </a:rPr>
              <a:t>所示。</a:t>
            </a:r>
          </a:p>
        </p:txBody>
      </p:sp>
      <p:pic>
        <p:nvPicPr>
          <p:cNvPr id="5" name="图片 4">
            <a:extLst>
              <a:ext uri="{FF2B5EF4-FFF2-40B4-BE49-F238E27FC236}">
                <a16:creationId xmlns:a16="http://schemas.microsoft.com/office/drawing/2014/main" id="{627364CF-D7CE-32B8-726A-87483D770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0284" y="2774693"/>
            <a:ext cx="3571429" cy="3533333"/>
          </a:xfrm>
          <a:prstGeom prst="rect">
            <a:avLst/>
          </a:prstGeom>
        </p:spPr>
      </p:pic>
    </p:spTree>
    <p:extLst>
      <p:ext uri="{BB962C8B-B14F-4D97-AF65-F5344CB8AC3E}">
        <p14:creationId xmlns:p14="http://schemas.microsoft.com/office/powerpoint/2010/main" val="271254332"/>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9A96536-7393-2568-2054-AB88CA09ACDD}"/>
              </a:ext>
            </a:extLst>
          </p:cNvPr>
          <p:cNvSpPr txBox="1"/>
          <p:nvPr/>
        </p:nvSpPr>
        <p:spPr>
          <a:xfrm>
            <a:off x="840000" y="690664"/>
            <a:ext cx="10512000" cy="3200876"/>
          </a:xfrm>
          <a:prstGeom prst="rect">
            <a:avLst/>
          </a:prstGeom>
          <a:noFill/>
        </p:spPr>
        <p:txBody>
          <a:bodyPr wrap="square" rtlCol="0">
            <a:spAutoFit/>
          </a:bodyPr>
          <a:lstStyle/>
          <a:p>
            <a:pPr indent="576000" algn="just">
              <a:spcAft>
                <a:spcPts val="600"/>
              </a:spcAft>
            </a:pPr>
            <a:r>
              <a:rPr lang="en-US" altLang="zh-CN" sz="2400" b="1" dirty="0">
                <a:latin typeface="+mn-ea"/>
              </a:rPr>
              <a:t>5.</a:t>
            </a:r>
            <a:r>
              <a:rPr lang="zh-CN" altLang="en-US" sz="2400" b="1" dirty="0">
                <a:latin typeface="+mn-ea"/>
              </a:rPr>
              <a:t>冷却液温度显示系统</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）冷却液温度显示系统的作用。冷却液温度显示系统的作用是由冷却液温度传感器感测发动机冷却液温度的变化，并通过安装在仪表板上的冷却液温度指示表显示出来，以提醒驾驶人注意发动机的温度变化。</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）冷却液温度传感器的结构及原理。热敏电阻式冷却液温度传感器采用热敏电阻制成，如图</a:t>
            </a:r>
            <a:r>
              <a:rPr lang="en-US" altLang="zh-CN" sz="2400" dirty="0">
                <a:latin typeface="+mn-ea"/>
              </a:rPr>
              <a:t>2-5-12</a:t>
            </a:r>
            <a:r>
              <a:rPr lang="zh-CN" altLang="en-US" sz="2400" dirty="0">
                <a:latin typeface="+mn-ea"/>
              </a:rPr>
              <a:t>所示，其工作温度范围为</a:t>
            </a:r>
            <a:r>
              <a:rPr lang="en-US" altLang="zh-CN" sz="2400" dirty="0">
                <a:latin typeface="+mn-ea"/>
              </a:rPr>
              <a:t>-20~130℃</a:t>
            </a:r>
            <a:r>
              <a:rPr lang="zh-CN" altLang="en-US" sz="2400" dirty="0">
                <a:latin typeface="+mn-ea"/>
              </a:rPr>
              <a:t>，一般安装在发动机缸体、缸盖的水套或节温器壳内并伸入水套中，与冷却液直接接触，用来检测发动机的冷却液温度，并向发动机电控单元传送信息。</a:t>
            </a:r>
          </a:p>
        </p:txBody>
      </p:sp>
      <p:pic>
        <p:nvPicPr>
          <p:cNvPr id="5" name="图片 4">
            <a:extLst>
              <a:ext uri="{FF2B5EF4-FFF2-40B4-BE49-F238E27FC236}">
                <a16:creationId xmlns:a16="http://schemas.microsoft.com/office/drawing/2014/main" id="{F4AF0B57-1380-6FDC-74DC-BC44CE9C30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6896" y="3977402"/>
            <a:ext cx="4558208" cy="2279104"/>
          </a:xfrm>
          <a:prstGeom prst="rect">
            <a:avLst/>
          </a:prstGeom>
        </p:spPr>
      </p:pic>
    </p:spTree>
    <p:extLst>
      <p:ext uri="{BB962C8B-B14F-4D97-AF65-F5344CB8AC3E}">
        <p14:creationId xmlns:p14="http://schemas.microsoft.com/office/powerpoint/2010/main" val="175414248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AE602B1-923A-C331-C4AA-D7283619D5C1}"/>
              </a:ext>
            </a:extLst>
          </p:cNvPr>
          <p:cNvSpPr txBox="1"/>
          <p:nvPr/>
        </p:nvSpPr>
        <p:spPr>
          <a:xfrm>
            <a:off x="839999" y="856033"/>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）冷却液温度显示系统工作原理。如图</a:t>
            </a:r>
            <a:r>
              <a:rPr lang="en-US" altLang="zh-CN" sz="2400" dirty="0">
                <a:latin typeface="+mn-ea"/>
              </a:rPr>
              <a:t>2-5-13</a:t>
            </a:r>
            <a:r>
              <a:rPr lang="zh-CN" altLang="en-US" sz="2400" dirty="0">
                <a:latin typeface="+mn-ea"/>
              </a:rPr>
              <a:t>所示是热敏电阻式冷却液温度传感器与电磁式冷却液温度指示表联用的冷却液温度显示系统。</a:t>
            </a:r>
          </a:p>
        </p:txBody>
      </p:sp>
      <p:pic>
        <p:nvPicPr>
          <p:cNvPr id="5" name="图片 4">
            <a:extLst>
              <a:ext uri="{FF2B5EF4-FFF2-40B4-BE49-F238E27FC236}">
                <a16:creationId xmlns:a16="http://schemas.microsoft.com/office/drawing/2014/main" id="{214A2BC1-21E9-59A1-2D92-831DC7B5E2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3056" y="2131845"/>
            <a:ext cx="5405885" cy="3870122"/>
          </a:xfrm>
          <a:prstGeom prst="rect">
            <a:avLst/>
          </a:prstGeom>
        </p:spPr>
      </p:pic>
    </p:spTree>
    <p:extLst>
      <p:ext uri="{BB962C8B-B14F-4D97-AF65-F5344CB8AC3E}">
        <p14:creationId xmlns:p14="http://schemas.microsoft.com/office/powerpoint/2010/main" val="144539727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F5BA8D5-A5B2-3440-4C7A-FE3B86E64DFD}"/>
              </a:ext>
            </a:extLst>
          </p:cNvPr>
          <p:cNvSpPr txBox="1"/>
          <p:nvPr/>
        </p:nvSpPr>
        <p:spPr>
          <a:xfrm>
            <a:off x="840000" y="671208"/>
            <a:ext cx="10512000" cy="2908489"/>
          </a:xfrm>
          <a:prstGeom prst="rect">
            <a:avLst/>
          </a:prstGeom>
          <a:noFill/>
        </p:spPr>
        <p:txBody>
          <a:bodyPr wrap="square" rtlCol="0">
            <a:spAutoFit/>
          </a:bodyPr>
          <a:lstStyle/>
          <a:p>
            <a:pPr indent="576000" algn="just">
              <a:spcAft>
                <a:spcPts val="600"/>
              </a:spcAft>
            </a:pPr>
            <a:r>
              <a:rPr lang="zh-CN" altLang="en-US" sz="2500" b="1" dirty="0">
                <a:latin typeface="+mn-ea"/>
              </a:rPr>
              <a:t>（二）冷却强度的调节装置</a:t>
            </a:r>
            <a:endParaRPr lang="en-US" altLang="zh-CN" sz="2500" b="1" dirty="0">
              <a:latin typeface="+mn-ea"/>
            </a:endParaRPr>
          </a:p>
          <a:p>
            <a:pPr indent="576000" algn="just">
              <a:spcAft>
                <a:spcPts val="600"/>
              </a:spcAft>
            </a:pPr>
            <a:r>
              <a:rPr lang="zh-CN" altLang="en-US" sz="2400" dirty="0">
                <a:latin typeface="+mn-ea"/>
              </a:rPr>
              <a:t>冷却强度的调节装置主要有百叶窗、硅油风扇离合器、节温器等。</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百叶窗</a:t>
            </a:r>
            <a:endParaRPr lang="en-US" altLang="zh-CN" sz="2400" b="1" dirty="0">
              <a:latin typeface="+mn-ea"/>
            </a:endParaRPr>
          </a:p>
          <a:p>
            <a:pPr indent="576000" algn="just">
              <a:spcAft>
                <a:spcPts val="600"/>
              </a:spcAft>
            </a:pPr>
            <a:r>
              <a:rPr lang="zh-CN" altLang="en-US" sz="2400" dirty="0">
                <a:latin typeface="+mn-ea"/>
              </a:rPr>
              <a:t>有些货车和大客车发动机在散热器前面装有百叶窗。其作用是通过改变吹过散热器的空气量来调节发动机的冷却强度，以保证发动机经常在适当的温度范围内工作。</a:t>
            </a:r>
            <a:r>
              <a:rPr lang="zh-CN" altLang="en-US" sz="2400" dirty="0"/>
              <a:t>图</a:t>
            </a:r>
            <a:r>
              <a:rPr lang="en-US" altLang="zh-CN" sz="2400" dirty="0"/>
              <a:t>2-5-14</a:t>
            </a:r>
            <a:r>
              <a:rPr lang="zh-CN" altLang="en-US" sz="2400" dirty="0"/>
              <a:t>所示是货车上使用的散热器百叶窗的自动控制系统。</a:t>
            </a:r>
            <a:endParaRPr lang="zh-CN" altLang="en-US" sz="2400" dirty="0">
              <a:latin typeface="+mn-ea"/>
            </a:endParaRPr>
          </a:p>
        </p:txBody>
      </p:sp>
      <p:pic>
        <p:nvPicPr>
          <p:cNvPr id="5" name="图片 4">
            <a:extLst>
              <a:ext uri="{FF2B5EF4-FFF2-40B4-BE49-F238E27FC236}">
                <a16:creationId xmlns:a16="http://schemas.microsoft.com/office/drawing/2014/main" id="{F7E1EC28-8883-9DD4-25DE-71157CC05A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0891" y="3270796"/>
            <a:ext cx="4050218" cy="3517295"/>
          </a:xfrm>
          <a:prstGeom prst="rect">
            <a:avLst/>
          </a:prstGeom>
        </p:spPr>
      </p:pic>
    </p:spTree>
    <p:extLst>
      <p:ext uri="{BB962C8B-B14F-4D97-AF65-F5344CB8AC3E}">
        <p14:creationId xmlns:p14="http://schemas.microsoft.com/office/powerpoint/2010/main" val="305111897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98AE010-40CC-4B47-ECFB-FB4B3965FA60}"/>
              </a:ext>
            </a:extLst>
          </p:cNvPr>
          <p:cNvSpPr txBox="1"/>
          <p:nvPr/>
        </p:nvSpPr>
        <p:spPr>
          <a:xfrm>
            <a:off x="840000" y="685764"/>
            <a:ext cx="10512000" cy="1277273"/>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硅油风扇离合器</a:t>
            </a:r>
            <a:endParaRPr lang="en-US" altLang="zh-CN" sz="2400" b="1" dirty="0">
              <a:latin typeface="+mn-ea"/>
            </a:endParaRPr>
          </a:p>
          <a:p>
            <a:pPr indent="576000" algn="just">
              <a:spcAft>
                <a:spcPts val="600"/>
              </a:spcAft>
            </a:pPr>
            <a:r>
              <a:rPr lang="zh-CN" altLang="en-US" sz="2400" dirty="0">
                <a:latin typeface="+mn-ea"/>
              </a:rPr>
              <a:t>硅油风扇离合器的作用是利用流经散热器的空气温度来控制风扇转速的变化，其结构如图</a:t>
            </a:r>
            <a:r>
              <a:rPr lang="en-US" altLang="zh-CN" sz="2400" dirty="0">
                <a:latin typeface="+mn-ea"/>
              </a:rPr>
              <a:t>2-5-15</a:t>
            </a:r>
            <a:r>
              <a:rPr lang="zh-CN" altLang="en-US" sz="2400" dirty="0">
                <a:latin typeface="+mn-ea"/>
              </a:rPr>
              <a:t>所示。</a:t>
            </a:r>
          </a:p>
        </p:txBody>
      </p:sp>
      <p:pic>
        <p:nvPicPr>
          <p:cNvPr id="5" name="图片 4">
            <a:extLst>
              <a:ext uri="{FF2B5EF4-FFF2-40B4-BE49-F238E27FC236}">
                <a16:creationId xmlns:a16="http://schemas.microsoft.com/office/drawing/2014/main" id="{95D3ACED-2CD3-844B-67E1-7D984ECD6B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7776" y="2133306"/>
            <a:ext cx="5856448" cy="4038930"/>
          </a:xfrm>
          <a:prstGeom prst="rect">
            <a:avLst/>
          </a:prstGeom>
        </p:spPr>
      </p:pic>
    </p:spTree>
    <p:extLst>
      <p:ext uri="{BB962C8B-B14F-4D97-AF65-F5344CB8AC3E}">
        <p14:creationId xmlns:p14="http://schemas.microsoft.com/office/powerpoint/2010/main" val="4020389102"/>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AC58D3-A805-5168-B16B-8FAF53D70A7B}"/>
              </a:ext>
            </a:extLst>
          </p:cNvPr>
          <p:cNvSpPr txBox="1"/>
          <p:nvPr/>
        </p:nvSpPr>
        <p:spPr>
          <a:xfrm>
            <a:off x="840000" y="578000"/>
            <a:ext cx="10512000" cy="1277273"/>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节温器</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）节温器的作用。节温器的作用是根据发动机冷却液温度的高低，打开或关闭冷却液通向散热器的通道，保证发动机在最适宜的温度下工作。</a:t>
            </a:r>
            <a:endParaRPr lang="en-US" altLang="zh-CN" sz="2400" dirty="0">
              <a:latin typeface="+mn-ea"/>
            </a:endParaRPr>
          </a:p>
        </p:txBody>
      </p:sp>
      <p:pic>
        <p:nvPicPr>
          <p:cNvPr id="5" name="图片 4">
            <a:extLst>
              <a:ext uri="{FF2B5EF4-FFF2-40B4-BE49-F238E27FC236}">
                <a16:creationId xmlns:a16="http://schemas.microsoft.com/office/drawing/2014/main" id="{5A9D6FBF-F090-6FE1-4C28-248D0DAC40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8054" y="1855273"/>
            <a:ext cx="4133187" cy="4598899"/>
          </a:xfrm>
          <a:prstGeom prst="rect">
            <a:avLst/>
          </a:prstGeom>
        </p:spPr>
      </p:pic>
      <p:sp>
        <p:nvSpPr>
          <p:cNvPr id="6" name="文本框 5">
            <a:extLst>
              <a:ext uri="{FF2B5EF4-FFF2-40B4-BE49-F238E27FC236}">
                <a16:creationId xmlns:a16="http://schemas.microsoft.com/office/drawing/2014/main" id="{CF0457B7-1590-8DAD-65AD-F104E52D2EBF}"/>
              </a:ext>
            </a:extLst>
          </p:cNvPr>
          <p:cNvSpPr txBox="1"/>
          <p:nvPr/>
        </p:nvSpPr>
        <p:spPr>
          <a:xfrm>
            <a:off x="840000" y="2149813"/>
            <a:ext cx="4733948" cy="304698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）节温器的结构。汽车发动机装用的节温器多为石蜡式节温器（图</a:t>
            </a:r>
            <a:r>
              <a:rPr lang="en-US" altLang="zh-CN" sz="2400" dirty="0">
                <a:latin typeface="+mn-ea"/>
              </a:rPr>
              <a:t>2-5-16</a:t>
            </a:r>
            <a:r>
              <a:rPr lang="zh-CN" altLang="en-US" sz="2400" dirty="0">
                <a:latin typeface="+mn-ea"/>
              </a:rPr>
              <a:t>），它主要由主阀门、副阀门、推杆、壳体和石蜡等组成。推杆的一端固定在支架上，另一端插入胶管的中心孔内。石蜡安装在胶管与节温器壳体之间的腔体内。</a:t>
            </a:r>
          </a:p>
        </p:txBody>
      </p:sp>
    </p:spTree>
    <p:extLst>
      <p:ext uri="{BB962C8B-B14F-4D97-AF65-F5344CB8AC3E}">
        <p14:creationId xmlns:p14="http://schemas.microsoft.com/office/powerpoint/2010/main" val="847776484"/>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46D1EDC-F397-6E17-B695-ED9DDAED9697}"/>
              </a:ext>
            </a:extLst>
          </p:cNvPr>
          <p:cNvSpPr txBox="1"/>
          <p:nvPr/>
        </p:nvSpPr>
        <p:spPr>
          <a:xfrm>
            <a:off x="892060" y="476655"/>
            <a:ext cx="10512000" cy="3139321"/>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）节温器的工作原理。如图</a:t>
            </a:r>
            <a:r>
              <a:rPr lang="en-US" altLang="zh-CN" sz="2200" dirty="0">
                <a:latin typeface="+mn-ea"/>
              </a:rPr>
              <a:t>2-5-17</a:t>
            </a:r>
            <a:r>
              <a:rPr lang="zh-CN" altLang="en-US" sz="2200" dirty="0">
                <a:latin typeface="+mn-ea"/>
              </a:rPr>
              <a:t>所示，温度较低时，石蜡呈固态，主阀门被弹簧推向上方与阀座压紧，处于关闭状态</a:t>
            </a:r>
            <a:r>
              <a:rPr lang="en-US" altLang="zh-CN" sz="2200" dirty="0">
                <a:latin typeface="+mn-ea"/>
              </a:rPr>
              <a:t>[</a:t>
            </a:r>
            <a:r>
              <a:rPr lang="zh-CN" altLang="en-US" sz="2200" dirty="0">
                <a:latin typeface="+mn-ea"/>
              </a:rPr>
              <a:t>图</a:t>
            </a:r>
            <a:r>
              <a:rPr lang="en-US" altLang="zh-CN" sz="2200" dirty="0">
                <a:latin typeface="+mn-ea"/>
              </a:rPr>
              <a:t>2-5-17(a)]</a:t>
            </a:r>
            <a:r>
              <a:rPr lang="zh-CN" altLang="en-US" sz="2200" dirty="0">
                <a:latin typeface="+mn-ea"/>
              </a:rPr>
              <a:t>。此时，副阀门开启，冷却液进行小循环，来自发动机水套的冷却液经副阀门、小循环水管直接进入水泵，被泵回到发动机水套内。温度升高时，石蜡逐渐熔化成液态，体积膨胀，迫使胶管收缩对推杆端部产生向上的推力。由于推杆固定在支架上，推杆对胶管、节温器壳体产生向下的反推力。当冷却液温度升高到一定值时，反推力克服弹簧的弹力使胶管、节温器壳体向下运动，主阀门开始开启，同时副阀门开始关闭。当冷却液温度进一步升高到一定值时，主阀门完全开启，而副阀门也正好关闭</a:t>
            </a:r>
            <a:r>
              <a:rPr lang="en-US" altLang="zh-CN" sz="2200" dirty="0">
                <a:latin typeface="+mn-ea"/>
              </a:rPr>
              <a:t>[</a:t>
            </a:r>
            <a:r>
              <a:rPr lang="zh-CN" altLang="en-US" sz="2200" dirty="0">
                <a:latin typeface="+mn-ea"/>
              </a:rPr>
              <a:t>图</a:t>
            </a:r>
            <a:r>
              <a:rPr lang="en-US" altLang="zh-CN" sz="2200" dirty="0">
                <a:latin typeface="+mn-ea"/>
              </a:rPr>
              <a:t>2-5-17(b)]</a:t>
            </a:r>
            <a:r>
              <a:rPr lang="zh-CN" altLang="en-US" sz="2200" dirty="0">
                <a:latin typeface="+mn-ea"/>
              </a:rPr>
              <a:t>。此时</a:t>
            </a:r>
            <a:r>
              <a:rPr lang="en-US" altLang="zh-CN" sz="2200" dirty="0">
                <a:latin typeface="+mn-ea"/>
              </a:rPr>
              <a:t>,</a:t>
            </a:r>
            <a:r>
              <a:rPr lang="zh-CN" altLang="en-US" sz="2200" dirty="0">
                <a:latin typeface="+mn-ea"/>
              </a:rPr>
              <a:t>来自发动机水套的冷却液全部经过散热器进行大循环。</a:t>
            </a:r>
          </a:p>
        </p:txBody>
      </p:sp>
      <p:pic>
        <p:nvPicPr>
          <p:cNvPr id="5" name="图片 4">
            <a:extLst>
              <a:ext uri="{FF2B5EF4-FFF2-40B4-BE49-F238E27FC236}">
                <a16:creationId xmlns:a16="http://schemas.microsoft.com/office/drawing/2014/main" id="{B2969AEB-6BB6-6797-5007-686AC7C51F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2190" y="3657536"/>
            <a:ext cx="3847619" cy="2723809"/>
          </a:xfrm>
          <a:prstGeom prst="rect">
            <a:avLst/>
          </a:prstGeom>
        </p:spPr>
      </p:pic>
    </p:spTree>
    <p:extLst>
      <p:ext uri="{BB962C8B-B14F-4D97-AF65-F5344CB8AC3E}">
        <p14:creationId xmlns:p14="http://schemas.microsoft.com/office/powerpoint/2010/main" val="3028860885"/>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63471-9FA1-0CA5-F5E0-67EBC270E7F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D5E4316-CB0C-A23A-2BED-9229A3C34242}"/>
              </a:ext>
            </a:extLst>
          </p:cNvPr>
          <p:cNvSpPr txBox="1"/>
          <p:nvPr/>
        </p:nvSpPr>
        <p:spPr>
          <a:xfrm>
            <a:off x="840000" y="161468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4B68BB5E-1EAA-4C62-994B-37FDA218B3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458467"/>
            <a:ext cx="10512000" cy="1941065"/>
          </a:xfrm>
          <a:prstGeom prst="rect">
            <a:avLst/>
          </a:prstGeom>
        </p:spPr>
      </p:pic>
    </p:spTree>
    <p:extLst>
      <p:ext uri="{BB962C8B-B14F-4D97-AF65-F5344CB8AC3E}">
        <p14:creationId xmlns:p14="http://schemas.microsoft.com/office/powerpoint/2010/main" val="1271399675"/>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69254-54C1-794B-53E0-C86EEF87BCA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2E9F726-CC49-ADCB-7777-90C3493B35A3}"/>
              </a:ext>
            </a:extLst>
          </p:cNvPr>
          <p:cNvSpPr txBox="1"/>
          <p:nvPr/>
        </p:nvSpPr>
        <p:spPr>
          <a:xfrm>
            <a:off x="840000" y="1136025"/>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866E180B-9D70-8246-6CDE-7A5F67409D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838887"/>
            <a:ext cx="10512000" cy="3664600"/>
          </a:xfrm>
          <a:prstGeom prst="rect">
            <a:avLst/>
          </a:prstGeom>
        </p:spPr>
      </p:pic>
    </p:spTree>
    <p:extLst>
      <p:ext uri="{BB962C8B-B14F-4D97-AF65-F5344CB8AC3E}">
        <p14:creationId xmlns:p14="http://schemas.microsoft.com/office/powerpoint/2010/main" val="188095328"/>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3A3BB-CAE7-7864-8074-EE74311D708E}"/>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163BD4E3-D2B6-088E-E65A-F9C98CC82585}"/>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0359F1C2-B938-9AEF-F0DA-23078D79968D}"/>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3A5C6E0F-C684-021B-5D58-40B4ED2EFA22}"/>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B031306C-99D0-4C3C-8F5F-89C73B7DA0CE}"/>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D955B906-1A3A-7984-1627-E1B84D4C9FEB}"/>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CB06C9A5-EDAE-24E4-CAE7-23010BE2DEC3}"/>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学习单元六</a:t>
            </a:r>
            <a:r>
              <a:rPr lang="zh-CN" altLang="en-US" b="1" dirty="0">
                <a:latin typeface="+mj-ea"/>
              </a:rPr>
              <a:t>　润滑系统</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B8A6DA10-C148-8E25-CA6F-6B7890749DA8}"/>
              </a:ext>
            </a:extLst>
          </p:cNvPr>
          <p:cNvSpPr>
            <a:spLocks noGrp="1"/>
          </p:cNvSpPr>
          <p:nvPr>
            <p:custDataLst>
              <p:tags r:id="rId5"/>
            </p:custDataLst>
          </p:nvPr>
        </p:nvSpPr>
        <p:spPr>
          <a:xfrm>
            <a:off x="838200" y="1821248"/>
            <a:ext cx="10515600" cy="3215504"/>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indent="575945" algn="just" eaLnBrk="0">
              <a:lnSpc>
                <a:spcPct val="100000"/>
              </a:lnSpc>
              <a:spcBef>
                <a:spcPts val="0"/>
              </a:spcBef>
              <a:spcAft>
                <a:spcPts val="600"/>
              </a:spcAft>
              <a:buNone/>
            </a:pPr>
            <a:r>
              <a:rPr lang="zh-CN" altLang="en-US" dirty="0">
                <a:latin typeface="+mn-ea"/>
              </a:rPr>
              <a:t>随着汽车技术的不断革新，发动机的可靠性与耐久性成为衡量汽车性能的重要指标之一。而在这一系列性能的背后，发动机润滑系统的高效运作起到了不可替代的作用。深入了解和掌握润滑系统的维护与检修技能，将是学生步入汽车行业的重要一步。</a:t>
            </a:r>
            <a:endParaRPr lang="zh-CN" altLang="zh-CN" dirty="0">
              <a:latin typeface="+mn-ea"/>
            </a:endParaRPr>
          </a:p>
        </p:txBody>
      </p:sp>
    </p:spTree>
    <p:custDataLst>
      <p:tags r:id="rId1"/>
    </p:custDataLst>
    <p:extLst>
      <p:ext uri="{BB962C8B-B14F-4D97-AF65-F5344CB8AC3E}">
        <p14:creationId xmlns:p14="http://schemas.microsoft.com/office/powerpoint/2010/main" val="118433498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48FD58F-D3C8-2957-D163-3F33D34D53A6}"/>
              </a:ext>
            </a:extLst>
          </p:cNvPr>
          <p:cNvSpPr txBox="1"/>
          <p:nvPr/>
        </p:nvSpPr>
        <p:spPr>
          <a:xfrm>
            <a:off x="840000" y="1867034"/>
            <a:ext cx="10512000" cy="3123932"/>
          </a:xfrm>
          <a:prstGeom prst="rect">
            <a:avLst/>
          </a:prstGeom>
          <a:noFill/>
        </p:spPr>
        <p:txBody>
          <a:bodyPr wrap="square" rtlCol="0">
            <a:spAutoFit/>
          </a:bodyPr>
          <a:lstStyle/>
          <a:p>
            <a:pPr indent="576000" algn="just" eaLnBrk="0">
              <a:spcAft>
                <a:spcPts val="600"/>
              </a:spcAft>
            </a:pPr>
            <a:r>
              <a:rPr lang="zh-CN" altLang="zh-CN" sz="2400" dirty="0">
                <a:latin typeface="+mn-ea"/>
              </a:rPr>
              <a:t>汽车发动机是车辆的核心部件</a:t>
            </a:r>
            <a:r>
              <a:rPr lang="zh-CN" altLang="en-US" sz="2400" dirty="0">
                <a:latin typeface="+mn-ea"/>
              </a:rPr>
              <a:t>，</a:t>
            </a:r>
            <a:r>
              <a:rPr lang="zh-CN" altLang="zh-CN" sz="2400" dirty="0">
                <a:latin typeface="+mn-ea"/>
              </a:rPr>
              <a:t>负责将燃料的化学能转化为机械能</a:t>
            </a:r>
            <a:r>
              <a:rPr lang="zh-CN" altLang="en-US" sz="2400" dirty="0">
                <a:latin typeface="+mn-ea"/>
              </a:rPr>
              <a:t>，</a:t>
            </a:r>
            <a:r>
              <a:rPr lang="zh-CN" altLang="zh-CN" sz="2400" dirty="0">
                <a:latin typeface="+mn-ea"/>
              </a:rPr>
              <a:t>从而驱动汽车行驶。常见的汽车发动机主要是内燃机</a:t>
            </a:r>
            <a:r>
              <a:rPr lang="zh-CN" altLang="en-US" sz="2400" dirty="0">
                <a:latin typeface="+mn-ea"/>
              </a:rPr>
              <a:t>，</a:t>
            </a:r>
            <a:r>
              <a:rPr lang="zh-CN" altLang="zh-CN" sz="2400" dirty="0">
                <a:latin typeface="+mn-ea"/>
              </a:rPr>
              <a:t>包括汽油发动机和柴油发动机。此外</a:t>
            </a:r>
            <a:r>
              <a:rPr lang="zh-CN" altLang="en-US" sz="2400" dirty="0">
                <a:latin typeface="+mn-ea"/>
              </a:rPr>
              <a:t>，</a:t>
            </a:r>
            <a:r>
              <a:rPr lang="zh-CN" altLang="zh-CN" sz="2400" dirty="0">
                <a:latin typeface="+mn-ea"/>
              </a:rPr>
              <a:t>随着新能源技术的发展</a:t>
            </a:r>
            <a:r>
              <a:rPr lang="zh-CN" altLang="en-US" sz="2400" dirty="0">
                <a:latin typeface="+mn-ea"/>
              </a:rPr>
              <a:t>，</a:t>
            </a:r>
            <a:r>
              <a:rPr lang="zh-CN" altLang="zh-CN" sz="2400" dirty="0">
                <a:latin typeface="+mn-ea"/>
              </a:rPr>
              <a:t>电动发动机也逐渐普及。总体来说</a:t>
            </a:r>
            <a:r>
              <a:rPr lang="zh-CN" altLang="en-US" sz="2400" dirty="0">
                <a:latin typeface="+mn-ea"/>
              </a:rPr>
              <a:t>，</a:t>
            </a:r>
            <a:r>
              <a:rPr lang="zh-CN" altLang="zh-CN" sz="2400" dirty="0">
                <a:latin typeface="+mn-ea"/>
              </a:rPr>
              <a:t>无论是传统内燃机还是电动发动机</a:t>
            </a:r>
            <a:r>
              <a:rPr lang="zh-CN" altLang="en-US" sz="2400" dirty="0">
                <a:latin typeface="+mn-ea"/>
              </a:rPr>
              <a:t>，</a:t>
            </a:r>
            <a:r>
              <a:rPr lang="zh-CN" altLang="zh-CN" sz="2400" dirty="0">
                <a:latin typeface="+mn-ea"/>
              </a:rPr>
              <a:t>都在不断改进和创新</a:t>
            </a:r>
            <a:r>
              <a:rPr lang="zh-CN" altLang="en-US" sz="2400" dirty="0">
                <a:latin typeface="+mn-ea"/>
              </a:rPr>
              <a:t>，</a:t>
            </a:r>
            <a:r>
              <a:rPr lang="zh-CN" altLang="zh-CN" sz="2400" dirty="0">
                <a:latin typeface="+mn-ea"/>
              </a:rPr>
              <a:t>以提高效率</a:t>
            </a:r>
            <a:r>
              <a:rPr lang="zh-CN" altLang="en-US" sz="2400" dirty="0">
                <a:latin typeface="+mn-ea"/>
              </a:rPr>
              <a:t>，</a:t>
            </a:r>
            <a:r>
              <a:rPr lang="zh-CN" altLang="zh-CN" sz="2400" dirty="0">
                <a:latin typeface="+mn-ea"/>
              </a:rPr>
              <a:t>降低碳排放</a:t>
            </a:r>
            <a:r>
              <a:rPr lang="zh-CN" altLang="en-US" sz="2400" dirty="0">
                <a:latin typeface="+mn-ea"/>
              </a:rPr>
              <a:t>，</a:t>
            </a:r>
            <a:r>
              <a:rPr lang="zh-CN" altLang="zh-CN" sz="2400" dirty="0">
                <a:latin typeface="+mn-ea"/>
              </a:rPr>
              <a:t>满足现代汽车的多样化需求。</a:t>
            </a:r>
          </a:p>
          <a:p>
            <a:pPr indent="576000" algn="just" eaLnBrk="0">
              <a:spcAft>
                <a:spcPts val="600"/>
              </a:spcAft>
            </a:pPr>
            <a:r>
              <a:rPr lang="zh-CN" altLang="zh-CN" sz="2400" dirty="0">
                <a:latin typeface="+mn-ea"/>
              </a:rPr>
              <a:t>本模块主要介绍发动机的总体构造</a:t>
            </a:r>
            <a:r>
              <a:rPr lang="zh-CN" altLang="en-US" sz="2400" dirty="0">
                <a:latin typeface="+mn-ea"/>
              </a:rPr>
              <a:t>，</a:t>
            </a:r>
            <a:r>
              <a:rPr lang="zh-CN" altLang="zh-CN" sz="2400" dirty="0">
                <a:latin typeface="+mn-ea"/>
              </a:rPr>
              <a:t>即对发动机的曲柄连杆机构和配气机构及燃料供给系统、冷却系统、润滑系统内容进行讲解</a:t>
            </a:r>
            <a:r>
              <a:rPr lang="zh-CN" altLang="en-US" sz="2400" dirty="0">
                <a:latin typeface="+mn-ea"/>
              </a:rPr>
              <a:t>，</a:t>
            </a:r>
            <a:r>
              <a:rPr lang="zh-CN" altLang="zh-CN" sz="2400" dirty="0">
                <a:latin typeface="+mn-ea"/>
              </a:rPr>
              <a:t>最后对柴油发动机进行讲解。</a:t>
            </a:r>
          </a:p>
        </p:txBody>
      </p:sp>
    </p:spTree>
    <p:extLst>
      <p:ext uri="{BB962C8B-B14F-4D97-AF65-F5344CB8AC3E}">
        <p14:creationId xmlns:p14="http://schemas.microsoft.com/office/powerpoint/2010/main" val="1706737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FF22541-FC54-F771-02DF-C6DF7492A609}"/>
              </a:ext>
            </a:extLst>
          </p:cNvPr>
          <p:cNvSpPr txBox="1"/>
          <p:nvPr/>
        </p:nvSpPr>
        <p:spPr>
          <a:xfrm>
            <a:off x="840000" y="1997839"/>
            <a:ext cx="10512000" cy="2862322"/>
          </a:xfrm>
          <a:prstGeom prst="rect">
            <a:avLst/>
          </a:prstGeom>
          <a:noFill/>
        </p:spPr>
        <p:txBody>
          <a:bodyPr wrap="square" rtlCol="0">
            <a:spAutoFit/>
          </a:bodyPr>
          <a:lstStyle/>
          <a:p>
            <a:pPr indent="576000" algn="just">
              <a:spcAft>
                <a:spcPts val="600"/>
              </a:spcAft>
            </a:pPr>
            <a:r>
              <a:rPr lang="zh-CN" altLang="en-US" sz="2600" b="1" dirty="0">
                <a:latin typeface="+mn-ea"/>
              </a:rPr>
              <a:t>一、机体组</a:t>
            </a:r>
            <a:endParaRPr lang="en-US" altLang="zh-CN" sz="2600" b="1" dirty="0">
              <a:latin typeface="+mn-ea"/>
            </a:endParaRPr>
          </a:p>
          <a:p>
            <a:pPr indent="576000" algn="just">
              <a:spcAft>
                <a:spcPts val="600"/>
              </a:spcAft>
            </a:pPr>
            <a:r>
              <a:rPr lang="zh-CN" altLang="en-US" sz="2500" b="1" dirty="0">
                <a:latin typeface="+mn-ea"/>
              </a:rPr>
              <a:t>（一）气缸体</a:t>
            </a:r>
            <a:endParaRPr lang="en-US" altLang="zh-CN" sz="2500" b="1" dirty="0">
              <a:latin typeface="+mn-ea"/>
            </a:endParaRPr>
          </a:p>
          <a:p>
            <a:pPr indent="576000" algn="just">
              <a:spcAft>
                <a:spcPts val="600"/>
              </a:spcAft>
            </a:pPr>
            <a:r>
              <a:rPr lang="zh-CN" altLang="en-US" sz="2400" dirty="0">
                <a:latin typeface="+mn-ea"/>
              </a:rPr>
              <a:t>气缸体是发动机各个机构和系统的装配基体。它用于保持发动机各运动部件之间的准确位置关系。气缸体装配部件较多，同时要承受高温高压气体的作用力。因此，要求气缸体具有足够的强度和刚度；为减轻发动机质量，还要求气缸体结构紧凑、质量较轻。大部分气缸体采用优质灰铸铁和铝合金材料铸造。</a:t>
            </a:r>
            <a:endParaRPr lang="en-US" altLang="zh-CN" sz="2400" dirty="0">
              <a:latin typeface="+mn-ea"/>
            </a:endParaRPr>
          </a:p>
        </p:txBody>
      </p:sp>
    </p:spTree>
    <p:extLst>
      <p:ext uri="{BB962C8B-B14F-4D97-AF65-F5344CB8AC3E}">
        <p14:creationId xmlns:p14="http://schemas.microsoft.com/office/powerpoint/2010/main" val="2681854164"/>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B8471-46AE-6B0B-7E39-B326464F538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AE4C5F9-29CE-4E0C-34F8-86E24EC78327}"/>
              </a:ext>
            </a:extLst>
          </p:cNvPr>
          <p:cNvSpPr txBox="1"/>
          <p:nvPr/>
        </p:nvSpPr>
        <p:spPr>
          <a:xfrm>
            <a:off x="840000" y="1582340"/>
            <a:ext cx="10512000" cy="369331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6000" algn="just" eaLnBrk="0">
              <a:spcAft>
                <a:spcPts val="600"/>
              </a:spcAft>
            </a:pPr>
            <a:r>
              <a:rPr lang="zh-CN" altLang="en-US" sz="2400" b="1" dirty="0">
                <a:latin typeface="+mn-ea"/>
              </a:rPr>
              <a:t>一、润滑系统的基本知识</a:t>
            </a:r>
            <a:endParaRPr lang="en-US" altLang="zh-CN" sz="2400" b="1" dirty="0">
              <a:latin typeface="+mn-ea"/>
            </a:endParaRPr>
          </a:p>
          <a:p>
            <a:pPr indent="576000" algn="just" eaLnBrk="0">
              <a:spcAft>
                <a:spcPts val="600"/>
              </a:spcAft>
            </a:pPr>
            <a:r>
              <a:rPr lang="zh-CN" altLang="en-US" sz="2400" dirty="0">
                <a:latin typeface="+mn-ea"/>
              </a:rPr>
              <a:t>发动机工作时，曲轴轴颈与轴承、凸轮轴轴颈与轴承、活塞环与气缸壁等摩擦表面之间以很高的速度做相对运动，金属表面之间的摩擦不仅增大发动机内部的功率消耗，使零部件工作表面迅速磨损；而且摩擦所产生的热量还可能使某些工作零件表面熔化，导致发动机无法正常运转。因此，为保证发动机正常工作，必须对发动机内相对运动部件表面进行润滑，使金属表面之间有一层薄的油膜，以减小摩擦阻力、降低功率损耗、减轻磨损，延长发动机的使用寿命。</a:t>
            </a:r>
            <a:endParaRPr lang="en-US" altLang="zh-CN" sz="2000" b="1" dirty="0">
              <a:latin typeface="+mn-ea"/>
            </a:endParaRPr>
          </a:p>
        </p:txBody>
      </p:sp>
    </p:spTree>
    <p:extLst>
      <p:ext uri="{BB962C8B-B14F-4D97-AF65-F5344CB8AC3E}">
        <p14:creationId xmlns:p14="http://schemas.microsoft.com/office/powerpoint/2010/main" val="589413013"/>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6781582-E6E5-6338-8C65-99466B4BEA01}"/>
              </a:ext>
            </a:extLst>
          </p:cNvPr>
          <p:cNvSpPr txBox="1"/>
          <p:nvPr/>
        </p:nvSpPr>
        <p:spPr>
          <a:xfrm>
            <a:off x="840000" y="697483"/>
            <a:ext cx="10512000" cy="5463034"/>
          </a:xfrm>
          <a:prstGeom prst="rect">
            <a:avLst/>
          </a:prstGeom>
          <a:noFill/>
        </p:spPr>
        <p:txBody>
          <a:bodyPr wrap="square" rtlCol="0">
            <a:spAutoFit/>
          </a:bodyPr>
          <a:lstStyle/>
          <a:p>
            <a:pPr indent="576000" algn="just">
              <a:spcAft>
                <a:spcPts val="600"/>
              </a:spcAft>
            </a:pPr>
            <a:r>
              <a:rPr lang="zh-CN" altLang="en-US" sz="2200" b="1" dirty="0">
                <a:latin typeface="+mn-ea"/>
              </a:rPr>
              <a:t>（一）润滑系统的作用</a:t>
            </a:r>
            <a:endParaRPr lang="en-US" altLang="zh-CN" sz="2200" b="1" dirty="0">
              <a:latin typeface="+mn-ea"/>
            </a:endParaRPr>
          </a:p>
          <a:p>
            <a:pPr indent="576000" algn="just">
              <a:spcAft>
                <a:spcPts val="600"/>
              </a:spcAft>
            </a:pPr>
            <a:r>
              <a:rPr lang="zh-CN" altLang="en-US" sz="2100" dirty="0">
                <a:latin typeface="+mn-ea"/>
              </a:rPr>
              <a:t>润滑系统的基本作用有润滑、冷却、清洁、密封、防蚀等。</a:t>
            </a:r>
            <a:endParaRPr lang="en-US" altLang="zh-CN" sz="2100" dirty="0">
              <a:latin typeface="+mn-ea"/>
            </a:endParaRPr>
          </a:p>
          <a:p>
            <a:pPr indent="576000" algn="just">
              <a:spcAft>
                <a:spcPts val="600"/>
              </a:spcAft>
            </a:pPr>
            <a:r>
              <a:rPr lang="en-US" altLang="zh-CN" sz="2100" b="1" dirty="0">
                <a:latin typeface="+mn-ea"/>
              </a:rPr>
              <a:t>1.</a:t>
            </a:r>
            <a:r>
              <a:rPr lang="zh-CN" altLang="en-US" sz="2100" b="1" dirty="0">
                <a:latin typeface="+mn-ea"/>
              </a:rPr>
              <a:t>润滑</a:t>
            </a:r>
            <a:endParaRPr lang="en-US" altLang="zh-CN" sz="2100" b="1" dirty="0">
              <a:latin typeface="+mn-ea"/>
            </a:endParaRPr>
          </a:p>
          <a:p>
            <a:pPr indent="576000" algn="just">
              <a:spcAft>
                <a:spcPts val="600"/>
              </a:spcAft>
            </a:pPr>
            <a:r>
              <a:rPr lang="zh-CN" altLang="en-US" sz="2100" dirty="0">
                <a:latin typeface="+mn-ea"/>
              </a:rPr>
              <a:t>在发动机工作时，润滑系统连续不断地将数量足够、温度适宜且洁净的润滑油（也称为机油）输送到各传动件的摩擦表面，在摩擦表面形成油膜，实现液体摩擦。</a:t>
            </a:r>
            <a:endParaRPr lang="en-US" altLang="zh-CN" sz="2100" dirty="0">
              <a:latin typeface="+mn-ea"/>
            </a:endParaRPr>
          </a:p>
          <a:p>
            <a:pPr indent="576000" algn="just">
              <a:spcAft>
                <a:spcPts val="600"/>
              </a:spcAft>
            </a:pPr>
            <a:r>
              <a:rPr lang="en-US" altLang="zh-CN" sz="2100" b="1" dirty="0">
                <a:latin typeface="+mn-ea"/>
              </a:rPr>
              <a:t>2.</a:t>
            </a:r>
            <a:r>
              <a:rPr lang="zh-CN" altLang="en-US" sz="2100" b="1" dirty="0">
                <a:latin typeface="+mn-ea"/>
              </a:rPr>
              <a:t>冷却</a:t>
            </a:r>
            <a:endParaRPr lang="en-US" altLang="zh-CN" sz="2100" b="1" dirty="0">
              <a:latin typeface="+mn-ea"/>
            </a:endParaRPr>
          </a:p>
          <a:p>
            <a:pPr indent="576000" algn="just">
              <a:spcAft>
                <a:spcPts val="600"/>
              </a:spcAft>
            </a:pPr>
            <a:r>
              <a:rPr lang="zh-CN" altLang="en-US" sz="2100" dirty="0">
                <a:latin typeface="+mn-ea"/>
              </a:rPr>
              <a:t>润滑油流经摩擦表面，带走摩擦副产生的</a:t>
            </a:r>
            <a:r>
              <a:rPr lang="en-US" altLang="zh-CN" sz="2100" dirty="0">
                <a:latin typeface="+mn-ea"/>
              </a:rPr>
              <a:t>6%~14%</a:t>
            </a:r>
            <a:r>
              <a:rPr lang="zh-CN" altLang="en-US" sz="2100" dirty="0">
                <a:latin typeface="+mn-ea"/>
              </a:rPr>
              <a:t>的热量，维持零件正常工作温度。</a:t>
            </a:r>
            <a:endParaRPr lang="en-US" altLang="zh-CN" sz="2100" dirty="0">
              <a:latin typeface="+mn-ea"/>
            </a:endParaRPr>
          </a:p>
          <a:p>
            <a:pPr indent="576000" algn="just">
              <a:spcAft>
                <a:spcPts val="600"/>
              </a:spcAft>
            </a:pPr>
            <a:r>
              <a:rPr lang="en-US" altLang="zh-CN" sz="2100" b="1" dirty="0">
                <a:latin typeface="+mn-ea"/>
              </a:rPr>
              <a:t>3.</a:t>
            </a:r>
            <a:r>
              <a:rPr lang="zh-CN" altLang="en-US" sz="2100" b="1" dirty="0">
                <a:latin typeface="+mn-ea"/>
              </a:rPr>
              <a:t>清洁</a:t>
            </a:r>
            <a:endParaRPr lang="en-US" altLang="zh-CN" sz="2100" b="1" dirty="0">
              <a:latin typeface="+mn-ea"/>
            </a:endParaRPr>
          </a:p>
          <a:p>
            <a:pPr indent="576000" algn="just">
              <a:spcAft>
                <a:spcPts val="600"/>
              </a:spcAft>
            </a:pPr>
            <a:r>
              <a:rPr lang="zh-CN" altLang="en-US" sz="2100" dirty="0">
                <a:latin typeface="+mn-ea"/>
              </a:rPr>
              <a:t>通过润滑油的循环流动冲洗零件表面，带走摩擦副之间的磨损磨屑或其他杂质。</a:t>
            </a:r>
            <a:endParaRPr lang="en-US" altLang="zh-CN" sz="2100" dirty="0">
              <a:latin typeface="+mn-ea"/>
            </a:endParaRPr>
          </a:p>
          <a:p>
            <a:pPr indent="576000" algn="just">
              <a:spcAft>
                <a:spcPts val="600"/>
              </a:spcAft>
            </a:pPr>
            <a:r>
              <a:rPr lang="en-US" altLang="zh-CN" sz="2100" b="1" dirty="0">
                <a:latin typeface="+mn-ea"/>
              </a:rPr>
              <a:t>4.</a:t>
            </a:r>
            <a:r>
              <a:rPr lang="zh-CN" altLang="en-US" sz="2100" b="1" dirty="0">
                <a:latin typeface="+mn-ea"/>
              </a:rPr>
              <a:t>密封</a:t>
            </a:r>
            <a:endParaRPr lang="en-US" altLang="zh-CN" sz="2100" b="1" dirty="0">
              <a:latin typeface="+mn-ea"/>
            </a:endParaRPr>
          </a:p>
          <a:p>
            <a:pPr indent="576000" algn="just">
              <a:spcAft>
                <a:spcPts val="600"/>
              </a:spcAft>
            </a:pPr>
            <a:r>
              <a:rPr lang="zh-CN" altLang="en-US" sz="2100" dirty="0">
                <a:latin typeface="+mn-ea"/>
              </a:rPr>
              <a:t>利用润滑油的黏性，使其附着在相对运动零件的表面之间形成油膜，起到密封作用。</a:t>
            </a:r>
            <a:endParaRPr lang="en-US" altLang="zh-CN" sz="2100" dirty="0">
              <a:latin typeface="+mn-ea"/>
            </a:endParaRPr>
          </a:p>
          <a:p>
            <a:pPr indent="576000" algn="just">
              <a:spcAft>
                <a:spcPts val="600"/>
              </a:spcAft>
            </a:pPr>
            <a:r>
              <a:rPr lang="en-US" altLang="zh-CN" sz="2100" b="1" dirty="0">
                <a:latin typeface="+mn-ea"/>
              </a:rPr>
              <a:t>5.</a:t>
            </a:r>
            <a:r>
              <a:rPr lang="zh-CN" altLang="en-US" sz="2100" b="1" dirty="0">
                <a:latin typeface="+mn-ea"/>
              </a:rPr>
              <a:t>防蚀</a:t>
            </a:r>
            <a:endParaRPr lang="en-US" altLang="zh-CN" sz="2100" b="1" dirty="0">
              <a:latin typeface="+mn-ea"/>
            </a:endParaRPr>
          </a:p>
          <a:p>
            <a:pPr indent="576000" algn="just">
              <a:spcAft>
                <a:spcPts val="600"/>
              </a:spcAft>
            </a:pPr>
            <a:r>
              <a:rPr lang="zh-CN" altLang="en-US" sz="2100" dirty="0">
                <a:latin typeface="+mn-ea"/>
              </a:rPr>
              <a:t>附着在零件表面的润滑油避免了零件与水、空气、燃气等的直接接触，起到防止或减轻零件锈蚀和化学腐蚀的作用。</a:t>
            </a:r>
          </a:p>
        </p:txBody>
      </p:sp>
    </p:spTree>
    <p:extLst>
      <p:ext uri="{BB962C8B-B14F-4D97-AF65-F5344CB8AC3E}">
        <p14:creationId xmlns:p14="http://schemas.microsoft.com/office/powerpoint/2010/main" val="2058990615"/>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7980F09-BBF4-0ACE-04E5-D25F2A37BCAC}"/>
              </a:ext>
            </a:extLst>
          </p:cNvPr>
          <p:cNvSpPr txBox="1"/>
          <p:nvPr/>
        </p:nvSpPr>
        <p:spPr>
          <a:xfrm>
            <a:off x="840000" y="360646"/>
            <a:ext cx="10512000" cy="5940088"/>
          </a:xfrm>
          <a:prstGeom prst="rect">
            <a:avLst/>
          </a:prstGeom>
          <a:noFill/>
        </p:spPr>
        <p:txBody>
          <a:bodyPr wrap="square" rtlCol="0">
            <a:spAutoFit/>
          </a:bodyPr>
          <a:lstStyle/>
          <a:p>
            <a:pPr indent="576000" algn="just">
              <a:spcAft>
                <a:spcPts val="600"/>
              </a:spcAft>
            </a:pPr>
            <a:r>
              <a:rPr lang="zh-CN" altLang="en-US" sz="2300" b="1" dirty="0">
                <a:latin typeface="+mn-ea"/>
              </a:rPr>
              <a:t>（二）润滑方式</a:t>
            </a:r>
            <a:endParaRPr lang="en-US" altLang="zh-CN" sz="2300" b="1" dirty="0">
              <a:latin typeface="+mn-ea"/>
            </a:endParaRPr>
          </a:p>
          <a:p>
            <a:pPr indent="576000" algn="just">
              <a:spcAft>
                <a:spcPts val="600"/>
              </a:spcAft>
            </a:pPr>
            <a:r>
              <a:rPr lang="zh-CN" altLang="en-US" sz="2200" dirty="0">
                <a:latin typeface="+mn-ea"/>
              </a:rPr>
              <a:t>发动机各运动零件的工作条件不同，所承受的负荷和相对运动速度不同，因此，对润滑的要求也不同。为此，应根据发动机类型和润滑部位的不同，采用不同的润滑方式。发动机的润滑方式主要有以下几种。</a:t>
            </a:r>
            <a:endParaRPr lang="en-US" altLang="zh-CN" sz="2200" dirty="0">
              <a:latin typeface="+mn-ea"/>
            </a:endParaRPr>
          </a:p>
          <a:p>
            <a:pPr indent="576000" algn="just">
              <a:spcAft>
                <a:spcPts val="600"/>
              </a:spcAft>
            </a:pPr>
            <a:r>
              <a:rPr lang="en-US" altLang="zh-CN" sz="2200" b="1" dirty="0">
                <a:latin typeface="+mn-ea"/>
              </a:rPr>
              <a:t>1.</a:t>
            </a:r>
            <a:r>
              <a:rPr lang="zh-CN" altLang="en-US" sz="2200" b="1" dirty="0">
                <a:latin typeface="+mn-ea"/>
              </a:rPr>
              <a:t>压力润滑</a:t>
            </a:r>
            <a:endParaRPr lang="en-US" altLang="zh-CN" sz="2200" b="1" dirty="0">
              <a:latin typeface="+mn-ea"/>
            </a:endParaRPr>
          </a:p>
          <a:p>
            <a:pPr indent="576000" algn="just">
              <a:spcAft>
                <a:spcPts val="600"/>
              </a:spcAft>
            </a:pPr>
            <a:r>
              <a:rPr lang="zh-CN" altLang="en-US" sz="2200" dirty="0">
                <a:latin typeface="+mn-ea"/>
              </a:rPr>
              <a:t>压力润滑是利用机油泵使润滑油产生一定的压力，连续不断地送到各摩擦表面间进行润滑。</a:t>
            </a:r>
            <a:endParaRPr lang="en-US" altLang="zh-CN" sz="2200" dirty="0">
              <a:latin typeface="+mn-ea"/>
            </a:endParaRPr>
          </a:p>
          <a:p>
            <a:pPr indent="576000" algn="just">
              <a:spcAft>
                <a:spcPts val="600"/>
              </a:spcAft>
            </a:pPr>
            <a:r>
              <a:rPr lang="en-US" altLang="zh-CN" sz="2200" b="1" dirty="0">
                <a:latin typeface="+mn-ea"/>
              </a:rPr>
              <a:t>2.</a:t>
            </a:r>
            <a:r>
              <a:rPr lang="zh-CN" altLang="en-US" sz="2200" b="1" dirty="0">
                <a:latin typeface="+mn-ea"/>
              </a:rPr>
              <a:t>飞溅润滑</a:t>
            </a:r>
            <a:endParaRPr lang="en-US" altLang="zh-CN" sz="2200" b="1" dirty="0">
              <a:latin typeface="+mn-ea"/>
            </a:endParaRPr>
          </a:p>
          <a:p>
            <a:pPr indent="576000" algn="just">
              <a:spcAft>
                <a:spcPts val="600"/>
              </a:spcAft>
            </a:pPr>
            <a:r>
              <a:rPr lang="zh-CN" altLang="en-US" sz="2200" dirty="0">
                <a:latin typeface="+mn-ea"/>
              </a:rPr>
              <a:t>飞溅润滑借助运动零件飞溅起来的油滴或油雾润滑摩擦表面。</a:t>
            </a:r>
            <a:endParaRPr lang="en-US" altLang="zh-CN" sz="2200" dirty="0">
              <a:latin typeface="+mn-ea"/>
            </a:endParaRPr>
          </a:p>
          <a:p>
            <a:pPr indent="576000" algn="just">
              <a:spcAft>
                <a:spcPts val="600"/>
              </a:spcAft>
            </a:pPr>
            <a:r>
              <a:rPr lang="en-US" altLang="zh-CN" sz="2200" b="1" dirty="0">
                <a:latin typeface="+mn-ea"/>
              </a:rPr>
              <a:t>3.</a:t>
            </a:r>
            <a:r>
              <a:rPr lang="zh-CN" altLang="en-US" sz="2200" b="1" dirty="0">
                <a:latin typeface="+mn-ea"/>
              </a:rPr>
              <a:t>注油润滑</a:t>
            </a:r>
            <a:endParaRPr lang="en-US" altLang="zh-CN" sz="2200" b="1" dirty="0">
              <a:latin typeface="+mn-ea"/>
            </a:endParaRPr>
          </a:p>
          <a:p>
            <a:pPr indent="576000" algn="just">
              <a:spcAft>
                <a:spcPts val="600"/>
              </a:spcAft>
            </a:pPr>
            <a:r>
              <a:rPr lang="zh-CN" altLang="en-US" sz="2200" dirty="0">
                <a:latin typeface="+mn-ea"/>
              </a:rPr>
              <a:t>在发动机辅助系统中，有些零件需要采用定期加注润滑脂的方式进行润滑。</a:t>
            </a:r>
            <a:endParaRPr lang="en-US" altLang="zh-CN" sz="2200" dirty="0">
              <a:latin typeface="+mn-ea"/>
            </a:endParaRPr>
          </a:p>
          <a:p>
            <a:pPr indent="576000" algn="just">
              <a:spcAft>
                <a:spcPts val="600"/>
              </a:spcAft>
            </a:pPr>
            <a:r>
              <a:rPr lang="en-US" altLang="zh-CN" sz="2200" b="1" dirty="0">
                <a:latin typeface="+mn-ea"/>
              </a:rPr>
              <a:t>4.</a:t>
            </a:r>
            <a:r>
              <a:rPr lang="zh-CN" altLang="en-US" sz="2200" b="1" dirty="0">
                <a:latin typeface="+mn-ea"/>
              </a:rPr>
              <a:t>自润滑</a:t>
            </a:r>
            <a:endParaRPr lang="en-US" altLang="zh-CN" sz="2200" b="1" dirty="0">
              <a:latin typeface="+mn-ea"/>
            </a:endParaRPr>
          </a:p>
          <a:p>
            <a:pPr indent="576000" algn="just">
              <a:spcAft>
                <a:spcPts val="600"/>
              </a:spcAft>
            </a:pPr>
            <a:r>
              <a:rPr lang="zh-CN" altLang="en-US" sz="2200" dirty="0">
                <a:latin typeface="+mn-ea"/>
              </a:rPr>
              <a:t>近年来</a:t>
            </a:r>
            <a:r>
              <a:rPr lang="en-US" altLang="zh-CN" sz="2200" dirty="0">
                <a:latin typeface="+mn-ea"/>
              </a:rPr>
              <a:t>,</a:t>
            </a:r>
            <a:r>
              <a:rPr lang="zh-CN" altLang="en-US" sz="2200" dirty="0">
                <a:latin typeface="+mn-ea"/>
              </a:rPr>
              <a:t>有些发动机上采用了含有耐磨材料（如尼龙、二硫化钼等）的轴承来代替加注润滑脂的轴承。这种轴承使用中无须加注润滑脂，故称为自润滑轴承。</a:t>
            </a:r>
            <a:endParaRPr lang="en-US" altLang="zh-CN" sz="2200" dirty="0">
              <a:latin typeface="+mn-ea"/>
            </a:endParaRPr>
          </a:p>
          <a:p>
            <a:pPr indent="576000" algn="just">
              <a:spcAft>
                <a:spcPts val="600"/>
              </a:spcAft>
            </a:pPr>
            <a:r>
              <a:rPr lang="zh-CN" altLang="en-US" sz="2200" dirty="0">
                <a:latin typeface="+mn-ea"/>
              </a:rPr>
              <a:t>目前</a:t>
            </a:r>
            <a:r>
              <a:rPr lang="en-US" altLang="zh-CN" sz="2200" dirty="0">
                <a:latin typeface="+mn-ea"/>
              </a:rPr>
              <a:t>,</a:t>
            </a:r>
            <a:r>
              <a:rPr lang="zh-CN" altLang="en-US" sz="2200" dirty="0">
                <a:latin typeface="+mn-ea"/>
              </a:rPr>
              <a:t>汽车发动机润滑系统多采用压力润滑与飞溅润滑相结合的复合式润滑系统。</a:t>
            </a:r>
          </a:p>
        </p:txBody>
      </p:sp>
    </p:spTree>
    <p:extLst>
      <p:ext uri="{BB962C8B-B14F-4D97-AF65-F5344CB8AC3E}">
        <p14:creationId xmlns:p14="http://schemas.microsoft.com/office/powerpoint/2010/main" val="2491237438"/>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2B28371-14C6-BE94-8062-AA06BDD65AE9}"/>
              </a:ext>
            </a:extLst>
          </p:cNvPr>
          <p:cNvSpPr txBox="1"/>
          <p:nvPr/>
        </p:nvSpPr>
        <p:spPr>
          <a:xfrm>
            <a:off x="840000" y="583660"/>
            <a:ext cx="10512000" cy="923330"/>
          </a:xfrm>
          <a:prstGeom prst="rect">
            <a:avLst/>
          </a:prstGeom>
          <a:noFill/>
        </p:spPr>
        <p:txBody>
          <a:bodyPr wrap="square" rtlCol="0">
            <a:spAutoFit/>
          </a:bodyPr>
          <a:lstStyle/>
          <a:p>
            <a:pPr indent="576000" algn="just">
              <a:spcAft>
                <a:spcPts val="600"/>
              </a:spcAft>
            </a:pPr>
            <a:r>
              <a:rPr lang="zh-CN" altLang="en-US" sz="2500" b="1" dirty="0">
                <a:latin typeface="+mn-ea"/>
              </a:rPr>
              <a:t>（三）润滑系统的组成</a:t>
            </a:r>
            <a:endParaRPr lang="en-US" altLang="zh-CN" sz="2500" b="1" dirty="0">
              <a:latin typeface="+mn-ea"/>
            </a:endParaRPr>
          </a:p>
          <a:p>
            <a:pPr indent="576000" algn="just">
              <a:spcAft>
                <a:spcPts val="600"/>
              </a:spcAft>
            </a:pPr>
            <a:r>
              <a:rPr lang="zh-CN" altLang="en-US" sz="2400" dirty="0">
                <a:latin typeface="+mn-ea"/>
              </a:rPr>
              <a:t>发动机润滑系统的一般组成如图</a:t>
            </a:r>
            <a:r>
              <a:rPr lang="en-US" altLang="zh-CN" sz="2400" dirty="0">
                <a:latin typeface="+mn-ea"/>
              </a:rPr>
              <a:t>2-6-1</a:t>
            </a:r>
            <a:r>
              <a:rPr lang="zh-CN" altLang="en-US" sz="2400" dirty="0">
                <a:latin typeface="+mn-ea"/>
              </a:rPr>
              <a:t>所示。</a:t>
            </a:r>
          </a:p>
        </p:txBody>
      </p:sp>
      <p:pic>
        <p:nvPicPr>
          <p:cNvPr id="5" name="图片 4">
            <a:extLst>
              <a:ext uri="{FF2B5EF4-FFF2-40B4-BE49-F238E27FC236}">
                <a16:creationId xmlns:a16="http://schemas.microsoft.com/office/drawing/2014/main" id="{05D447A1-F729-C65F-50B8-7A6E7C5696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1031" y="1679734"/>
            <a:ext cx="4209937" cy="4853343"/>
          </a:xfrm>
          <a:prstGeom prst="rect">
            <a:avLst/>
          </a:prstGeom>
        </p:spPr>
      </p:pic>
    </p:spTree>
    <p:extLst>
      <p:ext uri="{BB962C8B-B14F-4D97-AF65-F5344CB8AC3E}">
        <p14:creationId xmlns:p14="http://schemas.microsoft.com/office/powerpoint/2010/main" val="184663464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9B921CE-7918-7711-61BC-6B517F11C2EC}"/>
              </a:ext>
            </a:extLst>
          </p:cNvPr>
          <p:cNvSpPr txBox="1"/>
          <p:nvPr/>
        </p:nvSpPr>
        <p:spPr>
          <a:xfrm>
            <a:off x="840000" y="712872"/>
            <a:ext cx="10512000" cy="5432256"/>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油底壳</a:t>
            </a:r>
            <a:endParaRPr lang="en-US" altLang="zh-CN" sz="2400" b="1" dirty="0">
              <a:latin typeface="+mn-ea"/>
            </a:endParaRPr>
          </a:p>
          <a:p>
            <a:pPr indent="576000" algn="just">
              <a:spcAft>
                <a:spcPts val="600"/>
              </a:spcAft>
            </a:pPr>
            <a:r>
              <a:rPr lang="zh-CN" altLang="en-US" sz="2400" dirty="0">
                <a:latin typeface="+mn-ea"/>
              </a:rPr>
              <a:t>油底壳用来储存润滑油。在大多数发动机上，油底壳还起到为润滑油散热的作用。</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机油泵</a:t>
            </a:r>
            <a:endParaRPr lang="en-US" altLang="zh-CN" sz="2400" b="1" dirty="0">
              <a:latin typeface="+mn-ea"/>
            </a:endParaRPr>
          </a:p>
          <a:p>
            <a:pPr indent="576000" algn="just">
              <a:spcAft>
                <a:spcPts val="600"/>
              </a:spcAft>
            </a:pPr>
            <a:r>
              <a:rPr lang="zh-CN" altLang="en-US" sz="2400" dirty="0">
                <a:latin typeface="+mn-ea"/>
              </a:rPr>
              <a:t>机油泵将一定量的润滑油从油底壳中抽出加压后，源源不断地传送至各零件表面进行润滑，维持润滑油在润滑系统中的循环。</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机油滤清器</a:t>
            </a:r>
            <a:endParaRPr lang="en-US" altLang="zh-CN" sz="2400" b="1" dirty="0">
              <a:latin typeface="+mn-ea"/>
            </a:endParaRPr>
          </a:p>
          <a:p>
            <a:pPr indent="576000" algn="just">
              <a:spcAft>
                <a:spcPts val="600"/>
              </a:spcAft>
            </a:pPr>
            <a:r>
              <a:rPr lang="zh-CN" altLang="en-US" sz="2400" dirty="0">
                <a:latin typeface="+mn-ea"/>
              </a:rPr>
              <a:t>机油滤清器用来过滤掉润滑油中的杂质、磨屑、油泥及水分等杂物，使传送到各润滑部位的都是干净清洁的润滑油。机油滤清器可分为粗滤器和细滤器两种，两者并联在油道中。</a:t>
            </a:r>
            <a:endParaRPr lang="en-US" altLang="zh-CN" sz="2400" dirty="0">
              <a:latin typeface="+mn-ea"/>
            </a:endParaRPr>
          </a:p>
          <a:p>
            <a:pPr indent="576000" algn="just">
              <a:spcAft>
                <a:spcPts val="600"/>
              </a:spcAft>
            </a:pPr>
            <a:r>
              <a:rPr lang="en-US" altLang="zh-CN" sz="2400" b="1" dirty="0">
                <a:latin typeface="+mn-ea"/>
              </a:rPr>
              <a:t>4.</a:t>
            </a:r>
            <a:r>
              <a:rPr lang="zh-CN" altLang="en-US" sz="2400" b="1" dirty="0">
                <a:latin typeface="+mn-ea"/>
              </a:rPr>
              <a:t>机油集滤器</a:t>
            </a:r>
            <a:endParaRPr lang="en-US" altLang="zh-CN" sz="2400" b="1" dirty="0">
              <a:latin typeface="+mn-ea"/>
            </a:endParaRPr>
          </a:p>
          <a:p>
            <a:pPr indent="576000" algn="just">
              <a:spcAft>
                <a:spcPts val="600"/>
              </a:spcAft>
            </a:pPr>
            <a:r>
              <a:rPr lang="zh-CN" altLang="en-US" sz="2400" dirty="0">
                <a:latin typeface="+mn-ea"/>
              </a:rPr>
              <a:t>机油集滤器多为滤网式，能滤掉润滑油中粒度大的杂质，其流动阻力小，串联安装于机油泵进油口之前。</a:t>
            </a:r>
          </a:p>
        </p:txBody>
      </p:sp>
    </p:spTree>
    <p:extLst>
      <p:ext uri="{BB962C8B-B14F-4D97-AF65-F5344CB8AC3E}">
        <p14:creationId xmlns:p14="http://schemas.microsoft.com/office/powerpoint/2010/main" val="290885687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578409F-5F9C-C355-E4BC-D666581EC2FB}"/>
              </a:ext>
            </a:extLst>
          </p:cNvPr>
          <p:cNvSpPr txBox="1"/>
          <p:nvPr/>
        </p:nvSpPr>
        <p:spPr>
          <a:xfrm>
            <a:off x="840000" y="1343814"/>
            <a:ext cx="10512000" cy="4170372"/>
          </a:xfrm>
          <a:prstGeom prst="rect">
            <a:avLst/>
          </a:prstGeom>
          <a:noFill/>
        </p:spPr>
        <p:txBody>
          <a:bodyPr wrap="square" rtlCol="0">
            <a:spAutoFit/>
          </a:bodyPr>
          <a:lstStyle/>
          <a:p>
            <a:pPr indent="576000" algn="just">
              <a:spcAft>
                <a:spcPts val="600"/>
              </a:spcAft>
            </a:pPr>
            <a:r>
              <a:rPr lang="en-US" altLang="zh-CN" sz="2400" b="1" dirty="0">
                <a:latin typeface="+mn-ea"/>
              </a:rPr>
              <a:t>5.</a:t>
            </a:r>
            <a:r>
              <a:rPr lang="zh-CN" altLang="en-US" sz="2400" b="1" dirty="0">
                <a:latin typeface="+mn-ea"/>
              </a:rPr>
              <a:t>主油道</a:t>
            </a:r>
            <a:endParaRPr lang="en-US" altLang="zh-CN" sz="2400" b="1" dirty="0">
              <a:latin typeface="+mn-ea"/>
            </a:endParaRPr>
          </a:p>
          <a:p>
            <a:pPr indent="576000" algn="just">
              <a:spcAft>
                <a:spcPts val="600"/>
              </a:spcAft>
            </a:pPr>
            <a:r>
              <a:rPr lang="zh-CN" altLang="en-US" sz="2400" dirty="0">
                <a:latin typeface="+mn-ea"/>
              </a:rPr>
              <a:t>主油道是润滑系统的重要组成部分，直接在缸体与缸盖上铸出，用来向各润滑部位输送润滑油。</a:t>
            </a:r>
            <a:endParaRPr lang="en-US" altLang="zh-CN" sz="2400" dirty="0">
              <a:latin typeface="+mn-ea"/>
            </a:endParaRPr>
          </a:p>
          <a:p>
            <a:pPr indent="576000" algn="just">
              <a:spcAft>
                <a:spcPts val="600"/>
              </a:spcAft>
            </a:pPr>
            <a:r>
              <a:rPr lang="en-US" altLang="zh-CN" sz="2400" b="1" dirty="0">
                <a:latin typeface="+mn-ea"/>
              </a:rPr>
              <a:t>6.</a:t>
            </a:r>
            <a:r>
              <a:rPr lang="zh-CN" altLang="en-US" sz="2400" b="1" dirty="0">
                <a:latin typeface="+mn-ea"/>
              </a:rPr>
              <a:t>旁通阀及限压阀</a:t>
            </a:r>
            <a:endParaRPr lang="en-US" altLang="zh-CN" sz="2400" b="1" dirty="0">
              <a:latin typeface="+mn-ea"/>
            </a:endParaRPr>
          </a:p>
          <a:p>
            <a:pPr indent="576000" algn="just">
              <a:spcAft>
                <a:spcPts val="600"/>
              </a:spcAft>
            </a:pPr>
            <a:r>
              <a:rPr lang="zh-CN" altLang="en-US" sz="2400" dirty="0">
                <a:latin typeface="+mn-ea"/>
              </a:rPr>
              <a:t>旁通阀与粗滤器并联，粗滤器发生堵塞时，旁通阀打开，机油泵输出的润滑油直接进入主油道。限压阀用来限制进入细滤器的油量，防止进入细滤器的油量过多，导致主油道压力降低</a:t>
            </a:r>
            <a:r>
              <a:rPr lang="en-US" altLang="zh-CN" sz="2400" dirty="0">
                <a:latin typeface="+mn-ea"/>
              </a:rPr>
              <a:t>,</a:t>
            </a:r>
            <a:r>
              <a:rPr lang="zh-CN" altLang="en-US" sz="2400" dirty="0">
                <a:latin typeface="+mn-ea"/>
              </a:rPr>
              <a:t>进而影响润滑。</a:t>
            </a:r>
            <a:endParaRPr lang="en-US" altLang="zh-CN" sz="2400" dirty="0">
              <a:latin typeface="+mn-ea"/>
            </a:endParaRPr>
          </a:p>
          <a:p>
            <a:pPr indent="576000" algn="just">
              <a:spcAft>
                <a:spcPts val="600"/>
              </a:spcAft>
            </a:pPr>
            <a:r>
              <a:rPr lang="en-US" altLang="zh-CN" sz="2400" b="1" dirty="0">
                <a:latin typeface="+mn-ea"/>
              </a:rPr>
              <a:t>7.</a:t>
            </a:r>
            <a:r>
              <a:rPr lang="zh-CN" altLang="en-US" sz="2400" b="1" dirty="0">
                <a:latin typeface="+mn-ea"/>
              </a:rPr>
              <a:t>机油泵吸油管</a:t>
            </a:r>
            <a:endParaRPr lang="en-US" altLang="zh-CN" sz="2400" b="1" dirty="0">
              <a:latin typeface="+mn-ea"/>
            </a:endParaRPr>
          </a:p>
          <a:p>
            <a:pPr indent="576000" algn="just">
              <a:spcAft>
                <a:spcPts val="600"/>
              </a:spcAft>
            </a:pPr>
            <a:r>
              <a:rPr lang="zh-CN" altLang="en-US" sz="2400" dirty="0">
                <a:latin typeface="+mn-ea"/>
              </a:rPr>
              <a:t>机油泵吸油管通常带有收集器，浸在机油中。其作用是避免油中泡沫和杂质进入润滑系统。</a:t>
            </a:r>
          </a:p>
        </p:txBody>
      </p:sp>
    </p:spTree>
    <p:extLst>
      <p:ext uri="{BB962C8B-B14F-4D97-AF65-F5344CB8AC3E}">
        <p14:creationId xmlns:p14="http://schemas.microsoft.com/office/powerpoint/2010/main" val="429211143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3A7279E-5F8C-4EF0-D024-0037A6ED50E4}"/>
              </a:ext>
            </a:extLst>
          </p:cNvPr>
          <p:cNvSpPr txBox="1"/>
          <p:nvPr/>
        </p:nvSpPr>
        <p:spPr>
          <a:xfrm>
            <a:off x="840000" y="1159148"/>
            <a:ext cx="10512000" cy="4539704"/>
          </a:xfrm>
          <a:prstGeom prst="rect">
            <a:avLst/>
          </a:prstGeom>
          <a:noFill/>
        </p:spPr>
        <p:txBody>
          <a:bodyPr wrap="square" rtlCol="0">
            <a:spAutoFit/>
          </a:bodyPr>
          <a:lstStyle/>
          <a:p>
            <a:pPr indent="576000" algn="just">
              <a:spcAft>
                <a:spcPts val="600"/>
              </a:spcAft>
            </a:pPr>
            <a:r>
              <a:rPr lang="en-US" altLang="zh-CN" sz="2400" b="1" dirty="0">
                <a:latin typeface="+mn-ea"/>
              </a:rPr>
              <a:t>8.</a:t>
            </a:r>
            <a:r>
              <a:rPr lang="zh-CN" altLang="en-US" sz="2400" b="1" dirty="0">
                <a:latin typeface="+mn-ea"/>
              </a:rPr>
              <a:t>机油散热器</a:t>
            </a:r>
            <a:endParaRPr lang="en-US" altLang="zh-CN" sz="2400" b="1" dirty="0">
              <a:latin typeface="+mn-ea"/>
            </a:endParaRPr>
          </a:p>
          <a:p>
            <a:pPr indent="576000" algn="just">
              <a:spcAft>
                <a:spcPts val="600"/>
              </a:spcAft>
            </a:pPr>
            <a:r>
              <a:rPr lang="zh-CN" altLang="en-US" sz="2400" dirty="0">
                <a:latin typeface="+mn-ea"/>
              </a:rPr>
              <a:t>机油散热器的作用是加强润滑油的冷却，保持润滑油的温度在正常的工作范围（</a:t>
            </a:r>
            <a:r>
              <a:rPr lang="en-US" altLang="zh-CN" sz="2400" dirty="0">
                <a:latin typeface="+mn-ea"/>
              </a:rPr>
              <a:t>70~90℃</a:t>
            </a:r>
            <a:r>
              <a:rPr lang="zh-CN" altLang="en-US" sz="2400" dirty="0">
                <a:latin typeface="+mn-ea"/>
              </a:rPr>
              <a:t>）内。</a:t>
            </a:r>
            <a:endParaRPr lang="en-US" altLang="zh-CN" sz="2400" dirty="0">
              <a:latin typeface="+mn-ea"/>
            </a:endParaRPr>
          </a:p>
          <a:p>
            <a:pPr indent="576000" algn="just">
              <a:spcAft>
                <a:spcPts val="600"/>
              </a:spcAft>
            </a:pPr>
            <a:r>
              <a:rPr lang="en-US" altLang="zh-CN" sz="2400" b="1" dirty="0">
                <a:latin typeface="+mn-ea"/>
              </a:rPr>
              <a:t>9.</a:t>
            </a:r>
            <a:r>
              <a:rPr lang="zh-CN" altLang="en-US" sz="2400" b="1" dirty="0">
                <a:latin typeface="+mn-ea"/>
              </a:rPr>
              <a:t>机油压力表、温度表及机油标尺</a:t>
            </a:r>
            <a:endParaRPr lang="en-US" altLang="zh-CN" sz="2400" b="1" dirty="0">
              <a:latin typeface="+mn-ea"/>
            </a:endParaRPr>
          </a:p>
          <a:p>
            <a:pPr indent="576000" algn="just">
              <a:spcAft>
                <a:spcPts val="600"/>
              </a:spcAft>
            </a:pPr>
            <a:r>
              <a:rPr lang="zh-CN" altLang="en-US" sz="2400" dirty="0">
                <a:latin typeface="+mn-ea"/>
              </a:rPr>
              <a:t>机油压力表、温度表及机油标尺主要用于使驾驶人员掌握发动机润滑系统的工作状况。</a:t>
            </a:r>
            <a:endParaRPr lang="en-US" altLang="zh-CN" sz="2400" dirty="0">
              <a:latin typeface="+mn-ea"/>
            </a:endParaRPr>
          </a:p>
          <a:p>
            <a:pPr indent="576000" algn="just">
              <a:spcAft>
                <a:spcPts val="600"/>
              </a:spcAft>
            </a:pPr>
            <a:r>
              <a:rPr lang="en-US" altLang="zh-CN" sz="2400" b="1" dirty="0">
                <a:latin typeface="+mn-ea"/>
              </a:rPr>
              <a:t>10.</a:t>
            </a:r>
            <a:r>
              <a:rPr lang="zh-CN" altLang="en-US" sz="2400" b="1" dirty="0">
                <a:latin typeface="+mn-ea"/>
              </a:rPr>
              <a:t>机油报警装置</a:t>
            </a:r>
            <a:endParaRPr lang="en-US" altLang="zh-CN" sz="2400" b="1" dirty="0">
              <a:latin typeface="+mn-ea"/>
            </a:endParaRPr>
          </a:p>
          <a:p>
            <a:pPr indent="576000" algn="just">
              <a:spcAft>
                <a:spcPts val="600"/>
              </a:spcAft>
            </a:pPr>
            <a:r>
              <a:rPr lang="zh-CN" altLang="en-US" sz="2400" dirty="0">
                <a:latin typeface="+mn-ea"/>
              </a:rPr>
              <a:t>在缸盖上凸轮轴主油道的尾端，安装一个机油压力开关，称为最低压力报警开关，打开发动机点火开关，机油压力开关控制的油压指示灯亮，当发动机起动后，该灯熄灭。如发动机机油压力不足，机油压力开关则将油压指示灯电路接通，油压指示灯闪亮。</a:t>
            </a:r>
          </a:p>
        </p:txBody>
      </p:sp>
    </p:spTree>
    <p:extLst>
      <p:ext uri="{BB962C8B-B14F-4D97-AF65-F5344CB8AC3E}">
        <p14:creationId xmlns:p14="http://schemas.microsoft.com/office/powerpoint/2010/main" val="757879388"/>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8A0B69B-943C-3C1F-5623-D705018346ED}"/>
              </a:ext>
            </a:extLst>
          </p:cNvPr>
          <p:cNvSpPr txBox="1"/>
          <p:nvPr/>
        </p:nvSpPr>
        <p:spPr>
          <a:xfrm>
            <a:off x="840000" y="807396"/>
            <a:ext cx="10512000" cy="2015936"/>
          </a:xfrm>
          <a:prstGeom prst="rect">
            <a:avLst/>
          </a:prstGeom>
          <a:noFill/>
        </p:spPr>
        <p:txBody>
          <a:bodyPr wrap="square" rtlCol="0">
            <a:spAutoFit/>
          </a:bodyPr>
          <a:lstStyle/>
          <a:p>
            <a:pPr indent="576000" algn="just">
              <a:spcAft>
                <a:spcPts val="600"/>
              </a:spcAft>
            </a:pPr>
            <a:r>
              <a:rPr lang="zh-CN" altLang="en-US" sz="2500" b="1" dirty="0">
                <a:latin typeface="+mn-ea"/>
              </a:rPr>
              <a:t>（四）润滑系统的油路</a:t>
            </a:r>
            <a:endParaRPr lang="en-US" altLang="zh-CN" sz="2500" b="1" dirty="0">
              <a:latin typeface="+mn-ea"/>
            </a:endParaRPr>
          </a:p>
          <a:p>
            <a:pPr indent="576000" algn="just">
              <a:spcAft>
                <a:spcPts val="600"/>
              </a:spcAft>
            </a:pPr>
            <a:r>
              <a:rPr lang="zh-CN" altLang="en-US" sz="2400" dirty="0">
                <a:latin typeface="+mn-ea"/>
              </a:rPr>
              <a:t>发动机润滑系统的油路如图</a:t>
            </a:r>
            <a:r>
              <a:rPr lang="en-US" altLang="zh-CN" sz="2400" dirty="0">
                <a:latin typeface="+mn-ea"/>
              </a:rPr>
              <a:t>2-6-2</a:t>
            </a:r>
            <a:r>
              <a:rPr lang="zh-CN" altLang="en-US" sz="2400" dirty="0">
                <a:latin typeface="+mn-ea"/>
              </a:rPr>
              <a:t>所示。齿轮式机油泵由位于曲轴一侧的中间轴上的齿轮驱动。在主油道上，有五条分油道分别与曲轴的五道主轴承孔相通，对曲轴各道主轴颈进行润滑，并通过曲轴内部的油道，对连杆轴颈进行润滑。</a:t>
            </a:r>
          </a:p>
        </p:txBody>
      </p:sp>
      <p:pic>
        <p:nvPicPr>
          <p:cNvPr id="5" name="图片 4">
            <a:extLst>
              <a:ext uri="{FF2B5EF4-FFF2-40B4-BE49-F238E27FC236}">
                <a16:creationId xmlns:a16="http://schemas.microsoft.com/office/drawing/2014/main" id="{0056DDE2-FD9C-90EF-1DD5-D99F613425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0285" y="3193461"/>
            <a:ext cx="6571429" cy="2857143"/>
          </a:xfrm>
          <a:prstGeom prst="rect">
            <a:avLst/>
          </a:prstGeom>
        </p:spPr>
      </p:pic>
    </p:spTree>
    <p:extLst>
      <p:ext uri="{BB962C8B-B14F-4D97-AF65-F5344CB8AC3E}">
        <p14:creationId xmlns:p14="http://schemas.microsoft.com/office/powerpoint/2010/main" val="690867925"/>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64C4931-2667-C41F-55E1-01225026398A}"/>
              </a:ext>
            </a:extLst>
          </p:cNvPr>
          <p:cNvSpPr txBox="1"/>
          <p:nvPr/>
        </p:nvSpPr>
        <p:spPr>
          <a:xfrm>
            <a:off x="840000" y="1605424"/>
            <a:ext cx="10512000" cy="3647152"/>
          </a:xfrm>
          <a:prstGeom prst="rect">
            <a:avLst/>
          </a:prstGeom>
          <a:noFill/>
        </p:spPr>
        <p:txBody>
          <a:bodyPr wrap="square" rtlCol="0">
            <a:spAutoFit/>
          </a:bodyPr>
          <a:lstStyle/>
          <a:p>
            <a:pPr indent="576000" algn="just">
              <a:spcAft>
                <a:spcPts val="600"/>
              </a:spcAft>
            </a:pPr>
            <a:r>
              <a:rPr lang="zh-CN" altLang="en-US" sz="2500" b="1" dirty="0">
                <a:latin typeface="+mn-ea"/>
              </a:rPr>
              <a:t>（五）润滑系统的主要特点</a:t>
            </a:r>
            <a:endParaRPr lang="en-US" altLang="zh-CN" sz="25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）机油泵限压阀。机油泵限压阀限制润滑系统内的最高油压，防止因压力过高而造成过分润滑及密封垫圈发生泄漏现象。</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）粗滤器旁通阀。粗滤器旁通阀安装在粗滤器上。若粗滤器的滤芯被杂质堵塞，机油便顶开旁通阀直接进入主油道，以保证发动机各部件有足够的润滑油。</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）细滤器进油限压阀。细滤器进油限压阀安装在细滤器上。当润滑油路中油压低于</a:t>
            </a:r>
            <a:r>
              <a:rPr lang="en-US" altLang="zh-CN" sz="2400" dirty="0">
                <a:latin typeface="+mn-ea"/>
              </a:rPr>
              <a:t>100kPa</a:t>
            </a:r>
            <a:r>
              <a:rPr lang="zh-CN" altLang="en-US" sz="2400" dirty="0">
                <a:latin typeface="+mn-ea"/>
              </a:rPr>
              <a:t>时，进油限压阀不开启，机油细滤器停止工作，保证主油道内的油压充足。</a:t>
            </a:r>
          </a:p>
        </p:txBody>
      </p:sp>
    </p:spTree>
    <p:extLst>
      <p:ext uri="{BB962C8B-B14F-4D97-AF65-F5344CB8AC3E}">
        <p14:creationId xmlns:p14="http://schemas.microsoft.com/office/powerpoint/2010/main" val="1451229623"/>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4182EF9-895F-B01D-4F9D-3AEAB8670948}"/>
              </a:ext>
            </a:extLst>
          </p:cNvPr>
          <p:cNvSpPr txBox="1"/>
          <p:nvPr/>
        </p:nvSpPr>
        <p:spPr>
          <a:xfrm>
            <a:off x="840000" y="1643896"/>
            <a:ext cx="10512000" cy="357020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）机油散热器开关。机油散热器开关安装在细滤器上。气温高于</a:t>
            </a:r>
            <a:r>
              <a:rPr lang="en-US" altLang="zh-CN" sz="2400" dirty="0">
                <a:latin typeface="+mn-ea"/>
              </a:rPr>
              <a:t>293K</a:t>
            </a:r>
            <a:r>
              <a:rPr lang="zh-CN" altLang="en-US" sz="2400" dirty="0">
                <a:latin typeface="+mn-ea"/>
              </a:rPr>
              <a:t>（</a:t>
            </a:r>
            <a:r>
              <a:rPr lang="en-US" altLang="zh-CN" sz="2400" dirty="0">
                <a:latin typeface="+mn-ea"/>
              </a:rPr>
              <a:t>20℃</a:t>
            </a:r>
            <a:r>
              <a:rPr lang="zh-CN" altLang="en-US" sz="2400" dirty="0">
                <a:latin typeface="+mn-ea"/>
              </a:rPr>
              <a:t>）时，驾驶人员控制打开此开关，使部分机油流经机油散热器冷却，以保持机油的散热性能。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）机油散热器安全阀。机油散热器安全阀安装在细滤器上。油压高于</a:t>
            </a:r>
            <a:r>
              <a:rPr lang="en-US" altLang="zh-CN" sz="2400" dirty="0">
                <a:latin typeface="+mn-ea"/>
              </a:rPr>
              <a:t>400kPa</a:t>
            </a:r>
            <a:r>
              <a:rPr lang="zh-CN" altLang="en-US" sz="2400" dirty="0">
                <a:latin typeface="+mn-ea"/>
              </a:rPr>
              <a:t>时，机油散热器安全阀开启，使部分机油经此阀泄入油底壳，防止散热器损坏。</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6</a:t>
            </a:r>
            <a:r>
              <a:rPr lang="zh-CN" altLang="en-US" sz="2400" dirty="0">
                <a:latin typeface="+mn-ea"/>
              </a:rPr>
              <a:t>）在主油道上安装了机油压力表传感器和机油压力过低警告灯传感器。当主油道内的油压低于</a:t>
            </a:r>
            <a:r>
              <a:rPr lang="en-US" altLang="zh-CN" sz="2400" dirty="0">
                <a:latin typeface="+mn-ea"/>
              </a:rPr>
              <a:t>100kPa</a:t>
            </a:r>
            <a:r>
              <a:rPr lang="zh-CN" altLang="en-US" sz="2400" dirty="0">
                <a:latin typeface="+mn-ea"/>
              </a:rPr>
              <a:t>时，传感器的触点接通使警告灯亮起，此时应立即停车检查。</a:t>
            </a:r>
          </a:p>
        </p:txBody>
      </p:sp>
    </p:spTree>
    <p:extLst>
      <p:ext uri="{BB962C8B-B14F-4D97-AF65-F5344CB8AC3E}">
        <p14:creationId xmlns:p14="http://schemas.microsoft.com/office/powerpoint/2010/main" val="1153443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DFF54AA-B128-CB7F-EE2C-B01B7FB06408}"/>
              </a:ext>
            </a:extLst>
          </p:cNvPr>
          <p:cNvSpPr txBox="1"/>
          <p:nvPr/>
        </p:nvSpPr>
        <p:spPr>
          <a:xfrm>
            <a:off x="904672" y="758757"/>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发动机分为水冷式发动机和风冷式发动机。汽车发动机多采用水冷式发动机，利用冷却液带走发动机高温部件的热量，其气缸体冷却液套和气缸盖内的冷却液套相通，与散热器、水泵等组成冷却系统，如图</a:t>
            </a:r>
            <a:r>
              <a:rPr lang="en-US" altLang="zh-CN" sz="2400" dirty="0">
                <a:latin typeface="+mn-ea"/>
              </a:rPr>
              <a:t>2-2-1</a:t>
            </a:r>
            <a:r>
              <a:rPr lang="zh-CN" altLang="en-US" sz="2400" dirty="0">
                <a:latin typeface="+mn-ea"/>
              </a:rPr>
              <a:t>所示。</a:t>
            </a:r>
          </a:p>
        </p:txBody>
      </p:sp>
      <p:pic>
        <p:nvPicPr>
          <p:cNvPr id="4" name="图片 3">
            <a:extLst>
              <a:ext uri="{FF2B5EF4-FFF2-40B4-BE49-F238E27FC236}">
                <a16:creationId xmlns:a16="http://schemas.microsoft.com/office/drawing/2014/main" id="{89B57C4C-D205-2C17-60C5-6C61B49946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6672" y="2120498"/>
            <a:ext cx="4638656" cy="4303094"/>
          </a:xfrm>
          <a:prstGeom prst="rect">
            <a:avLst/>
          </a:prstGeom>
        </p:spPr>
      </p:pic>
    </p:spTree>
    <p:extLst>
      <p:ext uri="{BB962C8B-B14F-4D97-AF65-F5344CB8AC3E}">
        <p14:creationId xmlns:p14="http://schemas.microsoft.com/office/powerpoint/2010/main" val="3154946933"/>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A6507D6-E75A-4BD9-83AB-A90E0A21C108}"/>
              </a:ext>
            </a:extLst>
          </p:cNvPr>
          <p:cNvSpPr txBox="1"/>
          <p:nvPr/>
        </p:nvSpPr>
        <p:spPr>
          <a:xfrm>
            <a:off x="846306" y="936010"/>
            <a:ext cx="10512000" cy="4985980"/>
          </a:xfrm>
          <a:prstGeom prst="rect">
            <a:avLst/>
          </a:prstGeom>
          <a:noFill/>
        </p:spPr>
        <p:txBody>
          <a:bodyPr wrap="square" rtlCol="0">
            <a:spAutoFit/>
          </a:bodyPr>
          <a:lstStyle/>
          <a:p>
            <a:pPr indent="576000" algn="just">
              <a:spcAft>
                <a:spcPts val="600"/>
              </a:spcAft>
            </a:pPr>
            <a:r>
              <a:rPr lang="zh-CN" altLang="en-US" sz="2500" b="1" dirty="0">
                <a:latin typeface="+mn-ea"/>
              </a:rPr>
              <a:t>（六）发动机润滑油</a:t>
            </a:r>
            <a:endParaRPr lang="en-US" altLang="zh-CN" sz="2500" b="1" dirty="0">
              <a:latin typeface="+mn-ea"/>
            </a:endParaRPr>
          </a:p>
          <a:p>
            <a:pPr indent="576000" algn="just">
              <a:spcAft>
                <a:spcPts val="600"/>
              </a:spcAft>
            </a:pPr>
            <a:r>
              <a:rPr lang="zh-CN" altLang="en-US" sz="2400" dirty="0">
                <a:latin typeface="+mn-ea"/>
              </a:rPr>
              <a:t>机油</a:t>
            </a:r>
            <a:r>
              <a:rPr lang="en-US" altLang="zh-CN" sz="2400" dirty="0">
                <a:latin typeface="+mn-ea"/>
              </a:rPr>
              <a:t>,</a:t>
            </a:r>
            <a:r>
              <a:rPr lang="zh-CN" altLang="en-US" sz="2400" dirty="0">
                <a:latin typeface="+mn-ea"/>
              </a:rPr>
              <a:t>即发动机润滑油，能对发动机起到润滑减摩、辅助冷却降温、密封防漏、防锈防蚀、减振缓冲等作用。</a:t>
            </a:r>
            <a:endParaRPr lang="en-US" altLang="zh-CN" sz="2400" dirty="0">
              <a:latin typeface="+mn-ea"/>
            </a:endParaRPr>
          </a:p>
          <a:p>
            <a:pPr indent="576000" algn="just">
              <a:spcAft>
                <a:spcPts val="600"/>
              </a:spcAft>
            </a:pPr>
            <a:r>
              <a:rPr lang="en-US" altLang="zh-CN" sz="2400" b="1" dirty="0">
                <a:latin typeface="+mn-ea"/>
              </a:rPr>
              <a:t>1.</a:t>
            </a:r>
            <a:r>
              <a:rPr lang="zh-CN" altLang="en-US" sz="2400" b="1" dirty="0">
                <a:latin typeface="+mn-ea"/>
              </a:rPr>
              <a:t>机油的种类</a:t>
            </a:r>
            <a:endParaRPr lang="en-US" altLang="zh-CN" sz="2400" b="1" dirty="0">
              <a:latin typeface="+mn-ea"/>
            </a:endParaRPr>
          </a:p>
          <a:p>
            <a:pPr indent="576000" algn="just">
              <a:spcAft>
                <a:spcPts val="600"/>
              </a:spcAft>
            </a:pPr>
            <a:r>
              <a:rPr lang="zh-CN" altLang="en-US" sz="2400" dirty="0">
                <a:latin typeface="+mn-ea"/>
              </a:rPr>
              <a:t>机油主要分为矿物油、半合成油和全合成油三种。</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）矿物油。矿物油是在石油提炼过程中分馏出有用的物质，如汽油和航空用油，之后再将留下来的底油进行加工提取。</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）半合成油。半合成油是在矿物油的基础上经过加氢裂变技术提纯后的产物。</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）全合成油。全合成油属于高等级油品，是来自原油中的瓦斯气或天然气所分散出来的乙烯、丙烯，再经聚合、催化等复杂的化学反应炼制成的由大分子组成的润滑液。</a:t>
            </a:r>
          </a:p>
        </p:txBody>
      </p:sp>
    </p:spTree>
    <p:extLst>
      <p:ext uri="{BB962C8B-B14F-4D97-AF65-F5344CB8AC3E}">
        <p14:creationId xmlns:p14="http://schemas.microsoft.com/office/powerpoint/2010/main" val="823289008"/>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B33E037-E65B-5F95-B67A-0F61656790B6}"/>
              </a:ext>
            </a:extLst>
          </p:cNvPr>
          <p:cNvSpPr txBox="1"/>
          <p:nvPr/>
        </p:nvSpPr>
        <p:spPr>
          <a:xfrm>
            <a:off x="840000" y="566678"/>
            <a:ext cx="10512000" cy="5724644"/>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机油的性能</a:t>
            </a:r>
            <a:endParaRPr lang="en-US" altLang="zh-CN" sz="2400" b="1" dirty="0">
              <a:latin typeface="+mn-ea"/>
            </a:endParaRPr>
          </a:p>
          <a:p>
            <a:pPr indent="576000" algn="just">
              <a:spcAft>
                <a:spcPts val="600"/>
              </a:spcAft>
            </a:pPr>
            <a:r>
              <a:rPr lang="zh-CN" altLang="en-US" sz="2400" dirty="0">
                <a:latin typeface="+mn-ea"/>
              </a:rPr>
              <a:t>通常，机油应该具备以下几点性能：</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有适当的黏度。发动机的工作压力很高，主轴承、连杆轴承等部位要承受很高的负荷。若机油不能在运动部位形成一定厚度的油膜，发动机磨损就会增大。黏度过低会使气缸密封不严，机油油耗增大；黏度过大会使摩擦阻力增大，造成燃油油耗增大，冷起动困难。</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）有良好的黏温特性。黏温特性是指润滑油黏度随温度升高而减小，随温度降低而增大的性质。黏度随温度变化越小，机油的黏温特性越好，对使用越有利。</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）有较低的凝点。若机油的凝点高，冬季气温较低时机油流动困难，甚至会凝固，轻则造成发动机暖机时间长，重则导致发动机无法起动。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）有良好的抗氧化性。抗氧化性是指机油抵抗氧化的能力。</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）有良好的清净分散性。清净分散性是指机油能够防止形成积炭、漆膜和油泥的能力。</a:t>
            </a:r>
          </a:p>
        </p:txBody>
      </p:sp>
    </p:spTree>
    <p:extLst>
      <p:ext uri="{BB962C8B-B14F-4D97-AF65-F5344CB8AC3E}">
        <p14:creationId xmlns:p14="http://schemas.microsoft.com/office/powerpoint/2010/main" val="391034727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35C5B12-3C61-E2E9-E762-B0CF5BC67208}"/>
              </a:ext>
            </a:extLst>
          </p:cNvPr>
          <p:cNvSpPr txBox="1"/>
          <p:nvPr/>
        </p:nvSpPr>
        <p:spPr>
          <a:xfrm>
            <a:off x="840000" y="1051426"/>
            <a:ext cx="10512000" cy="4755148"/>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机油的级别</a:t>
            </a:r>
            <a:endParaRPr lang="en-US" altLang="zh-CN" sz="2400" b="1" dirty="0">
              <a:latin typeface="+mn-ea"/>
            </a:endParaRPr>
          </a:p>
          <a:p>
            <a:pPr indent="576000" algn="just">
              <a:spcAft>
                <a:spcPts val="600"/>
              </a:spcAft>
            </a:pPr>
            <a:r>
              <a:rPr lang="zh-CN" altLang="en-US" sz="2400" dirty="0">
                <a:latin typeface="+mn-ea"/>
              </a:rPr>
              <a:t>机油的级别是以质量等级和黏度等级来划分的。国际上广泛采用的是美国汽车工程师协会（</a:t>
            </a:r>
            <a:r>
              <a:rPr lang="en-US" altLang="zh-CN" sz="2400" dirty="0">
                <a:latin typeface="+mn-ea"/>
              </a:rPr>
              <a:t>SAE</a:t>
            </a:r>
            <a:r>
              <a:rPr lang="zh-CN" altLang="en-US" sz="2400" dirty="0">
                <a:latin typeface="+mn-ea"/>
              </a:rPr>
              <a:t>）所制定的黏度等级和美国石油学会（</a:t>
            </a:r>
            <a:r>
              <a:rPr lang="en-US" altLang="zh-CN" sz="2400" dirty="0">
                <a:latin typeface="+mn-ea"/>
              </a:rPr>
              <a:t>API</a:t>
            </a:r>
            <a:r>
              <a:rPr lang="zh-CN" altLang="en-US" sz="2400" dirty="0">
                <a:latin typeface="+mn-ea"/>
              </a:rPr>
              <a:t>）的使用级别。</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SAE</a:t>
            </a:r>
            <a:r>
              <a:rPr lang="zh-CN" altLang="en-US" sz="2400" dirty="0">
                <a:latin typeface="+mn-ea"/>
              </a:rPr>
              <a:t>黏度等级。</a:t>
            </a:r>
            <a:r>
              <a:rPr lang="en-US" altLang="zh-CN" sz="2400" dirty="0">
                <a:latin typeface="+mn-ea"/>
              </a:rPr>
              <a:t>SAE</a:t>
            </a:r>
            <a:r>
              <a:rPr lang="zh-CN" altLang="en-US" sz="2400" dirty="0">
                <a:latin typeface="+mn-ea"/>
              </a:rPr>
              <a:t>按照机油的黏度等级，将机油分为冬季用机油和非冬季用机油。冬季用机油一般有</a:t>
            </a:r>
            <a:r>
              <a:rPr lang="en-US" altLang="zh-CN" sz="2400" dirty="0">
                <a:latin typeface="+mn-ea"/>
              </a:rPr>
              <a:t>6</a:t>
            </a:r>
            <a:r>
              <a:rPr lang="zh-CN" altLang="en-US" sz="2400" dirty="0">
                <a:latin typeface="+mn-ea"/>
              </a:rPr>
              <a:t>种型号，即</a:t>
            </a:r>
            <a:r>
              <a:rPr lang="en-US" altLang="zh-CN" sz="2400" dirty="0">
                <a:latin typeface="+mn-ea"/>
              </a:rPr>
              <a:t>SAE0W</a:t>
            </a:r>
            <a:r>
              <a:rPr lang="zh-CN" altLang="en-US" sz="2400" dirty="0">
                <a:latin typeface="+mn-ea"/>
              </a:rPr>
              <a:t>、</a:t>
            </a:r>
            <a:r>
              <a:rPr lang="en-US" altLang="zh-CN" sz="2400" dirty="0">
                <a:latin typeface="+mn-ea"/>
              </a:rPr>
              <a:t>SAE5W</a:t>
            </a:r>
            <a:r>
              <a:rPr lang="zh-CN" altLang="en-US" sz="2400" dirty="0">
                <a:latin typeface="+mn-ea"/>
              </a:rPr>
              <a:t>、</a:t>
            </a:r>
            <a:r>
              <a:rPr lang="en-US" altLang="zh-CN" sz="2400" dirty="0">
                <a:latin typeface="+mn-ea"/>
              </a:rPr>
              <a:t>SAE10W</a:t>
            </a:r>
            <a:r>
              <a:rPr lang="zh-CN" altLang="en-US" sz="2400" dirty="0">
                <a:latin typeface="+mn-ea"/>
              </a:rPr>
              <a:t>、</a:t>
            </a:r>
            <a:r>
              <a:rPr lang="en-US" altLang="zh-CN" sz="2400" dirty="0">
                <a:latin typeface="+mn-ea"/>
              </a:rPr>
              <a:t>SAE15W</a:t>
            </a:r>
            <a:r>
              <a:rPr lang="zh-CN" altLang="en-US" sz="2400" dirty="0">
                <a:latin typeface="+mn-ea"/>
              </a:rPr>
              <a:t>、</a:t>
            </a:r>
            <a:r>
              <a:rPr lang="en-US" altLang="zh-CN" sz="2400" dirty="0">
                <a:latin typeface="+mn-ea"/>
              </a:rPr>
              <a:t>SAE20W</a:t>
            </a:r>
            <a:r>
              <a:rPr lang="zh-CN" altLang="en-US" sz="2400" dirty="0">
                <a:latin typeface="+mn-ea"/>
              </a:rPr>
              <a:t>和</a:t>
            </a:r>
            <a:r>
              <a:rPr lang="en-US" altLang="zh-CN" sz="2400" dirty="0">
                <a:latin typeface="+mn-ea"/>
              </a:rPr>
              <a:t>SAE25W</a:t>
            </a:r>
            <a:r>
              <a:rPr lang="zh-CN" altLang="en-US" sz="2400" dirty="0">
                <a:latin typeface="+mn-ea"/>
              </a:rPr>
              <a:t>，数字越小，适用的环境温度越低。非冬季机油通常有</a:t>
            </a:r>
            <a:r>
              <a:rPr lang="en-US" altLang="zh-CN" sz="2400" dirty="0">
                <a:latin typeface="+mn-ea"/>
              </a:rPr>
              <a:t>4</a:t>
            </a:r>
            <a:r>
              <a:rPr lang="zh-CN" altLang="en-US" sz="2400" dirty="0">
                <a:latin typeface="+mn-ea"/>
              </a:rPr>
              <a:t>种型号，即</a:t>
            </a:r>
            <a:r>
              <a:rPr lang="en-US" altLang="zh-CN" sz="2400" dirty="0">
                <a:latin typeface="+mn-ea"/>
              </a:rPr>
              <a:t>SAE20</a:t>
            </a:r>
            <a:r>
              <a:rPr lang="zh-CN" altLang="en-US" sz="2400" dirty="0">
                <a:latin typeface="+mn-ea"/>
              </a:rPr>
              <a:t>、</a:t>
            </a:r>
            <a:r>
              <a:rPr lang="en-US" altLang="zh-CN" sz="2400" dirty="0">
                <a:latin typeface="+mn-ea"/>
              </a:rPr>
              <a:t>SAE30</a:t>
            </a:r>
            <a:r>
              <a:rPr lang="zh-CN" altLang="en-US" sz="2400" dirty="0">
                <a:latin typeface="+mn-ea"/>
              </a:rPr>
              <a:t>、</a:t>
            </a:r>
            <a:r>
              <a:rPr lang="en-US" altLang="zh-CN" sz="2400" dirty="0">
                <a:latin typeface="+mn-ea"/>
              </a:rPr>
              <a:t>SAE40</a:t>
            </a:r>
            <a:r>
              <a:rPr lang="zh-CN" altLang="en-US" sz="2400" dirty="0">
                <a:latin typeface="+mn-ea"/>
              </a:rPr>
              <a:t>和</a:t>
            </a:r>
            <a:r>
              <a:rPr lang="en-US" altLang="zh-CN" sz="2400" dirty="0">
                <a:latin typeface="+mn-ea"/>
              </a:rPr>
              <a:t>SAE50</a:t>
            </a:r>
            <a:r>
              <a:rPr lang="zh-CN" altLang="en-US" sz="2400" dirty="0">
                <a:latin typeface="+mn-ea"/>
              </a:rPr>
              <a:t>，数字越大，适用的环境温度越高。</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API</a:t>
            </a:r>
            <a:r>
              <a:rPr lang="zh-CN" altLang="en-US" sz="2400" dirty="0">
                <a:latin typeface="+mn-ea"/>
              </a:rPr>
              <a:t>使用级别。字母“</a:t>
            </a:r>
            <a:r>
              <a:rPr lang="en-US" altLang="zh-CN" sz="2400" dirty="0">
                <a:latin typeface="+mn-ea"/>
              </a:rPr>
              <a:t>S”</a:t>
            </a:r>
            <a:r>
              <a:rPr lang="zh-CN" altLang="en-US" sz="2400" dirty="0">
                <a:latin typeface="+mn-ea"/>
              </a:rPr>
              <a:t>加上另一个字母（如</a:t>
            </a:r>
            <a:r>
              <a:rPr lang="en-US" altLang="zh-CN" sz="2400" dirty="0">
                <a:latin typeface="+mn-ea"/>
              </a:rPr>
              <a:t>SL</a:t>
            </a:r>
            <a:r>
              <a:rPr lang="zh-CN" altLang="en-US" sz="2400" dirty="0">
                <a:latin typeface="+mn-ea"/>
              </a:rPr>
              <a:t>）表示用于汽油发动机的机油，目前汽油发动机机油的使用级别有</a:t>
            </a:r>
            <a:r>
              <a:rPr lang="en-US" altLang="zh-CN" sz="2400" dirty="0">
                <a:latin typeface="+mn-ea"/>
              </a:rPr>
              <a:t>SF</a:t>
            </a:r>
            <a:r>
              <a:rPr lang="zh-CN" altLang="en-US" sz="2400" dirty="0">
                <a:latin typeface="+mn-ea"/>
              </a:rPr>
              <a:t>、</a:t>
            </a:r>
            <a:r>
              <a:rPr lang="en-US" altLang="zh-CN" sz="2400" dirty="0">
                <a:latin typeface="+mn-ea"/>
              </a:rPr>
              <a:t>SG</a:t>
            </a:r>
            <a:r>
              <a:rPr lang="zh-CN" altLang="en-US" sz="2400" dirty="0">
                <a:latin typeface="+mn-ea"/>
              </a:rPr>
              <a:t>、</a:t>
            </a:r>
            <a:r>
              <a:rPr lang="en-US" altLang="zh-CN" sz="2400" dirty="0">
                <a:latin typeface="+mn-ea"/>
              </a:rPr>
              <a:t>SH</a:t>
            </a:r>
            <a:r>
              <a:rPr lang="zh-CN" altLang="en-US" sz="2400" dirty="0">
                <a:latin typeface="+mn-ea"/>
              </a:rPr>
              <a:t>、</a:t>
            </a:r>
            <a:r>
              <a:rPr lang="en-US" altLang="zh-CN" sz="2400" dirty="0">
                <a:latin typeface="+mn-ea"/>
              </a:rPr>
              <a:t>SJ</a:t>
            </a:r>
            <a:r>
              <a:rPr lang="zh-CN" altLang="en-US" sz="2400" dirty="0">
                <a:latin typeface="+mn-ea"/>
              </a:rPr>
              <a:t>、</a:t>
            </a:r>
            <a:r>
              <a:rPr lang="en-US" altLang="zh-CN" sz="2400" dirty="0">
                <a:latin typeface="+mn-ea"/>
              </a:rPr>
              <a:t>SL</a:t>
            </a:r>
            <a:r>
              <a:rPr lang="zh-CN" altLang="en-US" sz="2400" dirty="0">
                <a:latin typeface="+mn-ea"/>
              </a:rPr>
              <a:t>、</a:t>
            </a:r>
            <a:r>
              <a:rPr lang="en-US" altLang="zh-CN" sz="2400" dirty="0">
                <a:latin typeface="+mn-ea"/>
              </a:rPr>
              <a:t>SM</a:t>
            </a:r>
            <a:r>
              <a:rPr lang="zh-CN" altLang="en-US" sz="2400" dirty="0">
                <a:latin typeface="+mn-ea"/>
              </a:rPr>
              <a:t>、</a:t>
            </a:r>
            <a:r>
              <a:rPr lang="en-US" altLang="zh-CN" sz="2400" dirty="0">
                <a:latin typeface="+mn-ea"/>
              </a:rPr>
              <a:t>SN</a:t>
            </a:r>
            <a:r>
              <a:rPr lang="zh-CN" altLang="en-US" sz="2400" dirty="0">
                <a:latin typeface="+mn-ea"/>
              </a:rPr>
              <a:t>等；字母“</a:t>
            </a:r>
            <a:r>
              <a:rPr lang="en-US" altLang="zh-CN" sz="2400" dirty="0">
                <a:latin typeface="+mn-ea"/>
              </a:rPr>
              <a:t>C”</a:t>
            </a:r>
            <a:r>
              <a:rPr lang="zh-CN" altLang="en-US" sz="2400" dirty="0">
                <a:latin typeface="+mn-ea"/>
              </a:rPr>
              <a:t>加上另一个字母和数字表示用于柴油发动机的机油。</a:t>
            </a:r>
          </a:p>
        </p:txBody>
      </p:sp>
    </p:spTree>
    <p:extLst>
      <p:ext uri="{BB962C8B-B14F-4D97-AF65-F5344CB8AC3E}">
        <p14:creationId xmlns:p14="http://schemas.microsoft.com/office/powerpoint/2010/main" val="3056412364"/>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5FC1DA6-97E3-A229-FFC5-ABA77C980960}"/>
              </a:ext>
            </a:extLst>
          </p:cNvPr>
          <p:cNvSpPr txBox="1"/>
          <p:nvPr/>
        </p:nvSpPr>
        <p:spPr>
          <a:xfrm>
            <a:off x="839999" y="600433"/>
            <a:ext cx="10512000" cy="2539157"/>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机油型号的选择</a:t>
            </a:r>
            <a:endParaRPr lang="en-US" altLang="zh-CN" sz="2400" b="1" dirty="0">
              <a:latin typeface="+mn-ea"/>
            </a:endParaRPr>
          </a:p>
          <a:p>
            <a:pPr indent="576000" algn="just">
              <a:spcAft>
                <a:spcPts val="600"/>
              </a:spcAft>
            </a:pPr>
            <a:r>
              <a:rPr lang="zh-CN" altLang="en-US" sz="2400" dirty="0">
                <a:latin typeface="+mn-ea"/>
              </a:rPr>
              <a:t>更换机油是车辆日常维护中最重要的工作之一。当更换机油时，需要选择厂商推荐的</a:t>
            </a:r>
            <a:r>
              <a:rPr lang="en-US" altLang="zh-CN" sz="2400" dirty="0">
                <a:latin typeface="+mn-ea"/>
              </a:rPr>
              <a:t>SAE</a:t>
            </a:r>
            <a:r>
              <a:rPr lang="zh-CN" altLang="en-US" sz="2400" dirty="0">
                <a:latin typeface="+mn-ea"/>
              </a:rPr>
              <a:t>黏度等级和</a:t>
            </a:r>
            <a:r>
              <a:rPr lang="en-US" altLang="zh-CN" sz="2400" dirty="0">
                <a:latin typeface="+mn-ea"/>
              </a:rPr>
              <a:t>API</a:t>
            </a:r>
            <a:r>
              <a:rPr lang="zh-CN" altLang="en-US" sz="2400" dirty="0">
                <a:latin typeface="+mn-ea"/>
              </a:rPr>
              <a:t>使用级别标准的机油。</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）根据发动机的强化程度选用合适的机油使用级别（</a:t>
            </a:r>
            <a:r>
              <a:rPr lang="en-US" altLang="zh-CN" sz="2400" dirty="0">
                <a:latin typeface="+mn-ea"/>
              </a:rPr>
              <a:t>API</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）根据地区不同季节的气温选用合适的机油黏度等级（</a:t>
            </a:r>
            <a:r>
              <a:rPr lang="en-US" altLang="zh-CN" sz="2400" dirty="0">
                <a:latin typeface="+mn-ea"/>
              </a:rPr>
              <a:t>SAE</a:t>
            </a:r>
            <a:r>
              <a:rPr lang="zh-CN" altLang="en-US" sz="2400" dirty="0">
                <a:latin typeface="+mn-ea"/>
              </a:rPr>
              <a:t>），如图</a:t>
            </a:r>
            <a:r>
              <a:rPr lang="en-US" altLang="zh-CN" sz="2400" dirty="0">
                <a:latin typeface="+mn-ea"/>
              </a:rPr>
              <a:t>2-6-3</a:t>
            </a:r>
            <a:r>
              <a:rPr lang="zh-CN" altLang="en-US" sz="2400" dirty="0">
                <a:latin typeface="+mn-ea"/>
              </a:rPr>
              <a:t>所示。</a:t>
            </a:r>
          </a:p>
        </p:txBody>
      </p:sp>
      <p:pic>
        <p:nvPicPr>
          <p:cNvPr id="5" name="图片 4">
            <a:extLst>
              <a:ext uri="{FF2B5EF4-FFF2-40B4-BE49-F238E27FC236}">
                <a16:creationId xmlns:a16="http://schemas.microsoft.com/office/drawing/2014/main" id="{CD9BB855-6464-0AF3-86DD-81332574C8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7267" y="3429000"/>
            <a:ext cx="5537465" cy="2828567"/>
          </a:xfrm>
          <a:prstGeom prst="rect">
            <a:avLst/>
          </a:prstGeom>
        </p:spPr>
      </p:pic>
    </p:spTree>
    <p:extLst>
      <p:ext uri="{BB962C8B-B14F-4D97-AF65-F5344CB8AC3E}">
        <p14:creationId xmlns:p14="http://schemas.microsoft.com/office/powerpoint/2010/main" val="1595725552"/>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97CFF7F-D162-CB8C-0B5D-1BF73400EAF9}"/>
              </a:ext>
            </a:extLst>
          </p:cNvPr>
          <p:cNvSpPr txBox="1"/>
          <p:nvPr/>
        </p:nvSpPr>
        <p:spPr>
          <a:xfrm>
            <a:off x="840000" y="1713145"/>
            <a:ext cx="10512000" cy="3431709"/>
          </a:xfrm>
          <a:prstGeom prst="rect">
            <a:avLst/>
          </a:prstGeom>
          <a:noFill/>
        </p:spPr>
        <p:txBody>
          <a:bodyPr wrap="square" rtlCol="0">
            <a:spAutoFit/>
          </a:bodyPr>
          <a:lstStyle/>
          <a:p>
            <a:pPr indent="576000" algn="just">
              <a:spcAft>
                <a:spcPts val="600"/>
              </a:spcAft>
            </a:pPr>
            <a:r>
              <a:rPr lang="en-US" altLang="zh-CN" sz="2400" b="1" dirty="0">
                <a:latin typeface="+mn-ea"/>
              </a:rPr>
              <a:t>5.</a:t>
            </a:r>
            <a:r>
              <a:rPr lang="zh-CN" altLang="en-US" sz="2400" b="1" dirty="0">
                <a:latin typeface="+mn-ea"/>
              </a:rPr>
              <a:t>机油的更换周期</a:t>
            </a:r>
            <a:endParaRPr lang="en-US" altLang="zh-CN" sz="2400" b="1" dirty="0">
              <a:latin typeface="+mn-ea"/>
            </a:endParaRPr>
          </a:p>
          <a:p>
            <a:pPr indent="576000" algn="just">
              <a:spcAft>
                <a:spcPts val="600"/>
              </a:spcAft>
            </a:pPr>
            <a:r>
              <a:rPr lang="zh-CN" altLang="en-US" sz="2400" dirty="0">
                <a:latin typeface="+mn-ea"/>
              </a:rPr>
              <a:t>所有的汽车或发动机厂商都会推荐机油更换周期，更换周期以行驶里程或时间来表示。大多数的汽车厂商推荐的机油更换周期为</a:t>
            </a:r>
            <a:r>
              <a:rPr lang="en-US" altLang="zh-CN" sz="2400" dirty="0">
                <a:latin typeface="+mn-ea"/>
              </a:rPr>
              <a:t>5000~10000km</a:t>
            </a:r>
            <a:r>
              <a:rPr lang="zh-CN" altLang="en-US" sz="2400" dirty="0">
                <a:latin typeface="+mn-ea"/>
              </a:rPr>
              <a:t>或六个月。但是，如果存在以下情况，更换周期就应相应缩短：</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）行驶环境恶劣。</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）作为牵引拖车使用。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）短距离或频繁起动，特别是在冬季。</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）长时间怠速运转，如出租车或警车。</a:t>
            </a:r>
          </a:p>
        </p:txBody>
      </p:sp>
    </p:spTree>
    <p:extLst>
      <p:ext uri="{BB962C8B-B14F-4D97-AF65-F5344CB8AC3E}">
        <p14:creationId xmlns:p14="http://schemas.microsoft.com/office/powerpoint/2010/main" val="3351588399"/>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4B0F3F6-29B0-1D45-56A0-B55D6962AC2D}"/>
              </a:ext>
            </a:extLst>
          </p:cNvPr>
          <p:cNvSpPr txBox="1"/>
          <p:nvPr/>
        </p:nvSpPr>
        <p:spPr>
          <a:xfrm>
            <a:off x="840000" y="710119"/>
            <a:ext cx="10512000" cy="2123658"/>
          </a:xfrm>
          <a:prstGeom prst="rect">
            <a:avLst/>
          </a:prstGeom>
          <a:noFill/>
        </p:spPr>
        <p:txBody>
          <a:bodyPr wrap="square" rtlCol="0">
            <a:spAutoFit/>
          </a:bodyPr>
          <a:lstStyle/>
          <a:p>
            <a:pPr indent="576000" algn="just">
              <a:spcAft>
                <a:spcPts val="600"/>
              </a:spcAft>
            </a:pPr>
            <a:r>
              <a:rPr lang="zh-CN" altLang="en-US" sz="2600" b="1" dirty="0">
                <a:latin typeface="+mn-ea"/>
              </a:rPr>
              <a:t>二、润滑系统主要部件构造</a:t>
            </a:r>
            <a:endParaRPr lang="en-US" altLang="zh-CN" sz="2600" b="1" dirty="0">
              <a:latin typeface="+mn-ea"/>
            </a:endParaRPr>
          </a:p>
          <a:p>
            <a:pPr indent="576000" algn="just">
              <a:spcAft>
                <a:spcPts val="600"/>
              </a:spcAft>
            </a:pPr>
            <a:r>
              <a:rPr lang="zh-CN" altLang="en-US" sz="2500" b="1" dirty="0">
                <a:latin typeface="+mn-ea"/>
              </a:rPr>
              <a:t>（一）油底壳</a:t>
            </a:r>
            <a:endParaRPr lang="en-US" altLang="zh-CN" sz="2500" b="1" dirty="0">
              <a:latin typeface="+mn-ea"/>
            </a:endParaRPr>
          </a:p>
          <a:p>
            <a:pPr indent="576000" algn="just">
              <a:spcAft>
                <a:spcPts val="600"/>
              </a:spcAft>
            </a:pPr>
            <a:r>
              <a:rPr lang="zh-CN" altLang="en-US" sz="2400" dirty="0">
                <a:latin typeface="+mn-ea"/>
              </a:rPr>
              <a:t>油底壳主要用来储存润滑油，其安装在发动机底部。早期发动机油底壳多采用薄钢板冲压而成，现代发动机油底壳一般采用铝合金铸造而成，以提高散热性能，如图</a:t>
            </a:r>
            <a:r>
              <a:rPr lang="en-US" altLang="zh-CN" sz="2400" dirty="0">
                <a:latin typeface="+mn-ea"/>
              </a:rPr>
              <a:t>2-6-4</a:t>
            </a:r>
            <a:r>
              <a:rPr lang="zh-CN" altLang="en-US" sz="2400" dirty="0">
                <a:latin typeface="+mn-ea"/>
              </a:rPr>
              <a:t>所示。</a:t>
            </a:r>
          </a:p>
        </p:txBody>
      </p:sp>
      <p:pic>
        <p:nvPicPr>
          <p:cNvPr id="5" name="图片 4">
            <a:extLst>
              <a:ext uri="{FF2B5EF4-FFF2-40B4-BE49-F238E27FC236}">
                <a16:creationId xmlns:a16="http://schemas.microsoft.com/office/drawing/2014/main" id="{BAA300CF-0730-38B5-A68A-EF2C69C4D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5047" y="3205024"/>
            <a:ext cx="5561905" cy="2942857"/>
          </a:xfrm>
          <a:prstGeom prst="rect">
            <a:avLst/>
          </a:prstGeom>
        </p:spPr>
      </p:pic>
    </p:spTree>
    <p:extLst>
      <p:ext uri="{BB962C8B-B14F-4D97-AF65-F5344CB8AC3E}">
        <p14:creationId xmlns:p14="http://schemas.microsoft.com/office/powerpoint/2010/main" val="1725200772"/>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937C7C2-621A-E5F5-B4E4-07D790A2C938}"/>
              </a:ext>
            </a:extLst>
          </p:cNvPr>
          <p:cNvSpPr txBox="1"/>
          <p:nvPr/>
        </p:nvSpPr>
        <p:spPr>
          <a:xfrm>
            <a:off x="840000" y="2159421"/>
            <a:ext cx="10512000" cy="2539157"/>
          </a:xfrm>
          <a:prstGeom prst="rect">
            <a:avLst/>
          </a:prstGeom>
          <a:noFill/>
        </p:spPr>
        <p:txBody>
          <a:bodyPr wrap="square" rtlCol="0">
            <a:spAutoFit/>
          </a:bodyPr>
          <a:lstStyle/>
          <a:p>
            <a:pPr indent="576000" algn="just">
              <a:spcAft>
                <a:spcPts val="600"/>
              </a:spcAft>
            </a:pPr>
            <a:r>
              <a:rPr lang="zh-CN" altLang="en-US" sz="2500" b="1" dirty="0">
                <a:latin typeface="+mn-ea"/>
              </a:rPr>
              <a:t>（二）机油泵</a:t>
            </a:r>
            <a:endParaRPr lang="en-US" altLang="zh-CN" sz="2500" b="1" dirty="0">
              <a:latin typeface="+mn-ea"/>
            </a:endParaRPr>
          </a:p>
          <a:p>
            <a:pPr indent="576000" algn="just">
              <a:spcAft>
                <a:spcPts val="600"/>
              </a:spcAft>
            </a:pPr>
            <a:r>
              <a:rPr lang="zh-CN" altLang="en-US" sz="2400" dirty="0">
                <a:latin typeface="+mn-ea"/>
              </a:rPr>
              <a:t>机油泵的作用是将一定量的机油压力升高，强制性地将机油压送到发动机各摩擦表面，保证压力润滑的润滑油循环流动。</a:t>
            </a:r>
            <a:endParaRPr lang="en-US" altLang="zh-CN" sz="2400" dirty="0">
              <a:latin typeface="+mn-ea"/>
            </a:endParaRPr>
          </a:p>
          <a:p>
            <a:pPr indent="576000" algn="just">
              <a:spcAft>
                <a:spcPts val="600"/>
              </a:spcAft>
            </a:pPr>
            <a:r>
              <a:rPr lang="zh-CN" altLang="en-US" sz="2400" dirty="0">
                <a:latin typeface="+mn-ea"/>
              </a:rPr>
              <a:t>按结构形式，机油泵通常可分为齿轮式和转子式两类。</a:t>
            </a:r>
            <a:endParaRPr lang="en-US" altLang="zh-CN" sz="2400" dirty="0">
              <a:latin typeface="+mn-ea"/>
            </a:endParaRPr>
          </a:p>
          <a:p>
            <a:pPr indent="576000" algn="just">
              <a:spcAft>
                <a:spcPts val="600"/>
              </a:spcAft>
            </a:pPr>
            <a:r>
              <a:rPr lang="zh-CN" altLang="en-US" sz="2400" dirty="0">
                <a:latin typeface="+mn-ea"/>
              </a:rPr>
              <a:t>齿轮式机油泵又可分为内啮合齿轮式和外啮合齿轮式；按机油泵的排量是否可调节，又可分为定量泵和变量泵。</a:t>
            </a:r>
          </a:p>
        </p:txBody>
      </p:sp>
    </p:spTree>
    <p:extLst>
      <p:ext uri="{BB962C8B-B14F-4D97-AF65-F5344CB8AC3E}">
        <p14:creationId xmlns:p14="http://schemas.microsoft.com/office/powerpoint/2010/main" val="1909583183"/>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0C6824F-F275-48D4-FA48-4DDE4C07B328}"/>
              </a:ext>
            </a:extLst>
          </p:cNvPr>
          <p:cNvSpPr txBox="1"/>
          <p:nvPr/>
        </p:nvSpPr>
        <p:spPr>
          <a:xfrm>
            <a:off x="1118681" y="690664"/>
            <a:ext cx="10512000" cy="1723549"/>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内啮合齿轮式机油泵</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）结构。内啮合齿轮式机油泵一般由泵体、月牙块、内齿轮、外齿轮及泵盖等部件组成，如图</a:t>
            </a:r>
            <a:r>
              <a:rPr lang="en-US" altLang="zh-CN" sz="2400" dirty="0">
                <a:latin typeface="+mn-ea"/>
              </a:rPr>
              <a:t>2-6-5</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a:t>
            </a:r>
            <a:r>
              <a:rPr lang="zh-CN" altLang="en-US" sz="2400" dirty="0"/>
              <a:t>工作原理。</a:t>
            </a:r>
            <a:r>
              <a:rPr lang="zh-CN" altLang="en-US" sz="2400" dirty="0">
                <a:latin typeface="+mn-ea"/>
              </a:rPr>
              <a:t>工作原理如图</a:t>
            </a:r>
            <a:r>
              <a:rPr lang="en-US" altLang="zh-CN" sz="2400" dirty="0">
                <a:latin typeface="+mn-ea"/>
              </a:rPr>
              <a:t>2-6-6</a:t>
            </a:r>
            <a:r>
              <a:rPr lang="zh-CN" altLang="en-US" sz="2400" dirty="0">
                <a:latin typeface="+mn-ea"/>
              </a:rPr>
              <a:t>所示。</a:t>
            </a:r>
          </a:p>
        </p:txBody>
      </p:sp>
      <p:pic>
        <p:nvPicPr>
          <p:cNvPr id="5" name="图片 4">
            <a:extLst>
              <a:ext uri="{FF2B5EF4-FFF2-40B4-BE49-F238E27FC236}">
                <a16:creationId xmlns:a16="http://schemas.microsoft.com/office/drawing/2014/main" id="{3974904B-163F-7283-F735-6EE67DD6E5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81" y="3058120"/>
            <a:ext cx="4004860" cy="2826252"/>
          </a:xfrm>
          <a:prstGeom prst="rect">
            <a:avLst/>
          </a:prstGeom>
        </p:spPr>
      </p:pic>
      <p:pic>
        <p:nvPicPr>
          <p:cNvPr id="7" name="图片 6">
            <a:extLst>
              <a:ext uri="{FF2B5EF4-FFF2-40B4-BE49-F238E27FC236}">
                <a16:creationId xmlns:a16="http://schemas.microsoft.com/office/drawing/2014/main" id="{A21898C0-1D9B-A209-02BF-AE2502D631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951049"/>
            <a:ext cx="4994934" cy="3040394"/>
          </a:xfrm>
          <a:prstGeom prst="rect">
            <a:avLst/>
          </a:prstGeom>
        </p:spPr>
      </p:pic>
    </p:spTree>
    <p:extLst>
      <p:ext uri="{BB962C8B-B14F-4D97-AF65-F5344CB8AC3E}">
        <p14:creationId xmlns:p14="http://schemas.microsoft.com/office/powerpoint/2010/main" val="1919299125"/>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D49CAD6-30CF-4E24-6D5D-53F68FA57713}"/>
              </a:ext>
            </a:extLst>
          </p:cNvPr>
          <p:cNvSpPr txBox="1"/>
          <p:nvPr/>
        </p:nvSpPr>
        <p:spPr>
          <a:xfrm>
            <a:off x="840000" y="516084"/>
            <a:ext cx="10512000" cy="1723549"/>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外啮合齿轮式机油泵</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）结构。外啮合齿轮式机油泵由泵体、驱动轴、主动齿轮、从动齿轮及泵盖等组成，如图</a:t>
            </a:r>
            <a:r>
              <a:rPr lang="en-US" altLang="zh-CN" sz="2400" dirty="0">
                <a:latin typeface="+mn-ea"/>
              </a:rPr>
              <a:t>2-6-7</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）工作原理。外啮合齿轮式机油泵的工作原理如图</a:t>
            </a:r>
            <a:r>
              <a:rPr lang="en-US" altLang="zh-CN" sz="2400" dirty="0">
                <a:latin typeface="+mn-ea"/>
              </a:rPr>
              <a:t>2-6-8</a:t>
            </a:r>
            <a:r>
              <a:rPr lang="zh-CN" altLang="en-US" sz="2400" dirty="0">
                <a:latin typeface="+mn-ea"/>
              </a:rPr>
              <a:t>所示。</a:t>
            </a:r>
          </a:p>
        </p:txBody>
      </p:sp>
      <p:pic>
        <p:nvPicPr>
          <p:cNvPr id="5" name="图片 4">
            <a:extLst>
              <a:ext uri="{FF2B5EF4-FFF2-40B4-BE49-F238E27FC236}">
                <a16:creationId xmlns:a16="http://schemas.microsoft.com/office/drawing/2014/main" id="{DBA2E1EC-FD66-87BA-DEBA-E81593148D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7803" y="2651403"/>
            <a:ext cx="3535813" cy="3214376"/>
          </a:xfrm>
          <a:prstGeom prst="rect">
            <a:avLst/>
          </a:prstGeom>
        </p:spPr>
      </p:pic>
      <p:pic>
        <p:nvPicPr>
          <p:cNvPr id="7" name="图片 6">
            <a:extLst>
              <a:ext uri="{FF2B5EF4-FFF2-40B4-BE49-F238E27FC236}">
                <a16:creationId xmlns:a16="http://schemas.microsoft.com/office/drawing/2014/main" id="{8C9FD552-4BAC-D456-21EA-E77C52E667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7054" y="2484773"/>
            <a:ext cx="3857143" cy="3857143"/>
          </a:xfrm>
          <a:prstGeom prst="rect">
            <a:avLst/>
          </a:prstGeom>
        </p:spPr>
      </p:pic>
    </p:spTree>
    <p:extLst>
      <p:ext uri="{BB962C8B-B14F-4D97-AF65-F5344CB8AC3E}">
        <p14:creationId xmlns:p14="http://schemas.microsoft.com/office/powerpoint/2010/main" val="1263974667"/>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BD6E0B7-D8F9-A1FC-069F-EEA43FAC2487}"/>
              </a:ext>
            </a:extLst>
          </p:cNvPr>
          <p:cNvSpPr txBox="1"/>
          <p:nvPr/>
        </p:nvSpPr>
        <p:spPr>
          <a:xfrm>
            <a:off x="839999" y="894945"/>
            <a:ext cx="10512000" cy="1723549"/>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转子式机油泵</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）结构。转子式机油泵一般由泵体、内转子、外转子、泵盖、限压阀等部件组成，如图</a:t>
            </a:r>
            <a:r>
              <a:rPr lang="en-US" altLang="zh-CN" sz="2400" dirty="0">
                <a:latin typeface="+mn-ea"/>
              </a:rPr>
              <a:t>2-6-9</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）工作原理。转子式机油泵工作原理如图</a:t>
            </a:r>
            <a:r>
              <a:rPr lang="en-US" altLang="zh-CN" sz="2400" dirty="0">
                <a:latin typeface="+mn-ea"/>
              </a:rPr>
              <a:t>2-6-9</a:t>
            </a:r>
            <a:r>
              <a:rPr lang="zh-CN" altLang="en-US" sz="2400" dirty="0">
                <a:latin typeface="+mn-ea"/>
              </a:rPr>
              <a:t>所示。</a:t>
            </a:r>
          </a:p>
        </p:txBody>
      </p:sp>
      <p:pic>
        <p:nvPicPr>
          <p:cNvPr id="5" name="图片 4">
            <a:extLst>
              <a:ext uri="{FF2B5EF4-FFF2-40B4-BE49-F238E27FC236}">
                <a16:creationId xmlns:a16="http://schemas.microsoft.com/office/drawing/2014/main" id="{DAF5B6CD-9821-EEAF-DED5-98EFF190A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6769" y="2969394"/>
            <a:ext cx="6878459" cy="2993661"/>
          </a:xfrm>
          <a:prstGeom prst="rect">
            <a:avLst/>
          </a:prstGeom>
        </p:spPr>
      </p:pic>
    </p:spTree>
    <p:extLst>
      <p:ext uri="{BB962C8B-B14F-4D97-AF65-F5344CB8AC3E}">
        <p14:creationId xmlns:p14="http://schemas.microsoft.com/office/powerpoint/2010/main" val="924376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FFAC11A-D5B9-CC17-10A9-CD76F502976F}"/>
              </a:ext>
            </a:extLst>
          </p:cNvPr>
          <p:cNvSpPr txBox="1"/>
          <p:nvPr/>
        </p:nvSpPr>
        <p:spPr>
          <a:xfrm>
            <a:off x="840000" y="574372"/>
            <a:ext cx="10512000" cy="5709255"/>
          </a:xfrm>
          <a:prstGeom prst="rect">
            <a:avLst/>
          </a:prstGeom>
          <a:noFill/>
        </p:spPr>
        <p:txBody>
          <a:bodyPr wrap="square" rtlCol="0">
            <a:spAutoFit/>
          </a:bodyPr>
          <a:lstStyle/>
          <a:p>
            <a:pPr indent="576000" algn="just">
              <a:spcAft>
                <a:spcPts val="600"/>
              </a:spcAft>
            </a:pPr>
            <a:r>
              <a:rPr lang="zh-CN" altLang="en-US" sz="2400" dirty="0">
                <a:latin typeface="+mn-ea"/>
              </a:rPr>
              <a:t>水冷式发动机气缸体通常将气缸体与上曲轴箱铸成一体。气缸体的上半部有若干个气缸，下半部为支承曲轴的上曲轴箱，其内腔为曲轴运动的空间。位于上曲轴箱的主轴承座孔，用于安装轴承。在侧壁上有主油道，前后壁和中间隔板上有分油道，便于轴承的润滑。下曲轴箱也称油底壳，主要用于储存机油并密封曲轴箱，同时，还可起到使机油散热的作用。油底壳一般采用薄钢板冲压而成，其形状主要取决于发动机总体结构和机油容量。为保证发动机纵向倾斜时机油泵正常吸油，油底壳中部一般较深，并在最深处装有放油螺塞，大部分的放油螺塞具有一定磁性，可吸附机油中的金属屑，以达到清洁机油的目的，减少运动机件的磨损。油底壳内设有挡油板，用于防止汽车振动时油面波动过大。上、下曲轴箱之间一般都有密封垫，有些也采用密封胶密封，主要是为了防止漏油。</a:t>
            </a:r>
            <a:endParaRPr lang="en-US" altLang="zh-CN" sz="2400" dirty="0">
              <a:latin typeface="+mn-ea"/>
            </a:endParaRPr>
          </a:p>
          <a:p>
            <a:pPr indent="576000" algn="just">
              <a:spcAft>
                <a:spcPts val="600"/>
              </a:spcAft>
            </a:pPr>
            <a:r>
              <a:rPr lang="zh-CN" altLang="en-US" sz="2400" dirty="0">
                <a:latin typeface="+mn-ea"/>
              </a:rPr>
              <a:t>按照制造材料的不同，气缸体可分为铸铁气缸体和铝合金气缸体。铸铁气缸体强度、刚度及耐磨性能较好，但气缸体比较笨重，散热性差；铝合金气缸体质量轻、散热好，适用于中小型发动机，但其强度、刚度较低，耐磨性较差，成本相对较高。</a:t>
            </a:r>
          </a:p>
        </p:txBody>
      </p:sp>
    </p:spTree>
    <p:extLst>
      <p:ext uri="{BB962C8B-B14F-4D97-AF65-F5344CB8AC3E}">
        <p14:creationId xmlns:p14="http://schemas.microsoft.com/office/powerpoint/2010/main" val="2064880888"/>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951286D-B40D-242F-29C1-EF08D7D06D24}"/>
              </a:ext>
            </a:extLst>
          </p:cNvPr>
          <p:cNvSpPr txBox="1"/>
          <p:nvPr/>
        </p:nvSpPr>
        <p:spPr>
          <a:xfrm>
            <a:off x="840000" y="515566"/>
            <a:ext cx="10512000" cy="2693045"/>
          </a:xfrm>
          <a:prstGeom prst="rect">
            <a:avLst/>
          </a:prstGeom>
          <a:noFill/>
        </p:spPr>
        <p:txBody>
          <a:bodyPr wrap="square" rtlCol="0">
            <a:spAutoFit/>
          </a:bodyPr>
          <a:lstStyle/>
          <a:p>
            <a:pPr indent="576000" algn="just">
              <a:spcAft>
                <a:spcPts val="600"/>
              </a:spcAft>
            </a:pPr>
            <a:r>
              <a:rPr lang="en-US" altLang="zh-CN" sz="2200" b="1" dirty="0">
                <a:latin typeface="+mn-ea"/>
              </a:rPr>
              <a:t>4.</a:t>
            </a:r>
            <a:r>
              <a:rPr lang="zh-CN" altLang="en-US" sz="2200" b="1" dirty="0">
                <a:latin typeface="+mn-ea"/>
              </a:rPr>
              <a:t>可变排量机油泵</a:t>
            </a:r>
            <a:endParaRPr lang="en-US" altLang="zh-CN" sz="2200" b="1" dirty="0">
              <a:latin typeface="+mn-ea"/>
            </a:endParaRPr>
          </a:p>
          <a:p>
            <a:pPr indent="576000" algn="just">
              <a:spcAft>
                <a:spcPts val="600"/>
              </a:spcAft>
            </a:pPr>
            <a:r>
              <a:rPr lang="zh-CN" altLang="en-US" sz="2200" dirty="0">
                <a:latin typeface="+mn-ea"/>
              </a:rPr>
              <a:t>可变排量机油泵能主动控制机油流和压力以满足发动机需求，从而消除过量机油流并降低发动机曲轴上的负载，以便节省燃油，使能量损耗降至最低水平。</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）结构。大众</a:t>
            </a:r>
            <a:r>
              <a:rPr lang="en-US" altLang="zh-CN" sz="2200" dirty="0">
                <a:latin typeface="+mn-ea"/>
              </a:rPr>
              <a:t>EA888</a:t>
            </a:r>
            <a:r>
              <a:rPr lang="zh-CN" altLang="en-US" sz="2200" dirty="0">
                <a:latin typeface="+mn-ea"/>
              </a:rPr>
              <a:t>发动机可变排量机油泵主要由主驱动链轮、驱动泵轮、从动泵轮、控制活塞、冷起动阀和止回阀等组成，如图</a:t>
            </a:r>
            <a:r>
              <a:rPr lang="en-US" altLang="zh-CN" sz="2200" dirty="0">
                <a:latin typeface="+mn-ea"/>
              </a:rPr>
              <a:t>2-6-10</a:t>
            </a:r>
            <a:r>
              <a:rPr lang="zh-CN" altLang="en-US" sz="2200" dirty="0">
                <a:latin typeface="+mn-ea"/>
              </a:rPr>
              <a:t>所示。</a:t>
            </a:r>
            <a:endParaRPr lang="en-US" altLang="zh-CN" sz="2200" dirty="0">
              <a:latin typeface="+mn-ea"/>
            </a:endParaRPr>
          </a:p>
          <a:p>
            <a:pPr indent="576000" algn="just">
              <a:spcAft>
                <a:spcPts val="600"/>
              </a:spcAft>
            </a:pPr>
            <a:r>
              <a:rPr lang="zh-CN" altLang="en-US" sz="2200" dirty="0">
                <a:latin typeface="+mn-ea"/>
              </a:rPr>
              <a:t>可变排量机油泵被集成在油底壳的顶部并且由曲轴通过一个链条驱动装置驱动，如图</a:t>
            </a:r>
            <a:r>
              <a:rPr lang="en-US" altLang="zh-CN" sz="2200" dirty="0">
                <a:latin typeface="+mn-ea"/>
              </a:rPr>
              <a:t>2-6-11</a:t>
            </a:r>
            <a:r>
              <a:rPr lang="zh-CN" altLang="en-US" sz="2200" dirty="0">
                <a:latin typeface="+mn-ea"/>
              </a:rPr>
              <a:t>所示。</a:t>
            </a:r>
          </a:p>
        </p:txBody>
      </p:sp>
      <p:pic>
        <p:nvPicPr>
          <p:cNvPr id="5" name="图片 4">
            <a:extLst>
              <a:ext uri="{FF2B5EF4-FFF2-40B4-BE49-F238E27FC236}">
                <a16:creationId xmlns:a16="http://schemas.microsoft.com/office/drawing/2014/main" id="{FD36B9EC-A3C6-FDEF-1705-A40BE13D8C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702" y="3140517"/>
            <a:ext cx="4993298" cy="3095300"/>
          </a:xfrm>
          <a:prstGeom prst="rect">
            <a:avLst/>
          </a:prstGeom>
        </p:spPr>
      </p:pic>
      <p:pic>
        <p:nvPicPr>
          <p:cNvPr id="7" name="图片 6">
            <a:extLst>
              <a:ext uri="{FF2B5EF4-FFF2-40B4-BE49-F238E27FC236}">
                <a16:creationId xmlns:a16="http://schemas.microsoft.com/office/drawing/2014/main" id="{CD42C034-C651-4E0E-6046-B2272E1CFE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6917" y="2957946"/>
            <a:ext cx="3952381" cy="3704762"/>
          </a:xfrm>
          <a:prstGeom prst="rect">
            <a:avLst/>
          </a:prstGeom>
        </p:spPr>
      </p:pic>
    </p:spTree>
    <p:extLst>
      <p:ext uri="{BB962C8B-B14F-4D97-AF65-F5344CB8AC3E}">
        <p14:creationId xmlns:p14="http://schemas.microsoft.com/office/powerpoint/2010/main" val="1954517983"/>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59FF1D-7727-5D88-7FD3-55894E2A23FC}"/>
              </a:ext>
            </a:extLst>
          </p:cNvPr>
          <p:cNvSpPr txBox="1"/>
          <p:nvPr/>
        </p:nvSpPr>
        <p:spPr>
          <a:xfrm>
            <a:off x="840000" y="447473"/>
            <a:ext cx="10512000" cy="312393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）工作原理。</a:t>
            </a:r>
            <a:endParaRPr lang="en-US" altLang="zh-CN" sz="2400" dirty="0">
              <a:latin typeface="+mn-ea"/>
            </a:endParaRPr>
          </a:p>
          <a:p>
            <a:pPr indent="576000" algn="just">
              <a:spcAft>
                <a:spcPts val="600"/>
              </a:spcAft>
            </a:pPr>
            <a:r>
              <a:rPr lang="en-US" altLang="zh-CN" sz="2400" dirty="0">
                <a:latin typeface="+mn-ea"/>
              </a:rPr>
              <a:t>1</a:t>
            </a:r>
            <a:r>
              <a:rPr lang="zh-CN" altLang="en-US" sz="2400" dirty="0">
                <a:latin typeface="+mn-ea"/>
              </a:rPr>
              <a:t>）低压控制。发动机起动瞬间机油压力为零，随着转速的提高机油压力逐渐上升。当发动机转速达到</a:t>
            </a:r>
            <a:r>
              <a:rPr lang="en-US" altLang="zh-CN" sz="2400" dirty="0">
                <a:latin typeface="+mn-ea"/>
              </a:rPr>
              <a:t>1000r/min</a:t>
            </a:r>
            <a:r>
              <a:rPr lang="zh-CN" altLang="en-US" sz="2400" dirty="0">
                <a:latin typeface="+mn-ea"/>
              </a:rPr>
              <a:t>左右时，机油压力达到</a:t>
            </a:r>
            <a:r>
              <a:rPr lang="en-US" altLang="zh-CN" sz="2400" dirty="0">
                <a:latin typeface="+mn-ea"/>
              </a:rPr>
              <a:t>1.8kPa</a:t>
            </a:r>
            <a:r>
              <a:rPr lang="zh-CN" altLang="en-US" sz="2400" dirty="0">
                <a:latin typeface="+mn-ea"/>
              </a:rPr>
              <a:t>。在机油压力达到</a:t>
            </a:r>
            <a:r>
              <a:rPr lang="en-US" altLang="zh-CN" sz="2400" dirty="0">
                <a:latin typeface="+mn-ea"/>
              </a:rPr>
              <a:t>1.8kPa</a:t>
            </a:r>
            <a:r>
              <a:rPr lang="zh-CN" altLang="en-US" sz="2400" dirty="0">
                <a:latin typeface="+mn-ea"/>
              </a:rPr>
              <a:t>之前，主动齿轮和从动齿轮一直保持全啮合状态。随着输出压力的增大，控制活塞向右移动，当输出压力达到</a:t>
            </a:r>
            <a:r>
              <a:rPr lang="en-US" altLang="zh-CN" sz="2400" dirty="0">
                <a:latin typeface="+mn-ea"/>
              </a:rPr>
              <a:t>180kPa</a:t>
            </a:r>
            <a:r>
              <a:rPr lang="zh-CN" altLang="en-US" sz="2400" dirty="0">
                <a:latin typeface="+mn-ea"/>
              </a:rPr>
              <a:t>时，控制活塞的第</a:t>
            </a:r>
            <a:r>
              <a:rPr lang="en-US" altLang="zh-CN" sz="2400" dirty="0">
                <a:latin typeface="+mn-ea"/>
              </a:rPr>
              <a:t>4</a:t>
            </a:r>
            <a:r>
              <a:rPr lang="zh-CN" altLang="en-US" sz="2400" dirty="0">
                <a:latin typeface="+mn-ea"/>
              </a:rPr>
              <a:t>个孔被堵上，也就是通向从动泵轮调节活塞左侧的机油压力为零，在此之后施加在从动泵轮两边的压力开始不相等，从动泵轮开始轴向移动，如图</a:t>
            </a:r>
            <a:r>
              <a:rPr lang="en-US" altLang="zh-CN" sz="2400" dirty="0">
                <a:latin typeface="+mn-ea"/>
              </a:rPr>
              <a:t>2-6-12</a:t>
            </a:r>
            <a:r>
              <a:rPr lang="zh-CN" altLang="en-US" sz="2400" dirty="0">
                <a:latin typeface="+mn-ea"/>
              </a:rPr>
              <a:t>所示。</a:t>
            </a:r>
          </a:p>
        </p:txBody>
      </p:sp>
      <p:pic>
        <p:nvPicPr>
          <p:cNvPr id="5" name="图片 4">
            <a:extLst>
              <a:ext uri="{FF2B5EF4-FFF2-40B4-BE49-F238E27FC236}">
                <a16:creationId xmlns:a16="http://schemas.microsoft.com/office/drawing/2014/main" id="{C91FEFFD-3C56-172B-CD22-653082DBBA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2190" y="3193318"/>
            <a:ext cx="5047619" cy="3428571"/>
          </a:xfrm>
          <a:prstGeom prst="rect">
            <a:avLst/>
          </a:prstGeom>
        </p:spPr>
      </p:pic>
    </p:spTree>
    <p:extLst>
      <p:ext uri="{BB962C8B-B14F-4D97-AF65-F5344CB8AC3E}">
        <p14:creationId xmlns:p14="http://schemas.microsoft.com/office/powerpoint/2010/main" val="426081416"/>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E1FBE3E-B4A5-8978-66EA-BC620E05C4CA}"/>
              </a:ext>
            </a:extLst>
          </p:cNvPr>
          <p:cNvSpPr txBox="1"/>
          <p:nvPr/>
        </p:nvSpPr>
        <p:spPr>
          <a:xfrm>
            <a:off x="839999" y="808850"/>
            <a:ext cx="10512000" cy="1569660"/>
          </a:xfrm>
          <a:prstGeom prst="rect">
            <a:avLst/>
          </a:prstGeom>
          <a:noFill/>
        </p:spPr>
        <p:txBody>
          <a:bodyPr wrap="square" rtlCol="0">
            <a:spAutoFit/>
          </a:bodyPr>
          <a:lstStyle/>
          <a:p>
            <a:pPr indent="576000" algn="just">
              <a:spcAft>
                <a:spcPts val="600"/>
              </a:spcAft>
            </a:pPr>
            <a:r>
              <a:rPr lang="zh-CN" altLang="en-US" sz="2400" dirty="0">
                <a:latin typeface="+mn-ea"/>
              </a:rPr>
              <a:t>随着发动机转速继续升高，控制活塞有向右移动的趋势，其右侧的弹簧开始产生反向力，由于施加在从动泵轮左侧的压力消失，从动泵轮向左移动，结合面积缩小，这种动态的调节使机油压力维持在</a:t>
            </a:r>
            <a:r>
              <a:rPr lang="en-US" altLang="zh-CN" sz="2400" dirty="0">
                <a:latin typeface="+mn-ea"/>
              </a:rPr>
              <a:t>180kPa</a:t>
            </a:r>
            <a:r>
              <a:rPr lang="zh-CN" altLang="en-US" sz="2400" dirty="0">
                <a:latin typeface="+mn-ea"/>
              </a:rPr>
              <a:t>左右，如图</a:t>
            </a:r>
            <a:r>
              <a:rPr lang="en-US" altLang="zh-CN" sz="2400" dirty="0">
                <a:latin typeface="+mn-ea"/>
              </a:rPr>
              <a:t>2-6-13</a:t>
            </a:r>
            <a:r>
              <a:rPr lang="zh-CN" altLang="en-US" sz="2400" dirty="0">
                <a:latin typeface="+mn-ea"/>
              </a:rPr>
              <a:t>所示。</a:t>
            </a:r>
          </a:p>
        </p:txBody>
      </p:sp>
      <p:pic>
        <p:nvPicPr>
          <p:cNvPr id="5" name="图片 4">
            <a:extLst>
              <a:ext uri="{FF2B5EF4-FFF2-40B4-BE49-F238E27FC236}">
                <a16:creationId xmlns:a16="http://schemas.microsoft.com/office/drawing/2014/main" id="{E96564A7-CC1E-2204-F699-5A19CD316F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053" y="2473715"/>
            <a:ext cx="5485891" cy="3575435"/>
          </a:xfrm>
          <a:prstGeom prst="rect">
            <a:avLst/>
          </a:prstGeom>
        </p:spPr>
      </p:pic>
    </p:spTree>
    <p:extLst>
      <p:ext uri="{BB962C8B-B14F-4D97-AF65-F5344CB8AC3E}">
        <p14:creationId xmlns:p14="http://schemas.microsoft.com/office/powerpoint/2010/main" val="825365787"/>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196CBA6-726F-A55F-ABFF-94E18BDA009F}"/>
              </a:ext>
            </a:extLst>
          </p:cNvPr>
          <p:cNvSpPr txBox="1"/>
          <p:nvPr/>
        </p:nvSpPr>
        <p:spPr>
          <a:xfrm>
            <a:off x="840000" y="496311"/>
            <a:ext cx="10512000" cy="2754600"/>
          </a:xfrm>
          <a:prstGeom prst="rect">
            <a:avLst/>
          </a:prstGeom>
          <a:noFill/>
        </p:spPr>
        <p:txBody>
          <a:bodyPr wrap="square" rtlCol="0">
            <a:spAutoFit/>
          </a:bodyPr>
          <a:lstStyle/>
          <a:p>
            <a:pPr indent="576000" algn="just">
              <a:spcAft>
                <a:spcPts val="600"/>
              </a:spcAft>
            </a:pPr>
            <a:r>
              <a:rPr lang="en-US" altLang="zh-CN" sz="2400" dirty="0">
                <a:latin typeface="+mn-ea"/>
              </a:rPr>
              <a:t>2</a:t>
            </a:r>
            <a:r>
              <a:rPr lang="zh-CN" altLang="en-US" sz="2400" dirty="0">
                <a:latin typeface="+mn-ea"/>
              </a:rPr>
              <a:t>）高压控制。</a:t>
            </a:r>
            <a:endParaRPr lang="en-US" altLang="zh-CN" sz="2400" dirty="0">
              <a:latin typeface="+mn-ea"/>
            </a:endParaRPr>
          </a:p>
          <a:p>
            <a:pPr indent="576000" algn="just">
              <a:spcAft>
                <a:spcPts val="600"/>
              </a:spcAft>
            </a:pPr>
            <a:r>
              <a:rPr lang="zh-CN" altLang="en-US" sz="2400" dirty="0">
                <a:latin typeface="+mn-ea"/>
              </a:rPr>
              <a:t>当发动机转速达到</a:t>
            </a:r>
            <a:r>
              <a:rPr lang="en-US" altLang="zh-CN" sz="2400" dirty="0">
                <a:latin typeface="+mn-ea"/>
              </a:rPr>
              <a:t>3500r/min</a:t>
            </a:r>
            <a:r>
              <a:rPr lang="zh-CN" altLang="en-US" sz="2400" dirty="0">
                <a:latin typeface="+mn-ea"/>
              </a:rPr>
              <a:t>时，油压控制阀由发动机控制单元控制搭铁，这时控制活塞第一个孔的油被切断，控制活塞原来的动态平衡被打破，在弹簧的作用下向左移动，第</a:t>
            </a:r>
            <a:r>
              <a:rPr lang="en-US" altLang="zh-CN" sz="2400" dirty="0">
                <a:latin typeface="+mn-ea"/>
              </a:rPr>
              <a:t>4</a:t>
            </a:r>
            <a:r>
              <a:rPr lang="zh-CN" altLang="en-US" sz="2400" dirty="0">
                <a:latin typeface="+mn-ea"/>
              </a:rPr>
              <a:t>个孔被打开，从动泵轮左右侧的压力重新回到平衡状态，在从动泵轮左侧的弹簧作用下，从动泵轮迅速向右移动，驱动泵轮与从动泵轮达到全啮合状态，该转速下机油压力达到</a:t>
            </a:r>
            <a:r>
              <a:rPr lang="en-US" altLang="zh-CN" sz="2400" dirty="0">
                <a:latin typeface="+mn-ea"/>
              </a:rPr>
              <a:t>320kPa</a:t>
            </a:r>
            <a:r>
              <a:rPr lang="zh-CN" altLang="en-US" sz="2400" dirty="0">
                <a:latin typeface="+mn-ea"/>
              </a:rPr>
              <a:t>左右，如图</a:t>
            </a:r>
            <a:r>
              <a:rPr lang="en-US" altLang="zh-CN" sz="2400" dirty="0">
                <a:latin typeface="+mn-ea"/>
              </a:rPr>
              <a:t>2-6-14</a:t>
            </a:r>
            <a:r>
              <a:rPr lang="zh-CN" altLang="en-US" sz="2400" dirty="0">
                <a:latin typeface="+mn-ea"/>
              </a:rPr>
              <a:t>所示。</a:t>
            </a:r>
          </a:p>
        </p:txBody>
      </p:sp>
      <p:pic>
        <p:nvPicPr>
          <p:cNvPr id="5" name="图片 4">
            <a:extLst>
              <a:ext uri="{FF2B5EF4-FFF2-40B4-BE49-F238E27FC236}">
                <a16:creationId xmlns:a16="http://schemas.microsoft.com/office/drawing/2014/main" id="{83901D5C-10C3-62A9-0E1A-9A64378336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381" y="3161689"/>
            <a:ext cx="5095238" cy="3200000"/>
          </a:xfrm>
          <a:prstGeom prst="rect">
            <a:avLst/>
          </a:prstGeom>
        </p:spPr>
      </p:pic>
    </p:spTree>
    <p:extLst>
      <p:ext uri="{BB962C8B-B14F-4D97-AF65-F5344CB8AC3E}">
        <p14:creationId xmlns:p14="http://schemas.microsoft.com/office/powerpoint/2010/main" val="1144488995"/>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20FF874-24AB-36AB-F278-975FF6088672}"/>
              </a:ext>
            </a:extLst>
          </p:cNvPr>
          <p:cNvSpPr txBox="1"/>
          <p:nvPr/>
        </p:nvSpPr>
        <p:spPr>
          <a:xfrm>
            <a:off x="1079770" y="700391"/>
            <a:ext cx="10512000" cy="1938992"/>
          </a:xfrm>
          <a:prstGeom prst="rect">
            <a:avLst/>
          </a:prstGeom>
          <a:noFill/>
        </p:spPr>
        <p:txBody>
          <a:bodyPr wrap="square" rtlCol="0">
            <a:spAutoFit/>
          </a:bodyPr>
          <a:lstStyle/>
          <a:p>
            <a:pPr indent="576000" algn="just">
              <a:spcAft>
                <a:spcPts val="600"/>
              </a:spcAft>
            </a:pPr>
            <a:r>
              <a:rPr lang="zh-CN" altLang="en-US" sz="2400" dirty="0">
                <a:latin typeface="+mn-ea"/>
              </a:rPr>
              <a:t>当机油压力达到</a:t>
            </a:r>
            <a:r>
              <a:rPr lang="en-US" altLang="zh-CN" sz="2400" dirty="0">
                <a:latin typeface="+mn-ea"/>
              </a:rPr>
              <a:t>320kPa</a:t>
            </a:r>
            <a:r>
              <a:rPr lang="zh-CN" altLang="en-US" sz="2400" dirty="0">
                <a:latin typeface="+mn-ea"/>
              </a:rPr>
              <a:t>后，随着发动机转速的提高，机油压力稍微增加，这时控制活塞向右被推动，活塞第</a:t>
            </a:r>
            <a:r>
              <a:rPr lang="en-US" altLang="zh-CN" sz="2400" dirty="0">
                <a:latin typeface="+mn-ea"/>
              </a:rPr>
              <a:t>4</a:t>
            </a:r>
            <a:r>
              <a:rPr lang="zh-CN" altLang="en-US" sz="2400" dirty="0">
                <a:latin typeface="+mn-ea"/>
              </a:rPr>
              <a:t>个孔被重新堵上，从被动齿轮左侧既有压力消失，在右侧输出的既有压力作用下，从动泵轮向左移动，转速提高而驱动泵轮与从动泵轮的啮合面减小，使机油压力保持在</a:t>
            </a:r>
            <a:r>
              <a:rPr lang="en-US" altLang="zh-CN" sz="2400" dirty="0">
                <a:latin typeface="+mn-ea"/>
              </a:rPr>
              <a:t>320kPa</a:t>
            </a:r>
            <a:r>
              <a:rPr lang="zh-CN" altLang="en-US" sz="2400" dirty="0">
                <a:latin typeface="+mn-ea"/>
              </a:rPr>
              <a:t>，如图</a:t>
            </a:r>
            <a:r>
              <a:rPr lang="en-US" altLang="zh-CN" sz="2400" dirty="0">
                <a:latin typeface="+mn-ea"/>
              </a:rPr>
              <a:t>2-6-15</a:t>
            </a:r>
            <a:r>
              <a:rPr lang="zh-CN" altLang="en-US" sz="2400" dirty="0">
                <a:latin typeface="+mn-ea"/>
              </a:rPr>
              <a:t>所示。</a:t>
            </a:r>
          </a:p>
        </p:txBody>
      </p:sp>
      <p:pic>
        <p:nvPicPr>
          <p:cNvPr id="5" name="图片 4">
            <a:extLst>
              <a:ext uri="{FF2B5EF4-FFF2-40B4-BE49-F238E27FC236}">
                <a16:creationId xmlns:a16="http://schemas.microsoft.com/office/drawing/2014/main" id="{71CFC56F-70D4-0C43-5293-CEBB0AEACB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952" y="2652847"/>
            <a:ext cx="5238095" cy="3504762"/>
          </a:xfrm>
          <a:prstGeom prst="rect">
            <a:avLst/>
          </a:prstGeom>
        </p:spPr>
      </p:pic>
    </p:spTree>
    <p:extLst>
      <p:ext uri="{BB962C8B-B14F-4D97-AF65-F5344CB8AC3E}">
        <p14:creationId xmlns:p14="http://schemas.microsoft.com/office/powerpoint/2010/main" val="1178572230"/>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F974A57-B991-63C5-32BE-0E8EEA5F282C}"/>
              </a:ext>
            </a:extLst>
          </p:cNvPr>
          <p:cNvSpPr txBox="1"/>
          <p:nvPr/>
        </p:nvSpPr>
        <p:spPr>
          <a:xfrm>
            <a:off x="840000" y="486383"/>
            <a:ext cx="10512000" cy="3031599"/>
          </a:xfrm>
          <a:prstGeom prst="rect">
            <a:avLst/>
          </a:prstGeom>
          <a:noFill/>
        </p:spPr>
        <p:txBody>
          <a:bodyPr wrap="square" rtlCol="0">
            <a:spAutoFit/>
          </a:bodyPr>
          <a:lstStyle/>
          <a:p>
            <a:pPr indent="576000" algn="just">
              <a:spcAft>
                <a:spcPts val="600"/>
              </a:spcAft>
            </a:pPr>
            <a:r>
              <a:rPr lang="zh-CN" altLang="en-US" sz="2300" b="1" dirty="0">
                <a:latin typeface="+mn-ea"/>
              </a:rPr>
              <a:t>（三）机油滤清器</a:t>
            </a:r>
            <a:endParaRPr lang="en-US" altLang="zh-CN" sz="2300" b="1" dirty="0">
              <a:latin typeface="+mn-ea"/>
            </a:endParaRPr>
          </a:p>
          <a:p>
            <a:pPr indent="576000" algn="just">
              <a:spcAft>
                <a:spcPts val="600"/>
              </a:spcAft>
            </a:pPr>
            <a:r>
              <a:rPr lang="zh-CN" altLang="en-US" sz="2200" dirty="0">
                <a:latin typeface="+mn-ea"/>
              </a:rPr>
              <a:t>机油滤清器串联于机油泵与主油道之间，用来过滤掉润滑油中的杂质、磨屑、油泥和水分等杂物，使传送到各润滑部位的都是清洁的润滑油。</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）结构。机油滤清器多采用纸质滤芯，结构如图</a:t>
            </a:r>
            <a:r>
              <a:rPr lang="en-US" altLang="zh-CN" sz="2200" dirty="0">
                <a:latin typeface="+mn-ea"/>
              </a:rPr>
              <a:t>2-6-16</a:t>
            </a:r>
            <a:r>
              <a:rPr lang="zh-CN" altLang="en-US" sz="2200" dirty="0">
                <a:latin typeface="+mn-ea"/>
              </a:rPr>
              <a:t>所示，主要由外壳、滤芯和盖板等组成。</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）纸质式滤清器的维护。目前，越来越多的发动机为维修方便，采用旋转式滤芯结构，滤芯为纸质折叠式结构，封闭式外壳，直接旋装于滤清器盖上，以达到规定里程后方便整体更换。</a:t>
            </a:r>
          </a:p>
        </p:txBody>
      </p:sp>
      <p:pic>
        <p:nvPicPr>
          <p:cNvPr id="5" name="图片 4">
            <a:extLst>
              <a:ext uri="{FF2B5EF4-FFF2-40B4-BE49-F238E27FC236}">
                <a16:creationId xmlns:a16="http://schemas.microsoft.com/office/drawing/2014/main" id="{4E46EEBD-CD28-CC4B-CF03-54A39BA586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0357" y="3170937"/>
            <a:ext cx="4476190" cy="3609524"/>
          </a:xfrm>
          <a:prstGeom prst="rect">
            <a:avLst/>
          </a:prstGeom>
        </p:spPr>
      </p:pic>
    </p:spTree>
    <p:extLst>
      <p:ext uri="{BB962C8B-B14F-4D97-AF65-F5344CB8AC3E}">
        <p14:creationId xmlns:p14="http://schemas.microsoft.com/office/powerpoint/2010/main" val="2711416865"/>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830E25F-4B39-D556-3D78-66858B7209ED}"/>
              </a:ext>
            </a:extLst>
          </p:cNvPr>
          <p:cNvSpPr txBox="1"/>
          <p:nvPr/>
        </p:nvSpPr>
        <p:spPr>
          <a:xfrm>
            <a:off x="840000" y="593387"/>
            <a:ext cx="10512000" cy="2462213"/>
          </a:xfrm>
          <a:prstGeom prst="rect">
            <a:avLst/>
          </a:prstGeom>
          <a:noFill/>
        </p:spPr>
        <p:txBody>
          <a:bodyPr wrap="square" rtlCol="0">
            <a:spAutoFit/>
          </a:bodyPr>
          <a:lstStyle/>
          <a:p>
            <a:pPr indent="576000" algn="just">
              <a:spcAft>
                <a:spcPts val="600"/>
              </a:spcAft>
            </a:pPr>
            <a:r>
              <a:rPr lang="zh-CN" altLang="en-US" sz="2500" b="1" dirty="0">
                <a:latin typeface="+mn-ea"/>
              </a:rPr>
              <a:t>（四）集滤器</a:t>
            </a:r>
            <a:endParaRPr lang="en-US" altLang="zh-CN" sz="2500" b="1" dirty="0">
              <a:latin typeface="+mn-ea"/>
            </a:endParaRPr>
          </a:p>
          <a:p>
            <a:pPr indent="576000" algn="just">
              <a:spcAft>
                <a:spcPts val="600"/>
              </a:spcAft>
            </a:pPr>
            <a:r>
              <a:rPr lang="zh-CN" altLang="en-US" sz="2400" dirty="0">
                <a:latin typeface="+mn-ea"/>
              </a:rPr>
              <a:t>集滤器一般是滤网式，安装在机油泵前面，滤网位于油底壳中，吸油管与机油泵入口相连接。目前，汽油发动机通常采用固定式集滤器，如图</a:t>
            </a:r>
            <a:r>
              <a:rPr lang="en-US" altLang="zh-CN" sz="2400" dirty="0">
                <a:latin typeface="+mn-ea"/>
              </a:rPr>
              <a:t>2-6-17</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当安装集滤器时，吸油管与机油泵连接处必须使用新的</a:t>
            </a:r>
            <a:r>
              <a:rPr lang="en-US" altLang="zh-CN" sz="2400" dirty="0">
                <a:latin typeface="+mn-ea"/>
              </a:rPr>
              <a:t>O</a:t>
            </a:r>
            <a:r>
              <a:rPr lang="zh-CN" altLang="en-US" sz="2400" dirty="0">
                <a:latin typeface="+mn-ea"/>
              </a:rPr>
              <a:t>形圈，如图</a:t>
            </a:r>
            <a:r>
              <a:rPr lang="en-US" altLang="zh-CN" sz="2400" dirty="0">
                <a:latin typeface="+mn-ea"/>
              </a:rPr>
              <a:t>2-6-18</a:t>
            </a:r>
            <a:r>
              <a:rPr lang="zh-CN" altLang="en-US" sz="2400" dirty="0">
                <a:latin typeface="+mn-ea"/>
              </a:rPr>
              <a:t>所示，且在其上涂抹适量的洁净机油；否则，机油泵可能无法泵吸机油。</a:t>
            </a:r>
          </a:p>
        </p:txBody>
      </p:sp>
      <p:pic>
        <p:nvPicPr>
          <p:cNvPr id="5" name="图片 4">
            <a:extLst>
              <a:ext uri="{FF2B5EF4-FFF2-40B4-BE49-F238E27FC236}">
                <a16:creationId xmlns:a16="http://schemas.microsoft.com/office/drawing/2014/main" id="{390E0B20-10C9-4B3D-42E8-A605E8A015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1240" y="3282310"/>
            <a:ext cx="3781423" cy="2506293"/>
          </a:xfrm>
          <a:prstGeom prst="rect">
            <a:avLst/>
          </a:prstGeom>
        </p:spPr>
      </p:pic>
      <p:pic>
        <p:nvPicPr>
          <p:cNvPr id="7" name="图片 6">
            <a:extLst>
              <a:ext uri="{FF2B5EF4-FFF2-40B4-BE49-F238E27FC236}">
                <a16:creationId xmlns:a16="http://schemas.microsoft.com/office/drawing/2014/main" id="{4C80C8AA-E828-1E99-F27D-6696AED5C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0233" y="3055600"/>
            <a:ext cx="4247742" cy="3516258"/>
          </a:xfrm>
          <a:prstGeom prst="rect">
            <a:avLst/>
          </a:prstGeom>
        </p:spPr>
      </p:pic>
    </p:spTree>
    <p:extLst>
      <p:ext uri="{BB962C8B-B14F-4D97-AF65-F5344CB8AC3E}">
        <p14:creationId xmlns:p14="http://schemas.microsoft.com/office/powerpoint/2010/main" val="70299882"/>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33D18C4-8A40-07FC-6B3D-DDF83E35CCBD}"/>
              </a:ext>
            </a:extLst>
          </p:cNvPr>
          <p:cNvSpPr txBox="1"/>
          <p:nvPr/>
        </p:nvSpPr>
        <p:spPr>
          <a:xfrm>
            <a:off x="840000" y="544749"/>
            <a:ext cx="10512000" cy="2015936"/>
          </a:xfrm>
          <a:prstGeom prst="rect">
            <a:avLst/>
          </a:prstGeom>
          <a:noFill/>
        </p:spPr>
        <p:txBody>
          <a:bodyPr wrap="square" rtlCol="0">
            <a:spAutoFit/>
          </a:bodyPr>
          <a:lstStyle/>
          <a:p>
            <a:pPr indent="576000" algn="just">
              <a:spcAft>
                <a:spcPts val="600"/>
              </a:spcAft>
            </a:pPr>
            <a:r>
              <a:rPr lang="zh-CN" altLang="en-US" sz="2500" b="1" dirty="0">
                <a:latin typeface="+mn-ea"/>
              </a:rPr>
              <a:t>（五）机油压力开关和机油压力指示灯</a:t>
            </a:r>
            <a:endParaRPr lang="en-US" altLang="zh-CN" sz="2500" b="1" dirty="0">
              <a:latin typeface="+mn-ea"/>
            </a:endParaRPr>
          </a:p>
          <a:p>
            <a:pPr indent="576000" algn="just">
              <a:spcAft>
                <a:spcPts val="600"/>
              </a:spcAft>
            </a:pPr>
            <a:r>
              <a:rPr lang="zh-CN" altLang="en-US" sz="2400" dirty="0">
                <a:latin typeface="+mn-ea"/>
              </a:rPr>
              <a:t>机油压力开关和机油压力指示灯是用来判断润滑系统的工作状况的，一旦润滑系</a:t>
            </a:r>
            <a:r>
              <a:rPr lang="en-US" altLang="zh-CN" sz="2400" dirty="0">
                <a:latin typeface="+mn-ea"/>
              </a:rPr>
              <a:t>105</a:t>
            </a:r>
            <a:r>
              <a:rPr lang="zh-CN" altLang="en-US" sz="2400" dirty="0">
                <a:latin typeface="+mn-ea"/>
              </a:rPr>
              <a:t>统内的机油绝对压力降至</a:t>
            </a:r>
            <a:r>
              <a:rPr lang="en-US" altLang="zh-CN" sz="2400" dirty="0">
                <a:latin typeface="+mn-ea"/>
              </a:rPr>
              <a:t>120~148kPa</a:t>
            </a:r>
            <a:r>
              <a:rPr lang="zh-CN" altLang="en-US" sz="2400" dirty="0">
                <a:latin typeface="+mn-ea"/>
              </a:rPr>
              <a:t>，机油压力开关接通，机油压力指示灯就会点亮。机油压力指示灯由机油压力开关直接控制搭铁，点火开关控制正极，如图</a:t>
            </a:r>
            <a:r>
              <a:rPr lang="en-US" altLang="zh-CN" sz="2400" dirty="0">
                <a:latin typeface="+mn-ea"/>
              </a:rPr>
              <a:t>2-6-19</a:t>
            </a:r>
            <a:r>
              <a:rPr lang="zh-CN" altLang="en-US" sz="2400" dirty="0">
                <a:latin typeface="+mn-ea"/>
              </a:rPr>
              <a:t>所示。</a:t>
            </a:r>
          </a:p>
        </p:txBody>
      </p:sp>
      <p:pic>
        <p:nvPicPr>
          <p:cNvPr id="5" name="图片 4">
            <a:extLst>
              <a:ext uri="{FF2B5EF4-FFF2-40B4-BE49-F238E27FC236}">
                <a16:creationId xmlns:a16="http://schemas.microsoft.com/office/drawing/2014/main" id="{01FE53DD-1A7C-2B76-7C6D-54403CE906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6224" y="2344934"/>
            <a:ext cx="3345716" cy="4233777"/>
          </a:xfrm>
          <a:prstGeom prst="rect">
            <a:avLst/>
          </a:prstGeom>
        </p:spPr>
      </p:pic>
    </p:spTree>
    <p:extLst>
      <p:ext uri="{BB962C8B-B14F-4D97-AF65-F5344CB8AC3E}">
        <p14:creationId xmlns:p14="http://schemas.microsoft.com/office/powerpoint/2010/main" val="3319940769"/>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7D43AF6-DFAD-E1B5-99CF-4691F64C0841}"/>
              </a:ext>
            </a:extLst>
          </p:cNvPr>
          <p:cNvSpPr txBox="1"/>
          <p:nvPr/>
        </p:nvSpPr>
        <p:spPr>
          <a:xfrm>
            <a:off x="840000" y="768484"/>
            <a:ext cx="10512000" cy="2092881"/>
          </a:xfrm>
          <a:prstGeom prst="rect">
            <a:avLst/>
          </a:prstGeom>
          <a:noFill/>
        </p:spPr>
        <p:txBody>
          <a:bodyPr wrap="square" rtlCol="0">
            <a:spAutoFit/>
          </a:bodyPr>
          <a:lstStyle/>
          <a:p>
            <a:pPr indent="576000" algn="just">
              <a:spcAft>
                <a:spcPts val="600"/>
              </a:spcAft>
            </a:pPr>
            <a:r>
              <a:rPr lang="zh-CN" altLang="en-US" sz="2500" b="1" dirty="0">
                <a:latin typeface="+mn-ea"/>
              </a:rPr>
              <a:t>（六）机油油位传感器</a:t>
            </a:r>
            <a:endParaRPr lang="en-US" altLang="zh-CN" sz="2500" b="1" dirty="0">
              <a:latin typeface="+mn-ea"/>
            </a:endParaRPr>
          </a:p>
          <a:p>
            <a:pPr indent="576000" algn="just">
              <a:spcAft>
                <a:spcPts val="600"/>
              </a:spcAft>
            </a:pPr>
            <a:r>
              <a:rPr lang="zh-CN" altLang="en-US" sz="2400" dirty="0">
                <a:latin typeface="+mn-ea"/>
              </a:rPr>
              <a:t>有些最新的发动机在油底壳内设置了机油油位传感器。图</a:t>
            </a:r>
            <a:r>
              <a:rPr lang="en-US" altLang="zh-CN" sz="2400" dirty="0">
                <a:latin typeface="+mn-ea"/>
              </a:rPr>
              <a:t>2-6-20</a:t>
            </a:r>
            <a:r>
              <a:rPr lang="zh-CN" altLang="en-US" sz="2400" dirty="0">
                <a:latin typeface="+mn-ea"/>
              </a:rPr>
              <a:t>所示为上汽通用君威</a:t>
            </a:r>
            <a:r>
              <a:rPr lang="en-US" altLang="zh-CN" sz="2400" dirty="0">
                <a:latin typeface="+mn-ea"/>
              </a:rPr>
              <a:t>2.0T</a:t>
            </a:r>
            <a:r>
              <a:rPr lang="zh-CN" altLang="en-US" sz="2400" dirty="0">
                <a:latin typeface="+mn-ea"/>
              </a:rPr>
              <a:t>发动机机油油位传感器。</a:t>
            </a:r>
            <a:endParaRPr lang="en-US" altLang="zh-CN" sz="2400" dirty="0">
              <a:latin typeface="+mn-ea"/>
            </a:endParaRPr>
          </a:p>
          <a:p>
            <a:pPr indent="576000" algn="just">
              <a:spcAft>
                <a:spcPts val="600"/>
              </a:spcAft>
            </a:pPr>
            <a:r>
              <a:rPr lang="zh-CN" altLang="en-US" sz="2400" dirty="0">
                <a:latin typeface="+mn-ea"/>
              </a:rPr>
              <a:t>机油油位传感器是一个常闭型开关，它利用自身搭铁，并通过一根与</a:t>
            </a:r>
            <a:r>
              <a:rPr lang="en-US" altLang="zh-CN" sz="2400" dirty="0">
                <a:latin typeface="+mn-ea"/>
              </a:rPr>
              <a:t>ECM</a:t>
            </a:r>
            <a:r>
              <a:rPr lang="zh-CN" altLang="en-US" sz="2400" dirty="0">
                <a:latin typeface="+mn-ea"/>
              </a:rPr>
              <a:t>相连接的导线传递机油油位信息。如图</a:t>
            </a:r>
            <a:r>
              <a:rPr lang="en-US" altLang="zh-CN" sz="2400" dirty="0">
                <a:latin typeface="+mn-ea"/>
              </a:rPr>
              <a:t>2-6-21</a:t>
            </a:r>
            <a:r>
              <a:rPr lang="zh-CN" altLang="en-US" sz="2400" dirty="0">
                <a:latin typeface="+mn-ea"/>
              </a:rPr>
              <a:t>所示。</a:t>
            </a:r>
          </a:p>
        </p:txBody>
      </p:sp>
      <p:pic>
        <p:nvPicPr>
          <p:cNvPr id="5" name="图片 4">
            <a:extLst>
              <a:ext uri="{FF2B5EF4-FFF2-40B4-BE49-F238E27FC236}">
                <a16:creationId xmlns:a16="http://schemas.microsoft.com/office/drawing/2014/main" id="{2312888F-63E4-4DC4-DD3E-E7F28B3FA5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898" y="3337342"/>
            <a:ext cx="5135155" cy="2752174"/>
          </a:xfrm>
          <a:prstGeom prst="rect">
            <a:avLst/>
          </a:prstGeom>
        </p:spPr>
      </p:pic>
      <p:pic>
        <p:nvPicPr>
          <p:cNvPr id="7" name="图片 6">
            <a:extLst>
              <a:ext uri="{FF2B5EF4-FFF2-40B4-BE49-F238E27FC236}">
                <a16:creationId xmlns:a16="http://schemas.microsoft.com/office/drawing/2014/main" id="{DB1D90B0-04E4-98F6-9039-3229DD6BC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3053" y="3337342"/>
            <a:ext cx="5942857" cy="2752381"/>
          </a:xfrm>
          <a:prstGeom prst="rect">
            <a:avLst/>
          </a:prstGeom>
        </p:spPr>
      </p:pic>
    </p:spTree>
    <p:extLst>
      <p:ext uri="{BB962C8B-B14F-4D97-AF65-F5344CB8AC3E}">
        <p14:creationId xmlns:p14="http://schemas.microsoft.com/office/powerpoint/2010/main" val="1668253690"/>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4D2EBC0-42B8-F7D1-C492-A5B0FD33CFE8}"/>
              </a:ext>
            </a:extLst>
          </p:cNvPr>
          <p:cNvSpPr txBox="1"/>
          <p:nvPr/>
        </p:nvSpPr>
        <p:spPr>
          <a:xfrm>
            <a:off x="840000" y="1236092"/>
            <a:ext cx="10512000" cy="4385816"/>
          </a:xfrm>
          <a:prstGeom prst="rect">
            <a:avLst/>
          </a:prstGeom>
          <a:noFill/>
        </p:spPr>
        <p:txBody>
          <a:bodyPr wrap="square" rtlCol="0">
            <a:spAutoFit/>
          </a:bodyPr>
          <a:lstStyle/>
          <a:p>
            <a:pPr indent="576000" algn="just">
              <a:spcAft>
                <a:spcPts val="600"/>
              </a:spcAft>
            </a:pPr>
            <a:r>
              <a:rPr lang="zh-CN" altLang="en-US" sz="2500" b="1" dirty="0">
                <a:latin typeface="+mn-ea"/>
              </a:rPr>
              <a:t>（七）机油冷却器</a:t>
            </a:r>
            <a:endParaRPr lang="en-US" altLang="zh-CN" sz="2500" b="1" dirty="0">
              <a:latin typeface="+mn-ea"/>
            </a:endParaRPr>
          </a:p>
          <a:p>
            <a:pPr indent="576000" algn="just">
              <a:spcAft>
                <a:spcPts val="600"/>
              </a:spcAft>
            </a:pPr>
            <a:r>
              <a:rPr lang="zh-CN" altLang="en-US" sz="2400" dirty="0">
                <a:latin typeface="+mn-ea"/>
              </a:rPr>
              <a:t>一些热负荷较大的发动机，如涡轮增压发动机或大功率柴油机等，除利用油底壳对机油进行散热外，还设有专门的机油散热装置，这些装置称为机油冷却器，一般可分为风冷式和水冷式。机油冷却器布置在润滑油路中，其工作原理与散热器相同。</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）风冷式机油冷却器。风冷式机油冷却器结构和冷却液散热器结构基本相同，但采用横流式结构，布置在冷却液散热器前面。风冷式机油冷却器油路与主油道并联，利用风扇风力使机油冷却。</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）水冷式机油冷却器。水冷式机油冷却器置于冷却系统中，利用冷却液的温度来控制润滑油的温度。当润滑油温度高时，靠冷却液降温，发动机起动时，则从冷却液吸收热量使润滑油温度迅速升高。</a:t>
            </a:r>
          </a:p>
        </p:txBody>
      </p:sp>
    </p:spTree>
    <p:extLst>
      <p:ext uri="{BB962C8B-B14F-4D97-AF65-F5344CB8AC3E}">
        <p14:creationId xmlns:p14="http://schemas.microsoft.com/office/powerpoint/2010/main" val="3204869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ACD08EA-C2B2-6096-F400-0A09DD5C507E}"/>
              </a:ext>
            </a:extLst>
          </p:cNvPr>
          <p:cNvSpPr txBox="1"/>
          <p:nvPr/>
        </p:nvSpPr>
        <p:spPr>
          <a:xfrm>
            <a:off x="943583" y="846306"/>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按照气缸体与油底壳安装平面位置的不同，气缸体可分为平分式、龙门式和隧道式三种类型，如图</a:t>
            </a:r>
            <a:r>
              <a:rPr lang="en-US" altLang="zh-CN" sz="2400" dirty="0">
                <a:latin typeface="+mn-ea"/>
              </a:rPr>
              <a:t>2-2-2</a:t>
            </a:r>
            <a:r>
              <a:rPr lang="zh-CN" altLang="en-US" sz="2400" dirty="0">
                <a:latin typeface="+mn-ea"/>
              </a:rPr>
              <a:t>所示。</a:t>
            </a:r>
          </a:p>
        </p:txBody>
      </p:sp>
      <p:pic>
        <p:nvPicPr>
          <p:cNvPr id="5" name="图片 4">
            <a:extLst>
              <a:ext uri="{FF2B5EF4-FFF2-40B4-BE49-F238E27FC236}">
                <a16:creationId xmlns:a16="http://schemas.microsoft.com/office/drawing/2014/main" id="{D58552C9-6EE8-5121-E780-B62584FE27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2189" y="2098092"/>
            <a:ext cx="5847619" cy="4323809"/>
          </a:xfrm>
          <a:prstGeom prst="rect">
            <a:avLst/>
          </a:prstGeom>
        </p:spPr>
      </p:pic>
    </p:spTree>
    <p:extLst>
      <p:ext uri="{BB962C8B-B14F-4D97-AF65-F5344CB8AC3E}">
        <p14:creationId xmlns:p14="http://schemas.microsoft.com/office/powerpoint/2010/main" val="3248820785"/>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852C0E7-A590-5863-8ECD-ACBB3FEF5AE3}"/>
              </a:ext>
            </a:extLst>
          </p:cNvPr>
          <p:cNvSpPr txBox="1"/>
          <p:nvPr/>
        </p:nvSpPr>
        <p:spPr>
          <a:xfrm>
            <a:off x="840000" y="1459230"/>
            <a:ext cx="10512000" cy="3939540"/>
          </a:xfrm>
          <a:prstGeom prst="rect">
            <a:avLst/>
          </a:prstGeom>
          <a:noFill/>
        </p:spPr>
        <p:txBody>
          <a:bodyPr wrap="square" rtlCol="0">
            <a:spAutoFit/>
          </a:bodyPr>
          <a:lstStyle/>
          <a:p>
            <a:pPr indent="576000" algn="just">
              <a:spcAft>
                <a:spcPts val="600"/>
              </a:spcAft>
            </a:pPr>
            <a:r>
              <a:rPr lang="zh-CN" altLang="en-US" sz="2500" b="1" dirty="0">
                <a:latin typeface="+mn-ea"/>
              </a:rPr>
              <a:t>（八）曲轴箱通风装置</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曲轴箱通风的作用</a:t>
            </a:r>
            <a:endParaRPr lang="en-US" altLang="zh-CN" sz="2400" b="1" dirty="0">
              <a:latin typeface="+mn-ea"/>
            </a:endParaRPr>
          </a:p>
          <a:p>
            <a:pPr indent="576000" algn="just">
              <a:spcAft>
                <a:spcPts val="600"/>
              </a:spcAft>
            </a:pPr>
            <a:r>
              <a:rPr lang="zh-CN" altLang="en-US" sz="2400" dirty="0">
                <a:latin typeface="+mn-ea"/>
              </a:rPr>
              <a:t>当发动机工作时，总有一部分可燃混合气和废气经活塞环窜到曲轴箱内，窜到曲轴箱内的可燃混合气凝结后会使机油变稀，性能降低。废气内含有水蒸气和二氧化硫，水蒸气凝结在机油中形成泡沫，破坏机油供给，这种现象在冬季尤为严重；二氧化硫遇水生成亚硫酸，亚硫酸遇到空气中的氧气生成硫酸，这些酸性物质的出现不仅使机油变质，还会使零件受到腐蚀。而且可燃混合气和废气窜到曲轴箱内，曲轴箱内的压力增大，机油会从曲轴油封、曲轴箱衬垫等处渗出而流失。流失到大气中的混合气会加大发动机对大气造成的污染。</a:t>
            </a:r>
          </a:p>
        </p:txBody>
      </p:sp>
    </p:spTree>
    <p:extLst>
      <p:ext uri="{BB962C8B-B14F-4D97-AF65-F5344CB8AC3E}">
        <p14:creationId xmlns:p14="http://schemas.microsoft.com/office/powerpoint/2010/main" val="3981209010"/>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47980B5-FD78-9B8E-A712-8CD5C6C42773}"/>
              </a:ext>
            </a:extLst>
          </p:cNvPr>
          <p:cNvSpPr txBox="1"/>
          <p:nvPr/>
        </p:nvSpPr>
        <p:spPr>
          <a:xfrm>
            <a:off x="840000" y="2344087"/>
            <a:ext cx="10512000" cy="2169825"/>
          </a:xfrm>
          <a:prstGeom prst="rect">
            <a:avLst/>
          </a:prstGeom>
          <a:noFill/>
        </p:spPr>
        <p:txBody>
          <a:bodyPr wrap="square" rtlCol="0">
            <a:spAutoFit/>
          </a:bodyPr>
          <a:lstStyle/>
          <a:p>
            <a:pPr indent="576000" algn="just">
              <a:spcAft>
                <a:spcPts val="600"/>
              </a:spcAft>
            </a:pPr>
            <a:r>
              <a:rPr lang="zh-CN" altLang="en-US" sz="2400" dirty="0">
                <a:latin typeface="+mn-ea"/>
              </a:rPr>
              <a:t>发动机装有曲轴箱通风装置就可以避免或减轻上述现象，因此，发动机曲轴箱通风装置的作用如下：</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）防止机油变质。</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）防止曲轴油封、曲轴箱衬垫渗漏。</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）防止各种油蒸气污染大气。</a:t>
            </a:r>
          </a:p>
        </p:txBody>
      </p:sp>
    </p:spTree>
    <p:extLst>
      <p:ext uri="{BB962C8B-B14F-4D97-AF65-F5344CB8AC3E}">
        <p14:creationId xmlns:p14="http://schemas.microsoft.com/office/powerpoint/2010/main" val="88546562"/>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8D68CD7-FB88-B419-11E4-E5C73F594C70}"/>
              </a:ext>
            </a:extLst>
          </p:cNvPr>
          <p:cNvSpPr txBox="1"/>
          <p:nvPr/>
        </p:nvSpPr>
        <p:spPr>
          <a:xfrm>
            <a:off x="840000" y="1751617"/>
            <a:ext cx="10512000" cy="335476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曲轴箱通风的种类</a:t>
            </a:r>
            <a:endParaRPr lang="en-US" altLang="zh-CN" sz="2400" b="1" dirty="0">
              <a:latin typeface="+mn-ea"/>
            </a:endParaRPr>
          </a:p>
          <a:p>
            <a:pPr indent="576000" algn="just">
              <a:spcAft>
                <a:spcPts val="600"/>
              </a:spcAft>
            </a:pPr>
            <a:r>
              <a:rPr lang="zh-CN" altLang="en-US" sz="2400" dirty="0">
                <a:latin typeface="+mn-ea"/>
              </a:rPr>
              <a:t>曲轴箱通风包括自然通风和强制通风。现代汽油发动机常采用强制式曲轴箱通风</a:t>
            </a:r>
            <a:r>
              <a:rPr lang="en-US" altLang="zh-CN" sz="2400" dirty="0">
                <a:latin typeface="+mn-ea"/>
              </a:rPr>
              <a:t>,</a:t>
            </a:r>
            <a:r>
              <a:rPr lang="zh-CN" altLang="en-US" sz="2400" dirty="0">
                <a:latin typeface="+mn-ea"/>
              </a:rPr>
              <a:t>又称为</a:t>
            </a:r>
            <a:r>
              <a:rPr lang="en-US" altLang="zh-CN" sz="2400" dirty="0">
                <a:latin typeface="+mn-ea"/>
              </a:rPr>
              <a:t>PCV</a:t>
            </a:r>
            <a:r>
              <a:rPr lang="zh-CN" altLang="en-US" sz="2400" dirty="0">
                <a:latin typeface="+mn-ea"/>
              </a:rPr>
              <a:t>系统。</a:t>
            </a:r>
            <a:endParaRPr lang="en-US" altLang="zh-CN" sz="2400" dirty="0">
              <a:latin typeface="+mn-ea"/>
            </a:endParaRPr>
          </a:p>
          <a:p>
            <a:pPr indent="576000" algn="just">
              <a:spcAft>
                <a:spcPts val="600"/>
              </a:spcAft>
            </a:pPr>
            <a:r>
              <a:rPr lang="zh-CN" altLang="en-US" sz="2400" dirty="0">
                <a:latin typeface="+mn-ea"/>
              </a:rPr>
              <a:t>常见的曲轴箱通风方式主要有以下几种</a:t>
            </a:r>
            <a:r>
              <a:rPr lang="en-US" altLang="zh-CN" sz="2400" dirty="0">
                <a:latin typeface="+mn-ea"/>
              </a:rPr>
              <a:t>:</a:t>
            </a: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）普通式。普通式即曲轴箱内的油蒸气通过机油管的加油口直接与大气相通。</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）呼吸器式。呼吸器式即曲轴箱内的油蒸气通过一个呼吸器式装置与大气相通。</a:t>
            </a:r>
            <a:endParaRPr lang="en-US" altLang="zh-CN" sz="2400" dirty="0">
              <a:latin typeface="+mn-ea"/>
            </a:endParaRPr>
          </a:p>
        </p:txBody>
      </p:sp>
    </p:spTree>
    <p:extLst>
      <p:ext uri="{BB962C8B-B14F-4D97-AF65-F5344CB8AC3E}">
        <p14:creationId xmlns:p14="http://schemas.microsoft.com/office/powerpoint/2010/main" val="1172185773"/>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C97A6F5-B8AF-3E38-4ED4-D05FA7EAAAA2}"/>
              </a:ext>
            </a:extLst>
          </p:cNvPr>
          <p:cNvSpPr txBox="1"/>
          <p:nvPr/>
        </p:nvSpPr>
        <p:spPr>
          <a:xfrm>
            <a:off x="982493" y="466928"/>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）强制通风式。利用发动机进气系统的抽吸作用抽吸曲轴箱内的气体，这种通风方式称为强制通风式。图</a:t>
            </a:r>
            <a:r>
              <a:rPr lang="en-US" altLang="zh-CN" sz="2400" dirty="0">
                <a:latin typeface="+mn-ea"/>
              </a:rPr>
              <a:t>2-6-23</a:t>
            </a:r>
            <a:r>
              <a:rPr lang="zh-CN" altLang="en-US" sz="2400" dirty="0">
                <a:latin typeface="+mn-ea"/>
              </a:rPr>
              <a:t>所示为北京</a:t>
            </a:r>
            <a:r>
              <a:rPr lang="en-US" altLang="zh-CN" sz="2400" dirty="0">
                <a:latin typeface="+mn-ea"/>
              </a:rPr>
              <a:t>Jeep</a:t>
            </a:r>
            <a:r>
              <a:rPr lang="zh-CN" altLang="en-US" sz="2400" dirty="0">
                <a:latin typeface="+mn-ea"/>
              </a:rPr>
              <a:t>切诺基曲轴箱强制通风装置示意，其主要结构包括</a:t>
            </a:r>
            <a:r>
              <a:rPr lang="en-US" altLang="zh-CN" sz="2400" dirty="0">
                <a:latin typeface="+mn-ea"/>
              </a:rPr>
              <a:t>PCV</a:t>
            </a:r>
            <a:r>
              <a:rPr lang="zh-CN" altLang="en-US" sz="2400" dirty="0">
                <a:latin typeface="+mn-ea"/>
              </a:rPr>
              <a:t>空气滤清器、计量阀及管道等。</a:t>
            </a:r>
          </a:p>
        </p:txBody>
      </p:sp>
      <p:pic>
        <p:nvPicPr>
          <p:cNvPr id="5" name="图片 4">
            <a:extLst>
              <a:ext uri="{FF2B5EF4-FFF2-40B4-BE49-F238E27FC236}">
                <a16:creationId xmlns:a16="http://schemas.microsoft.com/office/drawing/2014/main" id="{6D162434-A349-6190-67AB-B38CEB098A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6952" y="1810120"/>
            <a:ext cx="5438095" cy="4580952"/>
          </a:xfrm>
          <a:prstGeom prst="rect">
            <a:avLst/>
          </a:prstGeom>
        </p:spPr>
      </p:pic>
    </p:spTree>
    <p:extLst>
      <p:ext uri="{BB962C8B-B14F-4D97-AF65-F5344CB8AC3E}">
        <p14:creationId xmlns:p14="http://schemas.microsoft.com/office/powerpoint/2010/main" val="3316740698"/>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C27438F-2373-1120-F47B-87D7828FE7C8}"/>
              </a:ext>
            </a:extLst>
          </p:cNvPr>
          <p:cNvSpPr txBox="1"/>
          <p:nvPr/>
        </p:nvSpPr>
        <p:spPr>
          <a:xfrm>
            <a:off x="840000" y="1153160"/>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计量阀的工作原理如图</a:t>
            </a:r>
            <a:r>
              <a:rPr lang="en-US" altLang="zh-CN" sz="2400" dirty="0">
                <a:latin typeface="+mn-ea"/>
              </a:rPr>
              <a:t>2-6-24</a:t>
            </a:r>
            <a:r>
              <a:rPr lang="zh-CN" altLang="en-US" sz="2400" dirty="0">
                <a:latin typeface="+mn-ea"/>
              </a:rPr>
              <a:t>所示。</a:t>
            </a:r>
          </a:p>
        </p:txBody>
      </p:sp>
      <p:pic>
        <p:nvPicPr>
          <p:cNvPr id="5" name="图片 4">
            <a:extLst>
              <a:ext uri="{FF2B5EF4-FFF2-40B4-BE49-F238E27FC236}">
                <a16:creationId xmlns:a16="http://schemas.microsoft.com/office/drawing/2014/main" id="{F9B5518E-6DA7-3A6A-B7A1-4F3D395EDF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6000" y="2028650"/>
            <a:ext cx="7000000" cy="3676190"/>
          </a:xfrm>
          <a:prstGeom prst="rect">
            <a:avLst/>
          </a:prstGeom>
        </p:spPr>
      </p:pic>
    </p:spTree>
    <p:extLst>
      <p:ext uri="{BB962C8B-B14F-4D97-AF65-F5344CB8AC3E}">
        <p14:creationId xmlns:p14="http://schemas.microsoft.com/office/powerpoint/2010/main" val="369505086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BA325-C4F0-B8BA-7FE5-C9483615B47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B4CDF58-F86B-7F57-CD70-416CBC92D858}"/>
              </a:ext>
            </a:extLst>
          </p:cNvPr>
          <p:cNvSpPr txBox="1"/>
          <p:nvPr/>
        </p:nvSpPr>
        <p:spPr>
          <a:xfrm>
            <a:off x="840000" y="161468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DC513256-63EB-E261-591F-7CB7A7A014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516281"/>
            <a:ext cx="10512000" cy="1825437"/>
          </a:xfrm>
          <a:prstGeom prst="rect">
            <a:avLst/>
          </a:prstGeom>
        </p:spPr>
      </p:pic>
    </p:spTree>
    <p:extLst>
      <p:ext uri="{BB962C8B-B14F-4D97-AF65-F5344CB8AC3E}">
        <p14:creationId xmlns:p14="http://schemas.microsoft.com/office/powerpoint/2010/main" val="1814400973"/>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AF1B9-AC5F-496C-FA6E-AFE563FEDC3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97C4269-267C-704E-D388-5FBA1F427BE4}"/>
              </a:ext>
            </a:extLst>
          </p:cNvPr>
          <p:cNvSpPr txBox="1"/>
          <p:nvPr/>
        </p:nvSpPr>
        <p:spPr>
          <a:xfrm>
            <a:off x="840000" y="1136025"/>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B15538AB-186E-AE05-0F60-50B2F46AE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720800"/>
            <a:ext cx="10512000" cy="3864133"/>
          </a:xfrm>
          <a:prstGeom prst="rect">
            <a:avLst/>
          </a:prstGeom>
        </p:spPr>
      </p:pic>
    </p:spTree>
    <p:extLst>
      <p:ext uri="{BB962C8B-B14F-4D97-AF65-F5344CB8AC3E}">
        <p14:creationId xmlns:p14="http://schemas.microsoft.com/office/powerpoint/2010/main" val="1564615459"/>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7EB1D-8B30-F92C-2071-1B99C52854E3}"/>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165CD520-3699-E7D9-CAE9-A1CA0D81B899}"/>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4B8CCF6E-57A4-CDFA-7999-860AAE117690}"/>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258AC535-6650-1CB4-EF60-9EB81D92BCC4}"/>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0C9B77AA-768F-2015-9B01-CCD4A6277ED2}"/>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D7A36223-37D4-37B9-AFDD-5B4F61E71790}"/>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6ADB2326-EACB-347E-756F-A805F09DDF09}"/>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学习单元七</a:t>
            </a:r>
            <a:r>
              <a:rPr lang="zh-CN" altLang="en-US" b="1" dirty="0">
                <a:latin typeface="+mj-ea"/>
              </a:rPr>
              <a:t>　柴油发动机</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84875980-691A-585C-D80D-C3C0B2AB0569}"/>
              </a:ext>
            </a:extLst>
          </p:cNvPr>
          <p:cNvSpPr>
            <a:spLocks noGrp="1"/>
          </p:cNvSpPr>
          <p:nvPr>
            <p:custDataLst>
              <p:tags r:id="rId5"/>
            </p:custDataLst>
          </p:nvPr>
        </p:nvSpPr>
        <p:spPr>
          <a:xfrm>
            <a:off x="838200" y="1821248"/>
            <a:ext cx="10515600" cy="3215504"/>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indent="575945" algn="just" eaLnBrk="0">
              <a:lnSpc>
                <a:spcPct val="100000"/>
              </a:lnSpc>
              <a:spcBef>
                <a:spcPts val="0"/>
              </a:spcBef>
              <a:spcAft>
                <a:spcPts val="600"/>
              </a:spcAft>
              <a:buNone/>
            </a:pPr>
            <a:r>
              <a:rPr lang="zh-CN" altLang="en-US" dirty="0">
                <a:latin typeface="+mn-ea"/>
              </a:rPr>
              <a:t>随着全球对节能减排和可持续发展的重视，高效、清洁的柴油发动机技术成为众多领域关注的焦点。从重型卡车到远洋巨轮，从发电机到农业机械，柴油动力</a:t>
            </a:r>
            <a:r>
              <a:rPr lang="zh-CN" altLang="en-US">
                <a:latin typeface="+mn-ea"/>
              </a:rPr>
              <a:t>无处不在</a:t>
            </a:r>
            <a:r>
              <a:rPr lang="zh-CN" altLang="en-US" dirty="0">
                <a:latin typeface="+mn-ea"/>
              </a:rPr>
              <a:t>，</a:t>
            </a:r>
            <a:r>
              <a:rPr lang="zh-CN" altLang="en-US">
                <a:latin typeface="+mn-ea"/>
              </a:rPr>
              <a:t>其</a:t>
            </a:r>
            <a:r>
              <a:rPr lang="zh-CN" altLang="en-US" dirty="0">
                <a:latin typeface="+mn-ea"/>
              </a:rPr>
              <a:t>可靠性和能效优势在现代工业社会中不可或缺</a:t>
            </a:r>
            <a:r>
              <a:rPr lang="zh-CN" altLang="en-US" dirty="0"/>
              <a:t>。</a:t>
            </a:r>
            <a:endParaRPr lang="zh-CN" altLang="zh-CN" dirty="0">
              <a:latin typeface="+mn-ea"/>
            </a:endParaRPr>
          </a:p>
        </p:txBody>
      </p:sp>
    </p:spTree>
    <p:custDataLst>
      <p:tags r:id="rId1"/>
    </p:custDataLst>
    <p:extLst>
      <p:ext uri="{BB962C8B-B14F-4D97-AF65-F5344CB8AC3E}">
        <p14:creationId xmlns:p14="http://schemas.microsoft.com/office/powerpoint/2010/main" val="76061899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69AAD-9BC0-2EFA-9FDD-F436FAD6A29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196546C-D3D5-9A3B-0CDF-4943CCE26981}"/>
              </a:ext>
            </a:extLst>
          </p:cNvPr>
          <p:cNvSpPr txBox="1"/>
          <p:nvPr/>
        </p:nvSpPr>
        <p:spPr>
          <a:xfrm>
            <a:off x="840000" y="1305341"/>
            <a:ext cx="10512000" cy="424731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6000" algn="just" eaLnBrk="0">
              <a:spcAft>
                <a:spcPts val="600"/>
              </a:spcAft>
            </a:pPr>
            <a:r>
              <a:rPr lang="zh-CN" altLang="en-US" sz="2600" b="1" dirty="0">
                <a:latin typeface="+mn-ea"/>
              </a:rPr>
              <a:t>一、柴油发动机的工作原理</a:t>
            </a:r>
            <a:endParaRPr lang="en-US" altLang="zh-CN" sz="2600" b="1" dirty="0">
              <a:latin typeface="+mn-ea"/>
            </a:endParaRPr>
          </a:p>
          <a:p>
            <a:pPr indent="576000" algn="just" eaLnBrk="0">
              <a:spcAft>
                <a:spcPts val="600"/>
              </a:spcAft>
            </a:pPr>
            <a:r>
              <a:rPr lang="zh-CN" altLang="en-US" sz="2500" b="1" dirty="0">
                <a:latin typeface="+mn-ea"/>
              </a:rPr>
              <a:t>（一）工作行程</a:t>
            </a:r>
            <a:endParaRPr lang="en-US" altLang="zh-CN" sz="2500" b="1" dirty="0">
              <a:latin typeface="+mn-ea"/>
            </a:endParaRPr>
          </a:p>
          <a:p>
            <a:pPr indent="576000" algn="just" eaLnBrk="0">
              <a:spcAft>
                <a:spcPts val="600"/>
              </a:spcAft>
            </a:pPr>
            <a:r>
              <a:rPr lang="zh-CN" altLang="en-US" sz="2400" dirty="0">
                <a:latin typeface="+mn-ea"/>
              </a:rPr>
              <a:t>柴油发动机以柴油作为燃料。一台四行程柴油发动机的工作循环包括进气行程、压缩行程、燃烧行程、排气行程。</a:t>
            </a:r>
            <a:endParaRPr lang="en-US" altLang="zh-CN" sz="2400" dirty="0">
              <a:latin typeface="+mn-ea"/>
            </a:endParaRPr>
          </a:p>
          <a:p>
            <a:pPr indent="576000" algn="just" eaLnBrk="0">
              <a:spcAft>
                <a:spcPts val="600"/>
              </a:spcAft>
            </a:pPr>
            <a:r>
              <a:rPr lang="zh-CN" altLang="en-US" sz="2400" dirty="0">
                <a:latin typeface="+mn-ea"/>
              </a:rPr>
              <a:t>在进气行程中，只有空气进入气缸。在压缩行程中，活塞压缩吸入的空气使之升温到燃烧前温度点。柴油发动机的压缩比要比汽油发动机的高。汽油发动机压缩比为</a:t>
            </a:r>
            <a:r>
              <a:rPr lang="en-US" altLang="zh-CN" sz="2400" dirty="0">
                <a:latin typeface="+mn-ea"/>
              </a:rPr>
              <a:t>9~11</a:t>
            </a:r>
            <a:r>
              <a:rPr lang="zh-CN" altLang="en-US" sz="2400" dirty="0">
                <a:latin typeface="+mn-ea"/>
              </a:rPr>
              <a:t>，柴油发动机压缩比为</a:t>
            </a:r>
            <a:r>
              <a:rPr lang="en-US" altLang="zh-CN" sz="2400" dirty="0">
                <a:latin typeface="+mn-ea"/>
              </a:rPr>
              <a:t>14~23</a:t>
            </a:r>
            <a:r>
              <a:rPr lang="zh-CN" altLang="en-US" sz="2400" dirty="0">
                <a:latin typeface="+mn-ea"/>
              </a:rPr>
              <a:t>。在燃烧行程中，燃油被喷射进入燃烧室。燃油与高温的压缩空气混合后，引发自燃和燃烧。最后在排气行程中，活塞推动燃烧过的气体排出气缸。</a:t>
            </a:r>
            <a:endParaRPr lang="en-US" altLang="zh-CN" sz="2000" b="1" dirty="0">
              <a:latin typeface="+mn-ea"/>
            </a:endParaRPr>
          </a:p>
        </p:txBody>
      </p:sp>
    </p:spTree>
    <p:extLst>
      <p:ext uri="{BB962C8B-B14F-4D97-AF65-F5344CB8AC3E}">
        <p14:creationId xmlns:p14="http://schemas.microsoft.com/office/powerpoint/2010/main" val="3781153315"/>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6976700-FEC5-71E2-03D1-1C46BD2CB6D3}"/>
              </a:ext>
            </a:extLst>
          </p:cNvPr>
          <p:cNvSpPr txBox="1"/>
          <p:nvPr/>
        </p:nvSpPr>
        <p:spPr>
          <a:xfrm>
            <a:off x="839999" y="542944"/>
            <a:ext cx="10512000" cy="461665"/>
          </a:xfrm>
          <a:prstGeom prst="rect">
            <a:avLst/>
          </a:prstGeom>
          <a:noFill/>
        </p:spPr>
        <p:txBody>
          <a:bodyPr wrap="square" rtlCol="0">
            <a:spAutoFit/>
          </a:bodyPr>
          <a:lstStyle/>
          <a:p>
            <a:pPr indent="576000" algn="just">
              <a:spcAft>
                <a:spcPts val="600"/>
              </a:spcAft>
            </a:pPr>
            <a:r>
              <a:rPr lang="en-US" altLang="zh-CN" sz="2400" dirty="0">
                <a:latin typeface="+mn-ea"/>
              </a:rPr>
              <a:t>4</a:t>
            </a:r>
            <a:r>
              <a:rPr lang="zh-CN" altLang="en-US" sz="2400" dirty="0">
                <a:latin typeface="+mn-ea"/>
              </a:rPr>
              <a:t>个行程过程如图</a:t>
            </a:r>
            <a:r>
              <a:rPr lang="en-US" altLang="zh-CN" sz="2400" dirty="0">
                <a:latin typeface="+mn-ea"/>
              </a:rPr>
              <a:t>2-7-1</a:t>
            </a:r>
            <a:r>
              <a:rPr lang="zh-CN" altLang="en-US" sz="2400" dirty="0">
                <a:latin typeface="+mn-ea"/>
              </a:rPr>
              <a:t>所示。</a:t>
            </a:r>
          </a:p>
        </p:txBody>
      </p:sp>
      <p:pic>
        <p:nvPicPr>
          <p:cNvPr id="5" name="图片 4">
            <a:extLst>
              <a:ext uri="{FF2B5EF4-FFF2-40B4-BE49-F238E27FC236}">
                <a16:creationId xmlns:a16="http://schemas.microsoft.com/office/drawing/2014/main" id="{CBBE4CE8-DF33-7BF0-CDAE-2781A4E82B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5123" y="1166566"/>
            <a:ext cx="6301751" cy="5148490"/>
          </a:xfrm>
          <a:prstGeom prst="rect">
            <a:avLst/>
          </a:prstGeom>
        </p:spPr>
      </p:pic>
    </p:spTree>
    <p:extLst>
      <p:ext uri="{BB962C8B-B14F-4D97-AF65-F5344CB8AC3E}">
        <p14:creationId xmlns:p14="http://schemas.microsoft.com/office/powerpoint/2010/main" val="3662154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2F104CC-7059-BD65-FC39-68B519992EB9}"/>
              </a:ext>
            </a:extLst>
          </p:cNvPr>
          <p:cNvSpPr txBox="1"/>
          <p:nvPr/>
        </p:nvSpPr>
        <p:spPr>
          <a:xfrm>
            <a:off x="840000" y="1643896"/>
            <a:ext cx="10512000" cy="357020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平分式气缸体。平分式气缸体的油底壳安装平面和曲轴旋转中心在同一高度。其机体高度小、质量轻、机械加工简单、曲轴拆装较为方便，但刚度、强度较差，且曲轴前后端与油底壳接合处密封性较差，多用于中小型发动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）龙门式气缸体。龙门式气缸体的油底壳安装平面低于曲轴的旋转中心。其强度高、刚度好，能承受较大的机械负荷；但结构笨重，工艺性差。</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）隧道式气缸体。隧道式气缸体的曲轴主轴承座孔为整体式，主轴承座孔较大，安装曲轴时需要从气缸体后部装入。其结构紧凑，刚度和强度好；但加工精度要求高，工艺性较差，曲轴拆装不方便。</a:t>
            </a:r>
          </a:p>
        </p:txBody>
      </p:sp>
    </p:spTree>
    <p:extLst>
      <p:ext uri="{BB962C8B-B14F-4D97-AF65-F5344CB8AC3E}">
        <p14:creationId xmlns:p14="http://schemas.microsoft.com/office/powerpoint/2010/main" val="233890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86930F9-CCEB-D038-4D9D-B7B5A59C21D2}"/>
              </a:ext>
            </a:extLst>
          </p:cNvPr>
          <p:cNvSpPr txBox="1"/>
          <p:nvPr/>
        </p:nvSpPr>
        <p:spPr>
          <a:xfrm>
            <a:off x="840000" y="389161"/>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（二）柴油发动机输出功率控制</a:t>
            </a:r>
            <a:endParaRPr lang="en-US" altLang="zh-CN" sz="2500" b="1" dirty="0">
              <a:latin typeface="+mn-ea"/>
            </a:endParaRPr>
          </a:p>
          <a:p>
            <a:pPr indent="576000" algn="just">
              <a:spcAft>
                <a:spcPts val="600"/>
              </a:spcAft>
            </a:pPr>
            <a:r>
              <a:rPr lang="zh-CN" altLang="en-US" sz="2400" dirty="0">
                <a:latin typeface="+mn-ea"/>
              </a:rPr>
              <a:t>在柴油发动机中，燃油是在空气被压缩形成高温、高压的压缩空气后再喷入。在柴油发动机中，柴油机的输出功率是通过调节燃油喷油量来控制的。燃油喷油量小，输出功率小；燃油喷油量大，输出功率大。汽油发动机的输出功率是通过节气门的开启和关闭来控制的，还包括控制燃油混合气的吸入量。燃油混合气吸入量小，输出功率小；燃油混合气吸入量大，输出功率大，如图</a:t>
            </a:r>
            <a:r>
              <a:rPr lang="en-US" altLang="zh-CN" sz="2400" dirty="0">
                <a:latin typeface="+mn-ea"/>
              </a:rPr>
              <a:t>2-7-2</a:t>
            </a:r>
            <a:r>
              <a:rPr lang="zh-CN" altLang="en-US" sz="2400" dirty="0">
                <a:latin typeface="+mn-ea"/>
              </a:rPr>
              <a:t>所示。</a:t>
            </a:r>
          </a:p>
        </p:txBody>
      </p:sp>
      <p:pic>
        <p:nvPicPr>
          <p:cNvPr id="5" name="图片 4">
            <a:extLst>
              <a:ext uri="{FF2B5EF4-FFF2-40B4-BE49-F238E27FC236}">
                <a16:creationId xmlns:a16="http://schemas.microsoft.com/office/drawing/2014/main" id="{A9471D56-BD61-B188-7C8E-279F568684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3148" y="2981174"/>
            <a:ext cx="5685704" cy="3487665"/>
          </a:xfrm>
          <a:prstGeom prst="rect">
            <a:avLst/>
          </a:prstGeom>
        </p:spPr>
      </p:pic>
    </p:spTree>
    <p:extLst>
      <p:ext uri="{BB962C8B-B14F-4D97-AF65-F5344CB8AC3E}">
        <p14:creationId xmlns:p14="http://schemas.microsoft.com/office/powerpoint/2010/main" val="3288505702"/>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08177E3-EC84-41AE-ECE0-E5FC5DE47849}"/>
              </a:ext>
            </a:extLst>
          </p:cNvPr>
          <p:cNvSpPr txBox="1"/>
          <p:nvPr/>
        </p:nvSpPr>
        <p:spPr>
          <a:xfrm>
            <a:off x="840000" y="1105287"/>
            <a:ext cx="10512000" cy="4693593"/>
          </a:xfrm>
          <a:prstGeom prst="rect">
            <a:avLst/>
          </a:prstGeom>
          <a:noFill/>
        </p:spPr>
        <p:txBody>
          <a:bodyPr wrap="square" rtlCol="0">
            <a:spAutoFit/>
          </a:bodyPr>
          <a:lstStyle/>
          <a:p>
            <a:pPr indent="576000" algn="just">
              <a:spcAft>
                <a:spcPts val="600"/>
              </a:spcAft>
            </a:pPr>
            <a:r>
              <a:rPr lang="zh-CN" altLang="en-US" sz="2600" b="1" dirty="0">
                <a:latin typeface="+mn-ea"/>
              </a:rPr>
              <a:t>二、柴油发动机的特点</a:t>
            </a:r>
            <a:endParaRPr lang="en-US" altLang="zh-CN" sz="2600" b="1" dirty="0">
              <a:latin typeface="+mn-ea"/>
            </a:endParaRPr>
          </a:p>
          <a:p>
            <a:pPr indent="576000" algn="just">
              <a:spcAft>
                <a:spcPts val="600"/>
              </a:spcAft>
            </a:pPr>
            <a:r>
              <a:rPr lang="zh-CN" altLang="en-US" sz="2500" b="1" dirty="0">
                <a:latin typeface="+mn-ea"/>
              </a:rPr>
              <a:t>（一）预加热系统</a:t>
            </a:r>
            <a:endParaRPr lang="en-US" altLang="zh-CN" sz="2500" b="1" dirty="0">
              <a:latin typeface="+mn-ea"/>
            </a:endParaRPr>
          </a:p>
          <a:p>
            <a:pPr indent="576000" algn="just">
              <a:spcAft>
                <a:spcPts val="600"/>
              </a:spcAft>
            </a:pPr>
            <a:r>
              <a:rPr lang="zh-CN" altLang="en-US" sz="2400" dirty="0">
                <a:latin typeface="+mn-ea"/>
              </a:rPr>
              <a:t>当发动机冷态启动时，即使压缩充分，压缩压力也会从压缩室泄漏。在有些情况下，喷入的燃油并未升温至自燃温度。所以，必须用预热系统来改善点火性能。</a:t>
            </a:r>
            <a:endParaRPr lang="en-US" altLang="zh-CN" sz="2400" dirty="0">
              <a:latin typeface="+mn-ea"/>
            </a:endParaRPr>
          </a:p>
          <a:p>
            <a:pPr indent="576000" algn="just">
              <a:spcAft>
                <a:spcPts val="600"/>
              </a:spcAft>
            </a:pPr>
            <a:r>
              <a:rPr lang="zh-CN" altLang="en-US" sz="2500" b="1" dirty="0">
                <a:latin typeface="+mn-ea"/>
              </a:rPr>
              <a:t>（二）燃油系统</a:t>
            </a:r>
            <a:endParaRPr lang="en-US" altLang="zh-CN" sz="2500" b="1" dirty="0">
              <a:latin typeface="+mn-ea"/>
            </a:endParaRPr>
          </a:p>
          <a:p>
            <a:pPr indent="576000" algn="just">
              <a:spcAft>
                <a:spcPts val="600"/>
              </a:spcAft>
            </a:pPr>
            <a:r>
              <a:rPr lang="zh-CN" altLang="en-US" sz="2400" dirty="0">
                <a:latin typeface="+mn-ea"/>
              </a:rPr>
              <a:t>燃油系统是柴油发动机动力输出的来源。其作用是在适当的时刻将增压到理想压力的合适数量的洁净柴油以适当的规律喷入燃烧室。</a:t>
            </a:r>
            <a:endParaRPr lang="en-US" altLang="zh-CN" sz="2400" dirty="0">
              <a:latin typeface="+mn-ea"/>
            </a:endParaRPr>
          </a:p>
          <a:p>
            <a:pPr indent="576000" algn="just">
              <a:spcAft>
                <a:spcPts val="600"/>
              </a:spcAft>
            </a:pPr>
            <a:r>
              <a:rPr lang="zh-CN" altLang="en-US" sz="2500" b="1" dirty="0">
                <a:latin typeface="+mn-ea"/>
              </a:rPr>
              <a:t>（三）柴油滤清器总成</a:t>
            </a:r>
            <a:endParaRPr lang="en-US" altLang="zh-CN" sz="2500" b="1" dirty="0">
              <a:latin typeface="+mn-ea"/>
            </a:endParaRPr>
          </a:p>
          <a:p>
            <a:pPr indent="576000" algn="just">
              <a:spcAft>
                <a:spcPts val="600"/>
              </a:spcAft>
            </a:pPr>
            <a:r>
              <a:rPr lang="zh-CN" altLang="en-US" sz="2400" dirty="0">
                <a:latin typeface="+mn-ea"/>
              </a:rPr>
              <a:t>在博世系统的燃油滤清器上，有燃油温度传感器、燃油加热器、手油泵、油水分离器及其水位传感器。</a:t>
            </a:r>
            <a:endParaRPr lang="en-US" altLang="zh-CN" sz="2400" dirty="0">
              <a:latin typeface="+mn-ea"/>
            </a:endParaRPr>
          </a:p>
        </p:txBody>
      </p:sp>
    </p:spTree>
    <p:extLst>
      <p:ext uri="{BB962C8B-B14F-4D97-AF65-F5344CB8AC3E}">
        <p14:creationId xmlns:p14="http://schemas.microsoft.com/office/powerpoint/2010/main" val="2854284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82B745D-581E-97A7-822C-007C27F3E61F}"/>
              </a:ext>
            </a:extLst>
          </p:cNvPr>
          <p:cNvSpPr txBox="1"/>
          <p:nvPr/>
        </p:nvSpPr>
        <p:spPr>
          <a:xfrm>
            <a:off x="839999" y="398835"/>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2-7-3</a:t>
            </a:r>
            <a:r>
              <a:rPr lang="zh-CN" altLang="en-US" sz="2400" dirty="0">
                <a:latin typeface="+mn-ea"/>
              </a:rPr>
              <a:t>所示为电装共轨燃油系统的组成结构。</a:t>
            </a:r>
          </a:p>
        </p:txBody>
      </p:sp>
      <p:pic>
        <p:nvPicPr>
          <p:cNvPr id="5" name="图片 4">
            <a:extLst>
              <a:ext uri="{FF2B5EF4-FFF2-40B4-BE49-F238E27FC236}">
                <a16:creationId xmlns:a16="http://schemas.microsoft.com/office/drawing/2014/main" id="{00E93947-5A70-F490-F739-782C2AB854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9941" y="957777"/>
            <a:ext cx="5172117" cy="5726787"/>
          </a:xfrm>
          <a:prstGeom prst="rect">
            <a:avLst/>
          </a:prstGeom>
        </p:spPr>
      </p:pic>
    </p:spTree>
    <p:extLst>
      <p:ext uri="{BB962C8B-B14F-4D97-AF65-F5344CB8AC3E}">
        <p14:creationId xmlns:p14="http://schemas.microsoft.com/office/powerpoint/2010/main" val="2349193663"/>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E29B8A2-4391-1D05-8A15-397151DF938A}"/>
              </a:ext>
            </a:extLst>
          </p:cNvPr>
          <p:cNvSpPr txBox="1"/>
          <p:nvPr/>
        </p:nvSpPr>
        <p:spPr>
          <a:xfrm>
            <a:off x="840000" y="651753"/>
            <a:ext cx="10512000" cy="1292662"/>
          </a:xfrm>
          <a:prstGeom prst="rect">
            <a:avLst/>
          </a:prstGeom>
          <a:noFill/>
        </p:spPr>
        <p:txBody>
          <a:bodyPr wrap="square" rtlCol="0">
            <a:spAutoFit/>
          </a:bodyPr>
          <a:lstStyle/>
          <a:p>
            <a:pPr indent="576000" algn="just">
              <a:spcAft>
                <a:spcPts val="600"/>
              </a:spcAft>
            </a:pPr>
            <a:r>
              <a:rPr lang="zh-CN" altLang="en-US" sz="2500" b="1" dirty="0">
                <a:latin typeface="+mn-ea"/>
              </a:rPr>
              <a:t>（四）高压泵总成</a:t>
            </a:r>
            <a:endParaRPr lang="en-US" altLang="zh-CN" sz="2500" b="1" dirty="0">
              <a:latin typeface="+mn-ea"/>
            </a:endParaRPr>
          </a:p>
          <a:p>
            <a:pPr indent="576000" algn="just">
              <a:spcAft>
                <a:spcPts val="600"/>
              </a:spcAft>
            </a:pPr>
            <a:r>
              <a:rPr lang="zh-CN" altLang="en-US" sz="2400" dirty="0">
                <a:latin typeface="+mn-ea"/>
              </a:rPr>
              <a:t>博世系统高压泵总成的结构包括驱动轴、输油泵、油压调节器、油量计量阀、高压柱塞与泵油室、限压阀、燃油温度传感器等，如图</a:t>
            </a:r>
            <a:r>
              <a:rPr lang="en-US" altLang="zh-CN" sz="2400" dirty="0">
                <a:latin typeface="+mn-ea"/>
              </a:rPr>
              <a:t>2-7-4</a:t>
            </a:r>
            <a:r>
              <a:rPr lang="zh-CN" altLang="en-US" sz="2400" dirty="0">
                <a:latin typeface="+mn-ea"/>
              </a:rPr>
              <a:t>所示。</a:t>
            </a:r>
            <a:endParaRPr lang="en-US" altLang="zh-CN" sz="2400" dirty="0">
              <a:latin typeface="+mn-ea"/>
            </a:endParaRPr>
          </a:p>
        </p:txBody>
      </p:sp>
      <p:pic>
        <p:nvPicPr>
          <p:cNvPr id="5" name="图片 4">
            <a:extLst>
              <a:ext uri="{FF2B5EF4-FFF2-40B4-BE49-F238E27FC236}">
                <a16:creationId xmlns:a16="http://schemas.microsoft.com/office/drawing/2014/main" id="{4FA0EB59-540B-5A43-7064-2D22B8AD6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3905" y="2345649"/>
            <a:ext cx="4038095" cy="3476190"/>
          </a:xfrm>
          <a:prstGeom prst="rect">
            <a:avLst/>
          </a:prstGeom>
        </p:spPr>
      </p:pic>
      <p:sp>
        <p:nvSpPr>
          <p:cNvPr id="6" name="文本框 5">
            <a:extLst>
              <a:ext uri="{FF2B5EF4-FFF2-40B4-BE49-F238E27FC236}">
                <a16:creationId xmlns:a16="http://schemas.microsoft.com/office/drawing/2014/main" id="{A4F6C393-B885-920C-2320-E120106FFA6A}"/>
              </a:ext>
            </a:extLst>
          </p:cNvPr>
          <p:cNvSpPr txBox="1"/>
          <p:nvPr/>
        </p:nvSpPr>
        <p:spPr>
          <a:xfrm>
            <a:off x="840000" y="2514083"/>
            <a:ext cx="6187854" cy="3139321"/>
          </a:xfrm>
          <a:prstGeom prst="rect">
            <a:avLst/>
          </a:prstGeom>
          <a:noFill/>
        </p:spPr>
        <p:txBody>
          <a:bodyPr wrap="square" rtlCol="0">
            <a:spAutoFit/>
          </a:bodyPr>
          <a:lstStyle/>
          <a:p>
            <a:pPr indent="576000" algn="just">
              <a:spcAft>
                <a:spcPts val="600"/>
              </a:spcAft>
            </a:pPr>
            <a:r>
              <a:rPr lang="zh-CN" altLang="en-US" sz="2500" b="1" dirty="0">
                <a:latin typeface="+mn-ea"/>
              </a:rPr>
              <a:t>（五）油量计量阀（</a:t>
            </a:r>
            <a:r>
              <a:rPr lang="en-US" altLang="zh-CN" sz="2500" b="1" dirty="0">
                <a:latin typeface="+mn-ea"/>
              </a:rPr>
              <a:t>IMV</a:t>
            </a:r>
            <a:r>
              <a:rPr lang="zh-CN" altLang="en-US" sz="2500" b="1" dirty="0">
                <a:latin typeface="+mn-ea"/>
              </a:rPr>
              <a:t>）</a:t>
            </a:r>
            <a:endParaRPr lang="en-US" altLang="zh-CN" sz="2500" b="1" dirty="0">
              <a:latin typeface="+mn-ea"/>
            </a:endParaRPr>
          </a:p>
          <a:p>
            <a:pPr indent="576000" algn="just">
              <a:spcAft>
                <a:spcPts val="600"/>
              </a:spcAft>
            </a:pPr>
            <a:r>
              <a:rPr lang="zh-CN" altLang="en-US" sz="2400" dirty="0">
                <a:latin typeface="+mn-ea"/>
              </a:rPr>
              <a:t>油量计量阀（</a:t>
            </a:r>
            <a:r>
              <a:rPr lang="en-US" altLang="zh-CN" sz="2400" dirty="0">
                <a:latin typeface="+mn-ea"/>
              </a:rPr>
              <a:t>Intelligent Metering Valve</a:t>
            </a:r>
            <a:r>
              <a:rPr lang="zh-CN" altLang="en-US" sz="2400" dirty="0">
                <a:latin typeface="+mn-ea"/>
              </a:rPr>
              <a:t>，</a:t>
            </a:r>
            <a:r>
              <a:rPr lang="en-US" altLang="zh-CN" sz="2400" dirty="0">
                <a:latin typeface="+mn-ea"/>
              </a:rPr>
              <a:t>IMV</a:t>
            </a:r>
            <a:r>
              <a:rPr lang="zh-CN" altLang="en-US" sz="2400" dirty="0">
                <a:latin typeface="+mn-ea"/>
              </a:rPr>
              <a:t>）安装在高压油泵的进油位置，用于调整燃油供给量和燃油压力值。而其调整要求受电子控制系统控制。在控制线圈没有通电时，进油计量比例阀是全关闭的。电子控制系统通过脉冲信号改变高压油泵进油截面面积而增大或减小油量。</a:t>
            </a:r>
          </a:p>
        </p:txBody>
      </p:sp>
    </p:spTree>
    <p:extLst>
      <p:ext uri="{BB962C8B-B14F-4D97-AF65-F5344CB8AC3E}">
        <p14:creationId xmlns:p14="http://schemas.microsoft.com/office/powerpoint/2010/main" val="1077970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F7996C9-4417-E4A6-5D85-1F3A227BF417}"/>
              </a:ext>
            </a:extLst>
          </p:cNvPr>
          <p:cNvSpPr txBox="1"/>
          <p:nvPr/>
        </p:nvSpPr>
        <p:spPr>
          <a:xfrm>
            <a:off x="840000" y="1079771"/>
            <a:ext cx="10512000" cy="1646605"/>
          </a:xfrm>
          <a:prstGeom prst="rect">
            <a:avLst/>
          </a:prstGeom>
          <a:noFill/>
        </p:spPr>
        <p:txBody>
          <a:bodyPr wrap="square" rtlCol="0">
            <a:spAutoFit/>
          </a:bodyPr>
          <a:lstStyle/>
          <a:p>
            <a:pPr indent="576000" algn="just">
              <a:spcAft>
                <a:spcPts val="600"/>
              </a:spcAft>
            </a:pPr>
            <a:r>
              <a:rPr lang="zh-CN" altLang="en-US" sz="2500" b="1" dirty="0">
                <a:latin typeface="+mn-ea"/>
              </a:rPr>
              <a:t>（六）高压柱塞与泵油室</a:t>
            </a:r>
            <a:endParaRPr lang="en-US" altLang="zh-CN" sz="2500" b="1" dirty="0">
              <a:latin typeface="+mn-ea"/>
            </a:endParaRPr>
          </a:p>
          <a:p>
            <a:pPr indent="576000" algn="just">
              <a:spcAft>
                <a:spcPts val="600"/>
              </a:spcAft>
            </a:pPr>
            <a:r>
              <a:rPr lang="zh-CN" altLang="en-US" sz="2400" dirty="0">
                <a:latin typeface="+mn-ea"/>
              </a:rPr>
              <a:t>博世的泵油室由</a:t>
            </a:r>
            <a:r>
              <a:rPr lang="en-US" altLang="zh-CN" sz="2400" dirty="0">
                <a:latin typeface="+mn-ea"/>
              </a:rPr>
              <a:t>3</a:t>
            </a:r>
            <a:r>
              <a:rPr lang="zh-CN" altLang="en-US" sz="2400" dirty="0">
                <a:latin typeface="+mn-ea"/>
              </a:rPr>
              <a:t>个相互成</a:t>
            </a:r>
            <a:r>
              <a:rPr lang="en-US" altLang="zh-CN" sz="2400" dirty="0">
                <a:latin typeface="+mn-ea"/>
              </a:rPr>
              <a:t>120°</a:t>
            </a:r>
            <a:r>
              <a:rPr lang="zh-CN" altLang="en-US" sz="2400" dirty="0">
                <a:latin typeface="+mn-ea"/>
              </a:rPr>
              <a:t>夹角布置的柱塞组成，高压柱塞受驱动凸轮驱动，运转过程中可以由吸油阀吸油，并由出油阀将高压油压出，其最高油压可达到</a:t>
            </a:r>
            <a:r>
              <a:rPr lang="en-US" altLang="zh-CN" sz="2400" dirty="0">
                <a:latin typeface="+mn-ea"/>
              </a:rPr>
              <a:t>160MPa</a:t>
            </a:r>
            <a:r>
              <a:rPr lang="zh-CN" altLang="en-US" sz="2400" dirty="0">
                <a:latin typeface="+mn-ea"/>
              </a:rPr>
              <a:t>，如图</a:t>
            </a:r>
            <a:r>
              <a:rPr lang="en-US" altLang="zh-CN" sz="2400" dirty="0">
                <a:latin typeface="+mn-ea"/>
              </a:rPr>
              <a:t>2-7-5</a:t>
            </a:r>
            <a:r>
              <a:rPr lang="zh-CN" altLang="en-US" sz="2400" dirty="0">
                <a:latin typeface="+mn-ea"/>
              </a:rPr>
              <a:t>所示。</a:t>
            </a:r>
          </a:p>
        </p:txBody>
      </p:sp>
      <p:pic>
        <p:nvPicPr>
          <p:cNvPr id="5" name="图片 4">
            <a:extLst>
              <a:ext uri="{FF2B5EF4-FFF2-40B4-BE49-F238E27FC236}">
                <a16:creationId xmlns:a16="http://schemas.microsoft.com/office/drawing/2014/main" id="{E9F01B5D-9C73-9043-E234-3CB4BAB6F5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3143" y="3197277"/>
            <a:ext cx="6285714" cy="2580952"/>
          </a:xfrm>
          <a:prstGeom prst="rect">
            <a:avLst/>
          </a:prstGeom>
        </p:spPr>
      </p:pic>
    </p:spTree>
    <p:extLst>
      <p:ext uri="{BB962C8B-B14F-4D97-AF65-F5344CB8AC3E}">
        <p14:creationId xmlns:p14="http://schemas.microsoft.com/office/powerpoint/2010/main" val="4249269611"/>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FE2218-71A1-D5DD-6775-B3C8B163CD46}"/>
              </a:ext>
            </a:extLst>
          </p:cNvPr>
          <p:cNvSpPr txBox="1"/>
          <p:nvPr/>
        </p:nvSpPr>
        <p:spPr>
          <a:xfrm>
            <a:off x="1024647" y="866759"/>
            <a:ext cx="6076366" cy="5124480"/>
          </a:xfrm>
          <a:prstGeom prst="rect">
            <a:avLst/>
          </a:prstGeom>
          <a:noFill/>
        </p:spPr>
        <p:txBody>
          <a:bodyPr wrap="square" rtlCol="0">
            <a:spAutoFit/>
          </a:bodyPr>
          <a:lstStyle/>
          <a:p>
            <a:pPr indent="576000" algn="just">
              <a:spcAft>
                <a:spcPts val="600"/>
              </a:spcAft>
            </a:pPr>
            <a:r>
              <a:rPr lang="zh-CN" altLang="en-US" sz="2500" b="1" dirty="0">
                <a:latin typeface="+mn-ea"/>
              </a:rPr>
              <a:t>（七）共轨总成</a:t>
            </a:r>
            <a:endParaRPr lang="en-US" altLang="zh-CN" sz="2500" b="1" dirty="0">
              <a:latin typeface="+mn-ea"/>
            </a:endParaRPr>
          </a:p>
          <a:p>
            <a:pPr indent="576000" algn="just">
              <a:spcAft>
                <a:spcPts val="600"/>
              </a:spcAft>
            </a:pPr>
            <a:r>
              <a:rPr lang="zh-CN" altLang="en-US" sz="2400" dirty="0">
                <a:latin typeface="+mn-ea"/>
              </a:rPr>
              <a:t>博世的共轨总成与德尔福的类似，由油轨和油压传感器组成。</a:t>
            </a:r>
            <a:endParaRPr lang="en-US" altLang="zh-CN" sz="2400" dirty="0">
              <a:latin typeface="+mn-ea"/>
            </a:endParaRPr>
          </a:p>
          <a:p>
            <a:pPr indent="576000" algn="just">
              <a:spcAft>
                <a:spcPts val="600"/>
              </a:spcAft>
            </a:pPr>
            <a:r>
              <a:rPr lang="zh-CN" altLang="en-US" sz="2500" b="1" dirty="0">
                <a:latin typeface="+mn-ea"/>
              </a:rPr>
              <a:t>（八）喷油器</a:t>
            </a:r>
            <a:endParaRPr lang="en-US" altLang="zh-CN" sz="2500" b="1" dirty="0">
              <a:latin typeface="+mn-ea"/>
            </a:endParaRPr>
          </a:p>
          <a:p>
            <a:pPr indent="576000" algn="just">
              <a:spcAft>
                <a:spcPts val="600"/>
              </a:spcAft>
            </a:pPr>
            <a:r>
              <a:rPr lang="zh-CN" altLang="en-US" sz="2400" dirty="0">
                <a:latin typeface="+mn-ea"/>
              </a:rPr>
              <a:t>喷油器由孔式喷油嘴、液压伺服系统和电磁阀等一系列功能部件组成。燃油来自高压油轨，经通道流向喷油嘴，同时经节流孔流向控制腔，控制腔与燃油回路相连，途经一个受电磁阀控制其开关的泄油孔。泄油孔关闭时，作用于针阀控制活塞的液压力超过了它在喷油嘴针阀承压面的力，针阀被迫进入阀座且将高压通道与燃烧室隔离、密封，如图</a:t>
            </a:r>
            <a:r>
              <a:rPr lang="en-US" altLang="zh-CN" sz="2400" dirty="0">
                <a:latin typeface="+mn-ea"/>
              </a:rPr>
              <a:t>2-7-6</a:t>
            </a:r>
            <a:r>
              <a:rPr lang="zh-CN" altLang="en-US" sz="2400" dirty="0">
                <a:latin typeface="+mn-ea"/>
              </a:rPr>
              <a:t>所示。</a:t>
            </a:r>
          </a:p>
        </p:txBody>
      </p:sp>
      <p:pic>
        <p:nvPicPr>
          <p:cNvPr id="5" name="图片 4">
            <a:extLst>
              <a:ext uri="{FF2B5EF4-FFF2-40B4-BE49-F238E27FC236}">
                <a16:creationId xmlns:a16="http://schemas.microsoft.com/office/drawing/2014/main" id="{10186FFF-572A-5568-A57C-4D665C2D26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3406" y="1083793"/>
            <a:ext cx="3193947" cy="4690413"/>
          </a:xfrm>
          <a:prstGeom prst="rect">
            <a:avLst/>
          </a:prstGeom>
        </p:spPr>
      </p:pic>
    </p:spTree>
    <p:extLst>
      <p:ext uri="{BB962C8B-B14F-4D97-AF65-F5344CB8AC3E}">
        <p14:creationId xmlns:p14="http://schemas.microsoft.com/office/powerpoint/2010/main" val="894437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0D06BB-A9C5-D2F7-204C-A6D0132B90F7}"/>
              </a:ext>
            </a:extLst>
          </p:cNvPr>
          <p:cNvSpPr txBox="1"/>
          <p:nvPr/>
        </p:nvSpPr>
        <p:spPr>
          <a:xfrm>
            <a:off x="840000" y="607930"/>
            <a:ext cx="10512000" cy="2200602"/>
          </a:xfrm>
          <a:prstGeom prst="rect">
            <a:avLst/>
          </a:prstGeom>
          <a:noFill/>
        </p:spPr>
        <p:txBody>
          <a:bodyPr wrap="square" rtlCol="0">
            <a:spAutoFit/>
          </a:bodyPr>
          <a:lstStyle/>
          <a:p>
            <a:pPr indent="576000" algn="just">
              <a:spcAft>
                <a:spcPts val="600"/>
              </a:spcAft>
            </a:pPr>
            <a:r>
              <a:rPr lang="zh-CN" altLang="en-US" sz="2500" b="1" dirty="0">
                <a:latin typeface="+mn-ea"/>
              </a:rPr>
              <a:t>（九）电装（</a:t>
            </a:r>
            <a:r>
              <a:rPr lang="en-US" altLang="zh-CN" sz="2500" b="1" dirty="0">
                <a:latin typeface="+mn-ea"/>
              </a:rPr>
              <a:t>DENSO</a:t>
            </a:r>
            <a:r>
              <a:rPr lang="zh-CN" altLang="en-US" sz="2500" b="1" dirty="0">
                <a:latin typeface="+mn-ea"/>
              </a:rPr>
              <a:t>）燃油系统</a:t>
            </a:r>
            <a:endParaRPr lang="en-US" altLang="zh-CN" sz="2500" b="1" dirty="0">
              <a:latin typeface="+mn-ea"/>
            </a:endParaRPr>
          </a:p>
          <a:p>
            <a:pPr indent="576000" algn="just">
              <a:spcAft>
                <a:spcPts val="600"/>
              </a:spcAft>
            </a:pPr>
            <a:r>
              <a:rPr lang="zh-CN" altLang="en-US" sz="2400" dirty="0">
                <a:latin typeface="+mn-ea"/>
              </a:rPr>
              <a:t>电装燃油系统的结构组成如图</a:t>
            </a:r>
            <a:r>
              <a:rPr lang="en-US" altLang="zh-CN" sz="2400" dirty="0">
                <a:latin typeface="+mn-ea"/>
              </a:rPr>
              <a:t>2-7-7</a:t>
            </a:r>
            <a:r>
              <a:rPr lang="zh-CN" altLang="en-US" sz="2400" dirty="0">
                <a:latin typeface="+mn-ea"/>
              </a:rPr>
              <a:t>所示。</a:t>
            </a:r>
            <a:endParaRPr lang="en-US" altLang="zh-CN" sz="2400" dirty="0">
              <a:latin typeface="+mn-ea"/>
            </a:endParaRPr>
          </a:p>
          <a:p>
            <a:pPr indent="576000" algn="just">
              <a:spcAft>
                <a:spcPts val="600"/>
              </a:spcAft>
            </a:pPr>
            <a:r>
              <a:rPr lang="zh-CN" altLang="en-US" sz="2500" b="1" dirty="0">
                <a:latin typeface="+mn-ea"/>
              </a:rPr>
              <a:t>（十）柴油滤清器总成</a:t>
            </a:r>
            <a:endParaRPr lang="en-US" altLang="zh-CN" sz="2500" b="1" dirty="0">
              <a:latin typeface="+mn-ea"/>
            </a:endParaRPr>
          </a:p>
          <a:p>
            <a:pPr indent="576000" algn="just">
              <a:spcAft>
                <a:spcPts val="600"/>
              </a:spcAft>
            </a:pPr>
            <a:r>
              <a:rPr lang="zh-CN" altLang="en-US" sz="2400" dirty="0">
                <a:latin typeface="+mn-ea"/>
              </a:rPr>
              <a:t>电装系统的柴油滤清器总成由燃油滤清器滤芯、燃油进水传感器、燃油滤清器排水阀及燃油滤清器维修指示器组成，如图</a:t>
            </a:r>
            <a:r>
              <a:rPr lang="en-US" altLang="zh-CN" sz="2400" dirty="0">
                <a:latin typeface="+mn-ea"/>
              </a:rPr>
              <a:t>2-7-8</a:t>
            </a:r>
            <a:r>
              <a:rPr lang="zh-CN" altLang="en-US" sz="2400" dirty="0">
                <a:latin typeface="+mn-ea"/>
              </a:rPr>
              <a:t>所示。</a:t>
            </a:r>
          </a:p>
        </p:txBody>
      </p:sp>
      <p:pic>
        <p:nvPicPr>
          <p:cNvPr id="5" name="图片 4">
            <a:extLst>
              <a:ext uri="{FF2B5EF4-FFF2-40B4-BE49-F238E27FC236}">
                <a16:creationId xmlns:a16="http://schemas.microsoft.com/office/drawing/2014/main" id="{0B0653A7-7DE7-8EC4-68B7-BB55489DA1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0009" y="2863197"/>
            <a:ext cx="3268451" cy="3386873"/>
          </a:xfrm>
          <a:prstGeom prst="rect">
            <a:avLst/>
          </a:prstGeom>
        </p:spPr>
      </p:pic>
      <p:pic>
        <p:nvPicPr>
          <p:cNvPr id="7" name="图片 6">
            <a:extLst>
              <a:ext uri="{FF2B5EF4-FFF2-40B4-BE49-F238E27FC236}">
                <a16:creationId xmlns:a16="http://schemas.microsoft.com/office/drawing/2014/main" id="{8AD8C725-E518-1F50-0FD3-77E47BF3B2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505" y="3028654"/>
            <a:ext cx="4267486" cy="3221416"/>
          </a:xfrm>
          <a:prstGeom prst="rect">
            <a:avLst/>
          </a:prstGeom>
        </p:spPr>
      </p:pic>
    </p:spTree>
    <p:extLst>
      <p:ext uri="{BB962C8B-B14F-4D97-AF65-F5344CB8AC3E}">
        <p14:creationId xmlns:p14="http://schemas.microsoft.com/office/powerpoint/2010/main" val="68728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3B49E78-E297-95D7-7AF4-D8271FB50790}"/>
              </a:ext>
            </a:extLst>
          </p:cNvPr>
          <p:cNvSpPr txBox="1"/>
          <p:nvPr/>
        </p:nvSpPr>
        <p:spPr>
          <a:xfrm>
            <a:off x="840000" y="712872"/>
            <a:ext cx="10512000" cy="5432256"/>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燃油滤清器滤芯</a:t>
            </a:r>
            <a:endParaRPr lang="en-US" altLang="zh-CN" sz="2400" b="1" dirty="0">
              <a:latin typeface="+mn-ea"/>
            </a:endParaRPr>
          </a:p>
          <a:p>
            <a:pPr indent="576000" algn="just">
              <a:spcAft>
                <a:spcPts val="600"/>
              </a:spcAft>
            </a:pPr>
            <a:r>
              <a:rPr lang="zh-CN" altLang="en-US" sz="2400" dirty="0">
                <a:latin typeface="+mn-ea"/>
              </a:rPr>
              <a:t>燃油滤清器滤芯将柴油中的杂质过滤掉，以免高压油泵磨损或卡滞，以及避免喷油器堵死或卡滞。</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燃油进水传感器</a:t>
            </a:r>
            <a:endParaRPr lang="en-US" altLang="zh-CN" sz="2400" b="1" dirty="0">
              <a:latin typeface="+mn-ea"/>
            </a:endParaRPr>
          </a:p>
          <a:p>
            <a:pPr indent="576000" algn="just">
              <a:spcAft>
                <a:spcPts val="600"/>
              </a:spcAft>
            </a:pPr>
            <a:r>
              <a:rPr lang="zh-CN" altLang="en-US" sz="2400" dirty="0">
                <a:latin typeface="+mn-ea"/>
              </a:rPr>
              <a:t>柴油中的水流经滤清器时被分离并存储在滤清器底部。当水位过高时，燃油进水传感器检测到水位过高并将信号传送给</a:t>
            </a:r>
            <a:r>
              <a:rPr lang="en-US" altLang="zh-CN" sz="2400" dirty="0">
                <a:latin typeface="+mn-ea"/>
              </a:rPr>
              <a:t>PCM</a:t>
            </a:r>
            <a:r>
              <a:rPr lang="zh-CN" altLang="en-US" sz="2400" dirty="0">
                <a:latin typeface="+mn-ea"/>
              </a:rPr>
              <a:t>，</a:t>
            </a:r>
            <a:r>
              <a:rPr lang="en-US" altLang="zh-CN" sz="2400" dirty="0">
                <a:latin typeface="+mn-ea"/>
              </a:rPr>
              <a:t>PCM</a:t>
            </a:r>
            <a:r>
              <a:rPr lang="zh-CN" altLang="en-US" sz="2400" dirty="0">
                <a:latin typeface="+mn-ea"/>
              </a:rPr>
              <a:t>通过</a:t>
            </a:r>
            <a:r>
              <a:rPr lang="en-US" altLang="zh-CN" sz="2400" dirty="0">
                <a:latin typeface="+mn-ea"/>
              </a:rPr>
              <a:t>CAN</a:t>
            </a:r>
            <a:r>
              <a:rPr lang="zh-CN" altLang="en-US" sz="2400" dirty="0">
                <a:latin typeface="+mn-ea"/>
              </a:rPr>
              <a:t>网络请求仪表模块（</a:t>
            </a:r>
            <a:r>
              <a:rPr lang="en-US" altLang="zh-CN" sz="2400" dirty="0">
                <a:latin typeface="+mn-ea"/>
              </a:rPr>
              <a:t>IPC</a:t>
            </a:r>
            <a:r>
              <a:rPr lang="zh-CN" altLang="en-US" sz="2400" dirty="0">
                <a:latin typeface="+mn-ea"/>
              </a:rPr>
              <a:t>）点亮排水指示灯。</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燃油滤清器排水阀</a:t>
            </a:r>
            <a:endParaRPr lang="en-US" altLang="zh-CN" sz="2400" b="1" dirty="0">
              <a:latin typeface="+mn-ea"/>
            </a:endParaRPr>
          </a:p>
          <a:p>
            <a:pPr indent="576000" algn="just">
              <a:spcAft>
                <a:spcPts val="600"/>
              </a:spcAft>
            </a:pPr>
            <a:r>
              <a:rPr lang="zh-CN" altLang="en-US" sz="2400" dirty="0">
                <a:latin typeface="+mn-ea"/>
              </a:rPr>
              <a:t>当仪表上的排水指示灯点亮后，需要将燃油滤清器中的水分排除干净。排水时将排水阀拧开，使水分流出即可。当有少量柴油被排出时，水分即被排除干净。</a:t>
            </a:r>
            <a:endParaRPr lang="en-US" altLang="zh-CN" sz="2400" dirty="0">
              <a:latin typeface="+mn-ea"/>
            </a:endParaRPr>
          </a:p>
          <a:p>
            <a:pPr indent="576000" algn="just">
              <a:spcAft>
                <a:spcPts val="600"/>
              </a:spcAft>
            </a:pPr>
            <a:r>
              <a:rPr lang="en-US" altLang="zh-CN" sz="2400" b="1" dirty="0">
                <a:latin typeface="+mn-ea"/>
              </a:rPr>
              <a:t>4.</a:t>
            </a:r>
            <a:r>
              <a:rPr lang="zh-CN" altLang="en-US" sz="2400" b="1" dirty="0">
                <a:latin typeface="+mn-ea"/>
              </a:rPr>
              <a:t>燃油滤清器维修指示器</a:t>
            </a:r>
            <a:endParaRPr lang="en-US" altLang="zh-CN" sz="2400" b="1" dirty="0">
              <a:latin typeface="+mn-ea"/>
            </a:endParaRPr>
          </a:p>
          <a:p>
            <a:pPr indent="576000" algn="just">
              <a:spcAft>
                <a:spcPts val="600"/>
              </a:spcAft>
            </a:pPr>
            <a:r>
              <a:rPr lang="zh-CN" altLang="en-US" sz="2400" dirty="0">
                <a:latin typeface="+mn-ea"/>
              </a:rPr>
              <a:t>燃油滤清器维修指示器的作用是指示柴油滤芯是否需要及时更换。</a:t>
            </a:r>
          </a:p>
        </p:txBody>
      </p:sp>
    </p:spTree>
    <p:extLst>
      <p:ext uri="{BB962C8B-B14F-4D97-AF65-F5344CB8AC3E}">
        <p14:creationId xmlns:p14="http://schemas.microsoft.com/office/powerpoint/2010/main" val="136095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CBA5788-9433-E6AD-F0E9-92A7F4647129}"/>
              </a:ext>
            </a:extLst>
          </p:cNvPr>
          <p:cNvSpPr txBox="1"/>
          <p:nvPr/>
        </p:nvSpPr>
        <p:spPr>
          <a:xfrm>
            <a:off x="839999" y="622571"/>
            <a:ext cx="10512000" cy="2462213"/>
          </a:xfrm>
          <a:prstGeom prst="rect">
            <a:avLst/>
          </a:prstGeom>
          <a:noFill/>
        </p:spPr>
        <p:txBody>
          <a:bodyPr wrap="square" rtlCol="0">
            <a:spAutoFit/>
          </a:bodyPr>
          <a:lstStyle/>
          <a:p>
            <a:pPr indent="576000" algn="just">
              <a:spcAft>
                <a:spcPts val="600"/>
              </a:spcAft>
            </a:pPr>
            <a:r>
              <a:rPr lang="zh-CN" altLang="en-US" sz="2500" b="1" dirty="0">
                <a:latin typeface="+mn-ea"/>
              </a:rPr>
              <a:t>（十一）高压油泵总成</a:t>
            </a:r>
            <a:endParaRPr lang="en-US" altLang="zh-CN" sz="2500" b="1" dirty="0">
              <a:latin typeface="+mn-ea"/>
            </a:endParaRPr>
          </a:p>
          <a:p>
            <a:pPr indent="576000" algn="just">
              <a:spcAft>
                <a:spcPts val="600"/>
              </a:spcAft>
            </a:pPr>
            <a:r>
              <a:rPr lang="zh-CN" altLang="en-US" sz="2400" dirty="0">
                <a:latin typeface="+mn-ea"/>
              </a:rPr>
              <a:t>高压油泵的作用：燃油通过高压油泵中的输油泵从油箱吸出，经过燃油滤清器滤清后，进入高压油泵的压力室。燃油经过压缩后，产生高压并通过高压油管输送到油轨。</a:t>
            </a:r>
            <a:endParaRPr lang="en-US" altLang="zh-CN" sz="2400" dirty="0">
              <a:latin typeface="+mn-ea"/>
            </a:endParaRPr>
          </a:p>
          <a:p>
            <a:pPr indent="576000" algn="just">
              <a:spcAft>
                <a:spcPts val="600"/>
              </a:spcAft>
            </a:pPr>
            <a:r>
              <a:rPr lang="zh-CN" altLang="en-US" sz="2400" dirty="0">
                <a:latin typeface="+mn-ea"/>
              </a:rPr>
              <a:t>电装系统高压油泵总成的结构：输油泵、油压调节器、油量计量阀（</a:t>
            </a:r>
            <a:r>
              <a:rPr lang="en-US" altLang="zh-CN" sz="2400" dirty="0">
                <a:latin typeface="+mn-ea"/>
              </a:rPr>
              <a:t>SCV</a:t>
            </a:r>
            <a:r>
              <a:rPr lang="zh-CN" altLang="en-US" sz="2400" dirty="0">
                <a:latin typeface="+mn-ea"/>
              </a:rPr>
              <a:t>）、高压柱塞与泵油室、燃油温度传感器等，如图</a:t>
            </a:r>
            <a:r>
              <a:rPr lang="en-US" altLang="zh-CN" sz="2400" dirty="0">
                <a:latin typeface="+mn-ea"/>
              </a:rPr>
              <a:t>2-7-9</a:t>
            </a:r>
            <a:r>
              <a:rPr lang="zh-CN" altLang="en-US" sz="2400" dirty="0">
                <a:latin typeface="+mn-ea"/>
              </a:rPr>
              <a:t>所示。</a:t>
            </a:r>
          </a:p>
        </p:txBody>
      </p:sp>
      <p:pic>
        <p:nvPicPr>
          <p:cNvPr id="5" name="图片 4">
            <a:extLst>
              <a:ext uri="{FF2B5EF4-FFF2-40B4-BE49-F238E27FC236}">
                <a16:creationId xmlns:a16="http://schemas.microsoft.com/office/drawing/2014/main" id="{86543569-3F3D-72EA-3E6E-80F78C10A1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9333" y="3378286"/>
            <a:ext cx="6333333" cy="2857143"/>
          </a:xfrm>
          <a:prstGeom prst="rect">
            <a:avLst/>
          </a:prstGeom>
        </p:spPr>
      </p:pic>
    </p:spTree>
    <p:extLst>
      <p:ext uri="{BB962C8B-B14F-4D97-AF65-F5344CB8AC3E}">
        <p14:creationId xmlns:p14="http://schemas.microsoft.com/office/powerpoint/2010/main" val="3357196891"/>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55DDC4-044C-CF13-BEED-DB3B88ACB0D9}"/>
              </a:ext>
            </a:extLst>
          </p:cNvPr>
          <p:cNvSpPr txBox="1"/>
          <p:nvPr/>
        </p:nvSpPr>
        <p:spPr>
          <a:xfrm>
            <a:off x="840000" y="1713145"/>
            <a:ext cx="10512000" cy="3431709"/>
          </a:xfrm>
          <a:prstGeom prst="rect">
            <a:avLst/>
          </a:prstGeom>
          <a:noFill/>
        </p:spPr>
        <p:txBody>
          <a:bodyPr wrap="square" rtlCol="0">
            <a:spAutoFit/>
          </a:bodyPr>
          <a:lstStyle/>
          <a:p>
            <a:pPr indent="576000" algn="just">
              <a:spcAft>
                <a:spcPts val="600"/>
              </a:spcAft>
            </a:pPr>
            <a:r>
              <a:rPr lang="en-US" altLang="zh-CN" sz="2400" b="1" dirty="0">
                <a:latin typeface="+mn-ea"/>
              </a:rPr>
              <a:t>1.</a:t>
            </a:r>
            <a:r>
              <a:rPr lang="zh-CN" altLang="en-US" sz="2400" b="1" dirty="0">
                <a:latin typeface="+mn-ea"/>
              </a:rPr>
              <a:t>输油泵</a:t>
            </a:r>
            <a:endParaRPr lang="en-US" altLang="zh-CN" sz="2400" b="1" dirty="0">
              <a:latin typeface="+mn-ea"/>
            </a:endParaRPr>
          </a:p>
          <a:p>
            <a:pPr indent="576000" algn="just">
              <a:spcAft>
                <a:spcPts val="600"/>
              </a:spcAft>
            </a:pPr>
            <a:r>
              <a:rPr lang="zh-CN" altLang="en-US" sz="2400" dirty="0">
                <a:latin typeface="+mn-ea"/>
              </a:rPr>
              <a:t>电装系统的输油泵属于次摆线型转子输油泵。其作用是将燃油从油箱吸入，并使油压上升到</a:t>
            </a:r>
            <a:r>
              <a:rPr lang="en-US" altLang="zh-CN" sz="2400" dirty="0">
                <a:latin typeface="+mn-ea"/>
              </a:rPr>
              <a:t>3bar</a:t>
            </a:r>
            <a:r>
              <a:rPr lang="zh-CN" altLang="en-US" sz="2400" dirty="0">
                <a:latin typeface="+mn-ea"/>
              </a:rPr>
              <a:t>（</a:t>
            </a:r>
            <a:r>
              <a:rPr lang="en-US" altLang="zh-CN" sz="2400" dirty="0">
                <a:latin typeface="+mn-ea"/>
              </a:rPr>
              <a:t>3×10</a:t>
            </a:r>
            <a:r>
              <a:rPr lang="en-US" altLang="zh-CN" sz="2400" baseline="30000" dirty="0">
                <a:latin typeface="+mn-ea"/>
              </a:rPr>
              <a:t>5</a:t>
            </a:r>
            <a:r>
              <a:rPr lang="en-US" altLang="zh-CN" sz="2400" dirty="0">
                <a:latin typeface="+mn-ea"/>
              </a:rPr>
              <a:t>Pa</a:t>
            </a:r>
            <a:r>
              <a:rPr lang="zh-CN" altLang="en-US" sz="2400" dirty="0">
                <a:latin typeface="+mn-ea"/>
              </a:rPr>
              <a:t>）左右。</a:t>
            </a:r>
            <a:endParaRPr lang="en-US" altLang="zh-CN" sz="2400" dirty="0">
              <a:latin typeface="+mn-ea"/>
            </a:endParaRPr>
          </a:p>
          <a:p>
            <a:pPr indent="576000" algn="just">
              <a:spcAft>
                <a:spcPts val="600"/>
              </a:spcAft>
            </a:pPr>
            <a:r>
              <a:rPr lang="en-US" altLang="zh-CN" sz="2400" b="1" dirty="0">
                <a:latin typeface="+mn-ea"/>
              </a:rPr>
              <a:t>2.</a:t>
            </a:r>
            <a:r>
              <a:rPr lang="zh-CN" altLang="en-US" sz="2400" b="1" dirty="0">
                <a:latin typeface="+mn-ea"/>
              </a:rPr>
              <a:t>油压调节器</a:t>
            </a:r>
            <a:endParaRPr lang="en-US" altLang="zh-CN" sz="2400" b="1" dirty="0">
              <a:latin typeface="+mn-ea"/>
            </a:endParaRPr>
          </a:p>
          <a:p>
            <a:pPr indent="576000" algn="just">
              <a:spcAft>
                <a:spcPts val="600"/>
              </a:spcAft>
            </a:pPr>
            <a:r>
              <a:rPr lang="zh-CN" altLang="en-US" sz="2400" dirty="0">
                <a:latin typeface="+mn-ea"/>
              </a:rPr>
              <a:t>油压调节器的作用是调节输油泵的出油压力，使其稳定在</a:t>
            </a:r>
            <a:r>
              <a:rPr lang="en-US" altLang="zh-CN" sz="2400" dirty="0">
                <a:latin typeface="+mn-ea"/>
              </a:rPr>
              <a:t>3bar</a:t>
            </a:r>
            <a:r>
              <a:rPr lang="zh-CN" altLang="en-US" sz="2400" dirty="0">
                <a:latin typeface="+mn-ea"/>
              </a:rPr>
              <a:t>左右。</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油量计量阀（</a:t>
            </a:r>
            <a:r>
              <a:rPr lang="en-US" altLang="zh-CN" sz="2400" b="1" dirty="0">
                <a:latin typeface="+mn-ea"/>
              </a:rPr>
              <a:t>SCV</a:t>
            </a:r>
            <a:r>
              <a:rPr lang="zh-CN" altLang="en-US" sz="2400" b="1" dirty="0">
                <a:latin typeface="+mn-ea"/>
              </a:rPr>
              <a:t>）</a:t>
            </a:r>
            <a:endParaRPr lang="en-US" altLang="zh-CN" sz="2400" b="1" dirty="0">
              <a:latin typeface="+mn-ea"/>
            </a:endParaRPr>
          </a:p>
          <a:p>
            <a:pPr indent="576000" algn="just">
              <a:spcAft>
                <a:spcPts val="600"/>
              </a:spcAft>
            </a:pPr>
            <a:r>
              <a:rPr lang="zh-CN" altLang="en-US" sz="2400" dirty="0">
                <a:latin typeface="+mn-ea"/>
              </a:rPr>
              <a:t>油量计量阀的作用是调整进入泵油室的油量，从而调节高压泵总成的出油压力。</a:t>
            </a:r>
            <a:endParaRPr lang="en-US" altLang="zh-CN" sz="2400" dirty="0">
              <a:latin typeface="+mn-ea"/>
            </a:endParaRPr>
          </a:p>
        </p:txBody>
      </p:sp>
    </p:spTree>
    <p:extLst>
      <p:ext uri="{BB962C8B-B14F-4D97-AF65-F5344CB8AC3E}">
        <p14:creationId xmlns:p14="http://schemas.microsoft.com/office/powerpoint/2010/main" val="74116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8C49C9-6683-CC72-E53A-B19E8C5EAC03}"/>
              </a:ext>
            </a:extLst>
          </p:cNvPr>
          <p:cNvSpPr txBox="1"/>
          <p:nvPr/>
        </p:nvSpPr>
        <p:spPr>
          <a:xfrm>
            <a:off x="840000" y="700390"/>
            <a:ext cx="10512000" cy="1723549"/>
          </a:xfrm>
          <a:prstGeom prst="rect">
            <a:avLst/>
          </a:prstGeom>
          <a:noFill/>
        </p:spPr>
        <p:txBody>
          <a:bodyPr wrap="square" rtlCol="0">
            <a:spAutoFit/>
          </a:bodyPr>
          <a:lstStyle/>
          <a:p>
            <a:pPr indent="576000" algn="just">
              <a:spcAft>
                <a:spcPts val="600"/>
              </a:spcAft>
            </a:pPr>
            <a:r>
              <a:rPr lang="zh-CN" altLang="en-US" sz="2500" b="1" dirty="0">
                <a:latin typeface="+mn-ea"/>
              </a:rPr>
              <a:t>（二）气缸与气缸套</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气缸及气缸的排列形式</a:t>
            </a:r>
            <a:endParaRPr lang="en-US" altLang="zh-CN" sz="2400" b="1" dirty="0">
              <a:latin typeface="+mn-ea"/>
            </a:endParaRPr>
          </a:p>
          <a:p>
            <a:pPr indent="576000" algn="just">
              <a:spcAft>
                <a:spcPts val="600"/>
              </a:spcAft>
            </a:pPr>
            <a:r>
              <a:rPr lang="zh-CN" altLang="en-US" sz="2400" dirty="0">
                <a:latin typeface="+mn-ea"/>
              </a:rPr>
              <a:t>气缸是指缸体内引导活塞做往复运动的圆柱形空腔。气缸在发动机上的排列形式主要有四种，即直列式、</a:t>
            </a:r>
            <a:r>
              <a:rPr lang="en-US" altLang="zh-CN" sz="2400" dirty="0">
                <a:latin typeface="+mn-ea"/>
              </a:rPr>
              <a:t>V</a:t>
            </a:r>
            <a:r>
              <a:rPr lang="zh-CN" altLang="en-US" sz="2400" dirty="0">
                <a:latin typeface="+mn-ea"/>
              </a:rPr>
              <a:t>形、</a:t>
            </a:r>
            <a:r>
              <a:rPr lang="en-US" altLang="zh-CN" sz="2400" dirty="0">
                <a:latin typeface="+mn-ea"/>
              </a:rPr>
              <a:t>W</a:t>
            </a:r>
            <a:r>
              <a:rPr lang="zh-CN" altLang="en-US" sz="2400" dirty="0">
                <a:latin typeface="+mn-ea"/>
              </a:rPr>
              <a:t>形和水平对置式，如图</a:t>
            </a:r>
            <a:r>
              <a:rPr lang="en-US" altLang="zh-CN" sz="2400" dirty="0">
                <a:latin typeface="+mn-ea"/>
              </a:rPr>
              <a:t>2-2-3</a:t>
            </a:r>
            <a:r>
              <a:rPr lang="zh-CN" altLang="en-US" sz="2400" dirty="0">
                <a:latin typeface="+mn-ea"/>
              </a:rPr>
              <a:t>所示。</a:t>
            </a:r>
          </a:p>
        </p:txBody>
      </p:sp>
      <p:pic>
        <p:nvPicPr>
          <p:cNvPr id="5" name="图片 4">
            <a:extLst>
              <a:ext uri="{FF2B5EF4-FFF2-40B4-BE49-F238E27FC236}">
                <a16:creationId xmlns:a16="http://schemas.microsoft.com/office/drawing/2014/main" id="{215E9F61-4365-F59D-B20E-E1DEFBB263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8381" y="2633801"/>
            <a:ext cx="5695238" cy="3523809"/>
          </a:xfrm>
          <a:prstGeom prst="rect">
            <a:avLst/>
          </a:prstGeom>
        </p:spPr>
      </p:pic>
    </p:spTree>
    <p:extLst>
      <p:ext uri="{BB962C8B-B14F-4D97-AF65-F5344CB8AC3E}">
        <p14:creationId xmlns:p14="http://schemas.microsoft.com/office/powerpoint/2010/main" val="1164537703"/>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73E1285-07AE-9B3E-045D-FFB5ED871446}"/>
              </a:ext>
            </a:extLst>
          </p:cNvPr>
          <p:cNvSpPr txBox="1"/>
          <p:nvPr/>
        </p:nvSpPr>
        <p:spPr>
          <a:xfrm>
            <a:off x="840000" y="1528479"/>
            <a:ext cx="10512000" cy="3801041"/>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高压柱塞与泵油室</a:t>
            </a:r>
            <a:endParaRPr lang="en-US" altLang="zh-CN" sz="2400" b="1" dirty="0">
              <a:latin typeface="+mn-ea"/>
            </a:endParaRPr>
          </a:p>
          <a:p>
            <a:pPr indent="576000" algn="just">
              <a:spcAft>
                <a:spcPts val="600"/>
              </a:spcAft>
            </a:pPr>
            <a:r>
              <a:rPr lang="zh-CN" altLang="en-US" sz="2400" dirty="0">
                <a:latin typeface="+mn-ea"/>
              </a:rPr>
              <a:t>高压柱塞与泵油室形成一个高度密封的空间，其作用是压缩燃油，将燃油压力升高到目标油压。</a:t>
            </a:r>
            <a:endParaRPr lang="en-US" altLang="zh-CN" sz="2400" b="1" dirty="0">
              <a:latin typeface="+mn-ea"/>
            </a:endParaRPr>
          </a:p>
          <a:p>
            <a:pPr indent="576000" algn="just">
              <a:spcAft>
                <a:spcPts val="600"/>
              </a:spcAft>
            </a:pPr>
            <a:r>
              <a:rPr lang="en-US" altLang="zh-CN" sz="2400" b="1" dirty="0">
                <a:latin typeface="+mn-ea"/>
              </a:rPr>
              <a:t>5.</a:t>
            </a:r>
            <a:r>
              <a:rPr lang="zh-CN" altLang="en-US" sz="2400" b="1" dirty="0">
                <a:latin typeface="+mn-ea"/>
              </a:rPr>
              <a:t>燃油温度传感器</a:t>
            </a:r>
            <a:endParaRPr lang="en-US" altLang="zh-CN" sz="2400" b="1" dirty="0">
              <a:latin typeface="+mn-ea"/>
            </a:endParaRPr>
          </a:p>
          <a:p>
            <a:pPr indent="576000" algn="just">
              <a:spcAft>
                <a:spcPts val="600"/>
              </a:spcAft>
            </a:pPr>
            <a:r>
              <a:rPr lang="zh-CN" altLang="en-US" sz="2400" dirty="0">
                <a:latin typeface="+mn-ea"/>
              </a:rPr>
              <a:t>燃油温度传感器的作用是检测燃油的温度，对发动机喷油量与油压进行修正。它使用负温度系数的热敏电阻作为检测元件。</a:t>
            </a:r>
            <a:endParaRPr lang="en-US" altLang="zh-CN" sz="2400" dirty="0">
              <a:latin typeface="+mn-ea"/>
            </a:endParaRPr>
          </a:p>
          <a:p>
            <a:pPr indent="576000" algn="just">
              <a:spcAft>
                <a:spcPts val="600"/>
              </a:spcAft>
            </a:pPr>
            <a:r>
              <a:rPr lang="en-US" altLang="zh-CN" sz="2400" b="1" dirty="0">
                <a:latin typeface="+mn-ea"/>
              </a:rPr>
              <a:t>6.</a:t>
            </a:r>
            <a:r>
              <a:rPr lang="zh-CN" altLang="en-US" sz="2400" b="1" dirty="0">
                <a:latin typeface="+mn-ea"/>
              </a:rPr>
              <a:t>高压油管</a:t>
            </a:r>
            <a:endParaRPr lang="en-US" altLang="zh-CN" sz="2400" b="1" dirty="0">
              <a:latin typeface="+mn-ea"/>
            </a:endParaRPr>
          </a:p>
          <a:p>
            <a:pPr indent="576000" algn="just">
              <a:spcAft>
                <a:spcPts val="600"/>
              </a:spcAft>
            </a:pPr>
            <a:r>
              <a:rPr lang="zh-CN" altLang="en-US" sz="2400" dirty="0">
                <a:latin typeface="+mn-ea"/>
              </a:rPr>
              <a:t>高压油管承受的燃油压力比较高。所以，安装时必须确保其密封性能，否则会出现燃油泄漏现象，导致发动机工作异常。</a:t>
            </a:r>
            <a:endParaRPr lang="en-US" altLang="zh-CN" sz="2400" dirty="0">
              <a:latin typeface="+mn-ea"/>
            </a:endParaRPr>
          </a:p>
        </p:txBody>
      </p:sp>
    </p:spTree>
    <p:extLst>
      <p:ext uri="{BB962C8B-B14F-4D97-AF65-F5344CB8AC3E}">
        <p14:creationId xmlns:p14="http://schemas.microsoft.com/office/powerpoint/2010/main" val="1825954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fade">
                                      <p:cBhvr>
                                        <p:cTn id="2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AE2535D-26E1-EBD8-1B08-57AFC9175C4D}"/>
              </a:ext>
            </a:extLst>
          </p:cNvPr>
          <p:cNvSpPr txBox="1"/>
          <p:nvPr/>
        </p:nvSpPr>
        <p:spPr>
          <a:xfrm>
            <a:off x="840000" y="749030"/>
            <a:ext cx="10512000" cy="2169825"/>
          </a:xfrm>
          <a:prstGeom prst="rect">
            <a:avLst/>
          </a:prstGeom>
          <a:noFill/>
        </p:spPr>
        <p:txBody>
          <a:bodyPr wrap="square" rtlCol="0">
            <a:spAutoFit/>
          </a:bodyPr>
          <a:lstStyle/>
          <a:p>
            <a:pPr indent="576000" algn="just">
              <a:spcAft>
                <a:spcPts val="600"/>
              </a:spcAft>
            </a:pPr>
            <a:r>
              <a:rPr lang="en-US" altLang="zh-CN" sz="2400" b="1" dirty="0">
                <a:latin typeface="+mn-ea"/>
              </a:rPr>
              <a:t>7.</a:t>
            </a:r>
            <a:r>
              <a:rPr lang="zh-CN" altLang="en-US" sz="2400" b="1" dirty="0">
                <a:latin typeface="+mn-ea"/>
              </a:rPr>
              <a:t>公共油轨（简称共轨）</a:t>
            </a:r>
            <a:endParaRPr lang="en-US" altLang="zh-CN" sz="2400" b="1" dirty="0">
              <a:latin typeface="+mn-ea"/>
            </a:endParaRPr>
          </a:p>
          <a:p>
            <a:pPr indent="576000" algn="just">
              <a:spcAft>
                <a:spcPts val="600"/>
              </a:spcAft>
            </a:pPr>
            <a:r>
              <a:rPr lang="zh-CN" altLang="en-US" sz="2400" dirty="0">
                <a:latin typeface="+mn-ea"/>
              </a:rPr>
              <a:t>共轨总成包括油轨、油压传感器与限压阀，如图</a:t>
            </a:r>
            <a:r>
              <a:rPr lang="en-US" altLang="zh-CN" sz="2400" dirty="0">
                <a:latin typeface="+mn-ea"/>
              </a:rPr>
              <a:t>2-7-10</a:t>
            </a:r>
            <a:r>
              <a:rPr lang="zh-CN" altLang="en-US" sz="2400" dirty="0">
                <a:latin typeface="+mn-ea"/>
              </a:rPr>
              <a:t>所示。</a:t>
            </a:r>
            <a:endParaRPr lang="en-US" altLang="zh-CN" sz="2400" dirty="0">
              <a:latin typeface="+mn-ea"/>
            </a:endParaRPr>
          </a:p>
          <a:p>
            <a:pPr indent="576000" algn="just">
              <a:spcAft>
                <a:spcPts val="600"/>
              </a:spcAft>
            </a:pPr>
            <a:r>
              <a:rPr lang="en-US" altLang="zh-CN" sz="2400" b="1" dirty="0">
                <a:latin typeface="+mn-ea"/>
              </a:rPr>
              <a:t>8.</a:t>
            </a:r>
            <a:r>
              <a:rPr lang="zh-CN" altLang="en-US" sz="2400" b="1" dirty="0">
                <a:latin typeface="+mn-ea"/>
              </a:rPr>
              <a:t>喷油器</a:t>
            </a:r>
            <a:endParaRPr lang="en-US" altLang="zh-CN" sz="2400" b="1" dirty="0">
              <a:latin typeface="+mn-ea"/>
            </a:endParaRPr>
          </a:p>
          <a:p>
            <a:pPr indent="576000" algn="just">
              <a:spcAft>
                <a:spcPts val="600"/>
              </a:spcAft>
            </a:pPr>
            <a:r>
              <a:rPr lang="zh-CN" altLang="en-US" sz="2400" dirty="0">
                <a:latin typeface="+mn-ea"/>
              </a:rPr>
              <a:t>喷油器的作用是将适量的燃油按合适的规律喷进气缸中，以使气缸做功输出动力。喷油器主要由电控线圈调节阀、液控燃油喷射阀两部分组成。</a:t>
            </a:r>
          </a:p>
        </p:txBody>
      </p:sp>
      <p:pic>
        <p:nvPicPr>
          <p:cNvPr id="4" name="图片 3">
            <a:extLst>
              <a:ext uri="{FF2B5EF4-FFF2-40B4-BE49-F238E27FC236}">
                <a16:creationId xmlns:a16="http://schemas.microsoft.com/office/drawing/2014/main" id="{D12E0BFB-9D34-F09D-E4F4-155B24F70E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7638" y="3336587"/>
            <a:ext cx="5236723" cy="2772383"/>
          </a:xfrm>
          <a:prstGeom prst="rect">
            <a:avLst/>
          </a:prstGeom>
        </p:spPr>
      </p:pic>
    </p:spTree>
    <p:extLst>
      <p:ext uri="{BB962C8B-B14F-4D97-AF65-F5344CB8AC3E}">
        <p14:creationId xmlns:p14="http://schemas.microsoft.com/office/powerpoint/2010/main" val="128939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AB46A-F671-A97B-7FAA-E7014D598BF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6B683D0-B3CE-A56E-77EC-7C6096F69769}"/>
              </a:ext>
            </a:extLst>
          </p:cNvPr>
          <p:cNvSpPr txBox="1"/>
          <p:nvPr/>
        </p:nvSpPr>
        <p:spPr>
          <a:xfrm>
            <a:off x="840000" y="161468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4" name="图片 3">
            <a:extLst>
              <a:ext uri="{FF2B5EF4-FFF2-40B4-BE49-F238E27FC236}">
                <a16:creationId xmlns:a16="http://schemas.microsoft.com/office/drawing/2014/main" id="{45A316C6-4B2B-7662-4EA7-6C62796D0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331115"/>
            <a:ext cx="10512000" cy="2416089"/>
          </a:xfrm>
          <a:prstGeom prst="rect">
            <a:avLst/>
          </a:prstGeom>
        </p:spPr>
      </p:pic>
    </p:spTree>
    <p:extLst>
      <p:ext uri="{BB962C8B-B14F-4D97-AF65-F5344CB8AC3E}">
        <p14:creationId xmlns:p14="http://schemas.microsoft.com/office/powerpoint/2010/main" val="2185962676"/>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857A2-9D80-EF18-1A46-AEBF8C6EDC9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BB76C47-E906-8B71-745C-6C48DE40FA00}"/>
              </a:ext>
            </a:extLst>
          </p:cNvPr>
          <p:cNvSpPr txBox="1"/>
          <p:nvPr/>
        </p:nvSpPr>
        <p:spPr>
          <a:xfrm>
            <a:off x="840000" y="1136025"/>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4" name="图片 3">
            <a:extLst>
              <a:ext uri="{FF2B5EF4-FFF2-40B4-BE49-F238E27FC236}">
                <a16:creationId xmlns:a16="http://schemas.microsoft.com/office/drawing/2014/main" id="{DE45BDC8-D8AA-54C8-36D4-EACB517BFB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972506"/>
            <a:ext cx="10512000" cy="3340154"/>
          </a:xfrm>
          <a:prstGeom prst="rect">
            <a:avLst/>
          </a:prstGeom>
        </p:spPr>
      </p:pic>
    </p:spTree>
    <p:extLst>
      <p:ext uri="{BB962C8B-B14F-4D97-AF65-F5344CB8AC3E}">
        <p14:creationId xmlns:p14="http://schemas.microsoft.com/office/powerpoint/2010/main" val="3494624707"/>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6389"/>
            <p:custDataLst>
              <p:tags r:id="rId2"/>
            </p:custDataLst>
          </p:nvPr>
        </p:nvSpPr>
        <p:spPr>
          <a:xfrm>
            <a:off x="1595336" y="2667000"/>
            <a:ext cx="4870022" cy="457200"/>
          </a:xfrm>
        </p:spPr>
        <p:txBody>
          <a:bodyPr>
            <a:normAutofit lnSpcReduction="10000"/>
          </a:bodyPr>
          <a:lstStyle/>
          <a:p>
            <a:r>
              <a:rPr lang="zh-CN" altLang="en-US" sz="2800" dirty="0"/>
              <a:t>THEEND</a:t>
            </a:r>
          </a:p>
        </p:txBody>
      </p:sp>
      <p:sp>
        <p:nvSpPr>
          <p:cNvPr id="3" name="标题 2"/>
          <p:cNvSpPr>
            <a:spLocks noGrp="1"/>
          </p:cNvSpPr>
          <p:nvPr>
            <p:ph type="ctrTitle" idx="16388"/>
            <p:custDataLst>
              <p:tags r:id="rId3"/>
            </p:custDataLst>
          </p:nvPr>
        </p:nvSpPr>
        <p:spPr>
          <a:xfrm>
            <a:off x="1595336" y="3175000"/>
            <a:ext cx="4871786" cy="1016000"/>
          </a:xfrm>
        </p:spPr>
        <p:txBody>
          <a:bodyPr>
            <a:normAutofit/>
          </a:bodyPr>
          <a:lstStyle/>
          <a:p>
            <a:r>
              <a:rPr lang="zh-CN" altLang="en-US" sz="4000" dirty="0">
                <a:sym typeface="+mn-ea"/>
              </a:rPr>
              <a:t>汽车构造</a:t>
            </a:r>
            <a:endParaRPr lang="zh-CN" altLang="en-US" sz="4000" dirty="0"/>
          </a:p>
        </p:txBody>
      </p:sp>
      <p:pic>
        <p:nvPicPr>
          <p:cNvPr id="9" name="图片 8"/>
          <p:cNvPicPr>
            <a:picLocks noChangeAspect="1"/>
          </p:cNvPicPr>
          <p:nvPr/>
        </p:nvPicPr>
        <p:blipFill>
          <a:blip r:embed="rId5"/>
          <a:stretch>
            <a:fillRect/>
          </a:stretch>
        </p:blipFill>
        <p:spPr>
          <a:xfrm>
            <a:off x="256540" y="196850"/>
            <a:ext cx="2402205" cy="40830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8E102A7-A367-E9E8-B216-0009F5BFB2D2}"/>
              </a:ext>
            </a:extLst>
          </p:cNvPr>
          <p:cNvSpPr txBox="1"/>
          <p:nvPr/>
        </p:nvSpPr>
        <p:spPr>
          <a:xfrm>
            <a:off x="840000" y="712435"/>
            <a:ext cx="10512000" cy="549381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直列式气缸。直列式气缸多用于六缸以下的发动机。各个气缸排列成一列，所有气缸共用一根曲轴和一个气缸盖，气缸多采用垂直布置（极少数采用斜置布置）。直列式气缸的结构简单，易于制造，成本较低；但长度和高度都较大。</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V</a:t>
            </a:r>
            <a:r>
              <a:rPr lang="zh-CN" altLang="en-US" sz="2400" dirty="0">
                <a:latin typeface="+mn-ea"/>
              </a:rPr>
              <a:t>形气缸。</a:t>
            </a:r>
            <a:r>
              <a:rPr lang="en-US" altLang="zh-CN" sz="2400" dirty="0">
                <a:latin typeface="+mn-ea"/>
              </a:rPr>
              <a:t>V</a:t>
            </a:r>
            <a:r>
              <a:rPr lang="zh-CN" altLang="en-US" sz="2400" dirty="0">
                <a:latin typeface="+mn-ea"/>
              </a:rPr>
              <a:t>形气缸采用一根曲轴驱动两列气缸中的活塞运动，曲轴上每个连杆轴颈上连接两个连杆。因此，发动机至少应有两个以上的气缸盖。该类型发动机的优点是缩短了发动机的长度和高度，增加了气缸体的刚度及稳定性，运转平稳，结构紧凑；缺点是宽度有一定量的增大、形状复杂、加工困难。其多用于缸数较多的大功率发动机。</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a:t>
            </a:r>
            <a:r>
              <a:rPr lang="en-US" altLang="zh-CN" sz="2400" dirty="0">
                <a:latin typeface="+mn-ea"/>
              </a:rPr>
              <a:t>W</a:t>
            </a:r>
            <a:r>
              <a:rPr lang="zh-CN" altLang="en-US" sz="2400" dirty="0">
                <a:latin typeface="+mn-ea"/>
              </a:rPr>
              <a:t>形气缸。</a:t>
            </a:r>
            <a:r>
              <a:rPr lang="en-US" altLang="zh-CN" sz="2400" dirty="0">
                <a:latin typeface="+mn-ea"/>
              </a:rPr>
              <a:t>W</a:t>
            </a:r>
            <a:r>
              <a:rPr lang="zh-CN" altLang="en-US" sz="2400" dirty="0">
                <a:latin typeface="+mn-ea"/>
              </a:rPr>
              <a:t>形气缸结构与</a:t>
            </a:r>
            <a:r>
              <a:rPr lang="en-US" altLang="zh-CN" sz="2400" dirty="0">
                <a:latin typeface="+mn-ea"/>
              </a:rPr>
              <a:t>V</a:t>
            </a:r>
            <a:r>
              <a:rPr lang="zh-CN" altLang="en-US" sz="2400" dirty="0">
                <a:latin typeface="+mn-ea"/>
              </a:rPr>
              <a:t>形气缸类似，但每侧的气缸数是</a:t>
            </a:r>
            <a:r>
              <a:rPr lang="en-US" altLang="zh-CN" sz="2400" dirty="0">
                <a:latin typeface="+mn-ea"/>
              </a:rPr>
              <a:t>V</a:t>
            </a:r>
            <a:r>
              <a:rPr lang="zh-CN" altLang="en-US" sz="2400" dirty="0">
                <a:latin typeface="+mn-ea"/>
              </a:rPr>
              <a:t>形的两倍。此类发动机结构比</a:t>
            </a:r>
            <a:r>
              <a:rPr lang="en-US" altLang="zh-CN" sz="2400" dirty="0">
                <a:latin typeface="+mn-ea"/>
              </a:rPr>
              <a:t>V</a:t>
            </a:r>
            <a:r>
              <a:rPr lang="zh-CN" altLang="en-US" sz="2400" dirty="0">
                <a:latin typeface="+mn-ea"/>
              </a:rPr>
              <a:t>形发动机更为紧凑，动力强劲，主要应用在一些负荷较重或功率要求特别大的车辆。</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）水平对置式气缸。水平对置式气缸实际上可以看成是一种特殊的</a:t>
            </a:r>
            <a:r>
              <a:rPr lang="en-US" altLang="zh-CN" sz="2400" dirty="0">
                <a:latin typeface="+mn-ea"/>
              </a:rPr>
              <a:t>V</a:t>
            </a:r>
            <a:r>
              <a:rPr lang="zh-CN" altLang="en-US" sz="2400" dirty="0">
                <a:latin typeface="+mn-ea"/>
              </a:rPr>
              <a:t>形气缸，其夹角</a:t>
            </a:r>
            <a:r>
              <a:rPr lang="en-US" altLang="zh-CN" sz="2400" dirty="0">
                <a:latin typeface="+mn-ea"/>
              </a:rPr>
              <a:t>γ=180°</a:t>
            </a:r>
            <a:r>
              <a:rPr lang="zh-CN" altLang="en-US" sz="2400" dirty="0">
                <a:latin typeface="+mn-ea"/>
              </a:rPr>
              <a:t>。该类型气缸高度最小。</a:t>
            </a:r>
          </a:p>
        </p:txBody>
      </p:sp>
    </p:spTree>
    <p:extLst>
      <p:ext uri="{BB962C8B-B14F-4D97-AF65-F5344CB8AC3E}">
        <p14:creationId xmlns:p14="http://schemas.microsoft.com/office/powerpoint/2010/main" val="1181110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5EEF5DE-143E-1019-FA15-262E5AADDB80}"/>
              </a:ext>
            </a:extLst>
          </p:cNvPr>
          <p:cNvSpPr txBox="1"/>
          <p:nvPr/>
        </p:nvSpPr>
        <p:spPr>
          <a:xfrm>
            <a:off x="840000" y="759038"/>
            <a:ext cx="5507981" cy="5339923"/>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气缸套</a:t>
            </a:r>
            <a:endParaRPr lang="en-US" altLang="zh-CN" sz="2400" b="1" dirty="0">
              <a:latin typeface="+mn-ea"/>
            </a:endParaRPr>
          </a:p>
          <a:p>
            <a:pPr indent="576000" algn="just">
              <a:spcAft>
                <a:spcPts val="600"/>
              </a:spcAft>
            </a:pPr>
            <a:r>
              <a:rPr lang="zh-CN" altLang="en-US" sz="2400" dirty="0">
                <a:latin typeface="+mn-ea"/>
              </a:rPr>
              <a:t>气缸工作表面要承受高温高压燃气的作用；同时，受到做高速运动的活塞及活塞环的摩擦力作用。因此，气缸表面必须耐高温、耐高压、耐磨损和耐化学腐蚀。部分气缸利用表面处理方式来提高气缸表面的各方面性能，但表面磨损后性能快速下降，且难以修复；也有部分发动机采用优质材料，但成本高。目前，普遍采用的方法是在气缸体内镶入优质合金铸铁或用合金钢制造的、耐磨性优越的气缸套。根据是否与冷却液接触，气缸套可分为干式气缸套和湿式气缸套两种类型，如图</a:t>
            </a:r>
            <a:r>
              <a:rPr lang="en-US" altLang="zh-CN" sz="2400" dirty="0">
                <a:latin typeface="+mn-ea"/>
              </a:rPr>
              <a:t>2-2-4</a:t>
            </a:r>
            <a:r>
              <a:rPr lang="zh-CN" altLang="en-US" sz="2400" dirty="0">
                <a:latin typeface="+mn-ea"/>
              </a:rPr>
              <a:t>所示。</a:t>
            </a:r>
          </a:p>
        </p:txBody>
      </p:sp>
      <p:pic>
        <p:nvPicPr>
          <p:cNvPr id="5" name="图片 4">
            <a:extLst>
              <a:ext uri="{FF2B5EF4-FFF2-40B4-BE49-F238E27FC236}">
                <a16:creationId xmlns:a16="http://schemas.microsoft.com/office/drawing/2014/main" id="{3B07584D-F5E4-168A-3325-ACC41A131C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4092" y="877049"/>
            <a:ext cx="4638108" cy="5103900"/>
          </a:xfrm>
          <a:prstGeom prst="rect">
            <a:avLst/>
          </a:prstGeom>
        </p:spPr>
      </p:pic>
    </p:spTree>
    <p:extLst>
      <p:ext uri="{BB962C8B-B14F-4D97-AF65-F5344CB8AC3E}">
        <p14:creationId xmlns:p14="http://schemas.microsoft.com/office/powerpoint/2010/main" val="34152903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37D7F03-05F4-E811-102F-26C0D20B15C1}"/>
              </a:ext>
            </a:extLst>
          </p:cNvPr>
          <p:cNvSpPr txBox="1"/>
          <p:nvPr/>
        </p:nvSpPr>
        <p:spPr>
          <a:xfrm>
            <a:off x="840000" y="1351508"/>
            <a:ext cx="10512000" cy="4154984"/>
          </a:xfrm>
          <a:prstGeom prst="rect">
            <a:avLst/>
          </a:prstGeom>
          <a:noFill/>
        </p:spPr>
        <p:txBody>
          <a:bodyPr wrap="square" rtlCol="0">
            <a:spAutoFit/>
          </a:bodyPr>
          <a:lstStyle/>
          <a:p>
            <a:pPr indent="576000" algn="just">
              <a:spcAft>
                <a:spcPts val="600"/>
              </a:spcAft>
            </a:pPr>
            <a:r>
              <a:rPr lang="zh-CN" altLang="en-US" sz="2400" dirty="0">
                <a:latin typeface="+mn-ea"/>
              </a:rPr>
              <a:t>干式气缸套不直接与冷却液接触，它用专用仪器压入缸体孔中，由于缸套自上而下都支撑在缸体上，可以加工得很薄，壁厚一般为</a:t>
            </a:r>
            <a:r>
              <a:rPr lang="en-US" altLang="zh-CN" sz="2400" dirty="0">
                <a:latin typeface="+mn-ea"/>
              </a:rPr>
              <a:t>1~3mm</a:t>
            </a:r>
            <a:r>
              <a:rPr lang="zh-CN" altLang="en-US" sz="2400" dirty="0">
                <a:latin typeface="+mn-ea"/>
              </a:rPr>
              <a:t>。湿式气缸套直接与冷却液接触，也是用专用仪器压入缸体孔中。冷却液接触到缸套的中部，由于它只在上部和下部有支撑，必须比干式气缸套厚，壁厚一般为</a:t>
            </a:r>
            <a:r>
              <a:rPr lang="en-US" altLang="zh-CN" sz="2400" dirty="0">
                <a:latin typeface="+mn-ea"/>
              </a:rPr>
              <a:t>5~9mm</a:t>
            </a:r>
            <a:r>
              <a:rPr lang="zh-CN" altLang="en-US" sz="2400" dirty="0">
                <a:latin typeface="+mn-ea"/>
              </a:rPr>
              <a:t>。为了保证径向定位，气缸套外表面有两个凸出的圆环带，即上支承定位带</a:t>
            </a:r>
            <a:r>
              <a:rPr lang="en-US" altLang="zh-CN" sz="2400" dirty="0">
                <a:latin typeface="+mn-ea"/>
              </a:rPr>
              <a:t>A</a:t>
            </a:r>
            <a:r>
              <a:rPr lang="zh-CN" altLang="en-US" sz="2400" dirty="0">
                <a:latin typeface="+mn-ea"/>
              </a:rPr>
              <a:t>和下支承定位带</a:t>
            </a:r>
            <a:r>
              <a:rPr lang="en-US" altLang="zh-CN" sz="2400" dirty="0">
                <a:latin typeface="+mn-ea"/>
              </a:rPr>
              <a:t>B</a:t>
            </a:r>
            <a:r>
              <a:rPr lang="zh-CN" altLang="en-US" sz="2400" dirty="0">
                <a:latin typeface="+mn-ea"/>
              </a:rPr>
              <a:t>，轴向定位则利用上端凸缘实现。为防止漏液，气缸套下部设有</a:t>
            </a:r>
            <a:r>
              <a:rPr lang="en-US" altLang="zh-CN" sz="2400" dirty="0">
                <a:latin typeface="+mn-ea"/>
              </a:rPr>
              <a:t>1~2</a:t>
            </a:r>
            <a:r>
              <a:rPr lang="zh-CN" altLang="en-US" sz="2400" dirty="0">
                <a:latin typeface="+mn-ea"/>
              </a:rPr>
              <a:t>个耐油、耐热橡胶密封圈。湿式气缸套装入气缸孔后，其顶面一般高出气缸体</a:t>
            </a:r>
            <a:r>
              <a:rPr lang="en-US" altLang="zh-CN" sz="2400" dirty="0">
                <a:latin typeface="+mn-ea"/>
              </a:rPr>
              <a:t>0.05~0.15mm</a:t>
            </a:r>
            <a:r>
              <a:rPr lang="zh-CN" altLang="en-US" sz="2400" dirty="0">
                <a:latin typeface="+mn-ea"/>
              </a:rPr>
              <a:t>，主要目的是在紧固气缸盖螺栓时，将气缸垫压得更紧，以保证气缸具有良好的密封性，防止冷却液和气缸内高压气体窜漏。湿式气缸套具有散热性好、缸体铸造方便、易拆卸等优点；缺点是气缸体刚度较差，容易漏液、漏气。</a:t>
            </a:r>
          </a:p>
        </p:txBody>
      </p:sp>
    </p:spTree>
    <p:extLst>
      <p:ext uri="{BB962C8B-B14F-4D97-AF65-F5344CB8AC3E}">
        <p14:creationId xmlns:p14="http://schemas.microsoft.com/office/powerpoint/2010/main" val="41450296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5CE36BA-88E0-1CC3-02A1-BDD5763CC828}"/>
              </a:ext>
            </a:extLst>
          </p:cNvPr>
          <p:cNvSpPr txBox="1"/>
          <p:nvPr/>
        </p:nvSpPr>
        <p:spPr>
          <a:xfrm>
            <a:off x="840000" y="1313036"/>
            <a:ext cx="10512000" cy="4231928"/>
          </a:xfrm>
          <a:prstGeom prst="rect">
            <a:avLst/>
          </a:prstGeom>
          <a:noFill/>
        </p:spPr>
        <p:txBody>
          <a:bodyPr wrap="square" rtlCol="0">
            <a:spAutoFit/>
          </a:bodyPr>
          <a:lstStyle/>
          <a:p>
            <a:pPr indent="576000" algn="just">
              <a:spcAft>
                <a:spcPts val="600"/>
              </a:spcAft>
            </a:pPr>
            <a:r>
              <a:rPr lang="zh-CN" altLang="en-US" sz="2500" b="1" dirty="0">
                <a:latin typeface="+mn-ea"/>
              </a:rPr>
              <a:t>（三）气缸盖</a:t>
            </a:r>
            <a:endParaRPr lang="en-US" altLang="zh-CN" sz="2500" b="1" dirty="0">
              <a:latin typeface="+mn-ea"/>
            </a:endParaRPr>
          </a:p>
          <a:p>
            <a:pPr indent="576000" algn="just">
              <a:spcAft>
                <a:spcPts val="600"/>
              </a:spcAft>
            </a:pPr>
            <a:r>
              <a:rPr lang="zh-CN" altLang="en-US" sz="2400" dirty="0">
                <a:latin typeface="+mn-ea"/>
              </a:rPr>
              <a:t>气缸盖的主要功用是密封气缸上部，与活塞顶部和气缸壁一起形成燃烧室，并支承气缸内的气体压力。气缸盖内部也有冷却液套，其端面上的冷却液孔与气缸体的冷却液孔相通，以便利用循环的冷却液来冷却燃烧室等高温部分。气缸盖可分为分开式气缸盖和整体式气缸盖两种类型。分开式气缸盖即同一发动机上有多个气缸盖，气缸可一缸一盖，也可两缸或三缸共用一盖。分开式气缸盖主要应用在一些质量较重、热负荷重的柴油机或汽油机上。整体式气缸盖是指发动机所有气缸共用一个气缸盖，这种类型的气缸盖多应用在热负荷相对较轻的发动机上。气缸盖因形状复杂，一般都采用灰铸铁或合金铸铁铸成，有的汽油机的气缸盖用铝合金铸造，因铝的导热性比铸铁好，有利于提高压缩比。铝合金气缸盖的缺点是刚度低，使用中容易变形。</a:t>
            </a:r>
          </a:p>
        </p:txBody>
      </p:sp>
    </p:spTree>
    <p:extLst>
      <p:ext uri="{BB962C8B-B14F-4D97-AF65-F5344CB8AC3E}">
        <p14:creationId xmlns:p14="http://schemas.microsoft.com/office/powerpoint/2010/main" val="3574313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0F4EBAD-F286-8978-DCAA-025BB241091C}"/>
              </a:ext>
            </a:extLst>
          </p:cNvPr>
          <p:cNvSpPr txBox="1"/>
          <p:nvPr/>
        </p:nvSpPr>
        <p:spPr>
          <a:xfrm>
            <a:off x="840000" y="1682368"/>
            <a:ext cx="10512000" cy="3493264"/>
          </a:xfrm>
          <a:prstGeom prst="rect">
            <a:avLst/>
          </a:prstGeom>
          <a:noFill/>
        </p:spPr>
        <p:txBody>
          <a:bodyPr wrap="square" rtlCol="0">
            <a:spAutoFit/>
          </a:bodyPr>
          <a:lstStyle/>
          <a:p>
            <a:pPr algn="just">
              <a:spcAft>
                <a:spcPts val="600"/>
              </a:spcAft>
              <a:buFont typeface="Arial" panose="020B0604020202020204" pitchFamily="34" charset="0"/>
              <a:buChar char="•"/>
            </a:pPr>
            <a:r>
              <a:rPr lang="zh-CN" altLang="en-US" sz="2800" b="1" dirty="0">
                <a:latin typeface="+mn-ea"/>
              </a:rPr>
              <a:t>学习目标</a:t>
            </a:r>
            <a:endParaRPr lang="en-US" altLang="zh-CN" sz="2800" b="1" dirty="0">
              <a:latin typeface="+mn-ea"/>
            </a:endParaRPr>
          </a:p>
          <a:p>
            <a:pPr algn="just" eaLnBrk="0">
              <a:spcAft>
                <a:spcPts val="600"/>
              </a:spcAft>
            </a:pPr>
            <a:r>
              <a:rPr lang="zh-CN" altLang="en-US" sz="2400" dirty="0">
                <a:latin typeface="+mn-ea"/>
              </a:rPr>
              <a:t>（</a:t>
            </a:r>
            <a:r>
              <a:rPr lang="en-US" altLang="zh-CN" sz="2400" dirty="0">
                <a:latin typeface="+mn-ea"/>
              </a:rPr>
              <a:t>1</a:t>
            </a:r>
            <a:r>
              <a:rPr lang="zh-CN" altLang="en-US" sz="2400" dirty="0">
                <a:latin typeface="+mn-ea"/>
              </a:rPr>
              <a:t>）</a:t>
            </a:r>
            <a:r>
              <a:rPr lang="zh-CN" altLang="zh-CN" sz="2400" dirty="0">
                <a:latin typeface="+mn-ea"/>
              </a:rPr>
              <a:t>能够掌握发动机的专业术语。</a:t>
            </a:r>
          </a:p>
          <a:p>
            <a:pPr algn="just" eaLnBrk="0">
              <a:spcAft>
                <a:spcPts val="600"/>
              </a:spcAft>
            </a:pPr>
            <a:r>
              <a:rPr lang="zh-CN" altLang="en-US" sz="2400" dirty="0">
                <a:latin typeface="+mn-ea"/>
              </a:rPr>
              <a:t>（</a:t>
            </a:r>
            <a:r>
              <a:rPr lang="en-US" altLang="zh-CN" sz="2400" dirty="0">
                <a:latin typeface="+mn-ea"/>
              </a:rPr>
              <a:t>2</a:t>
            </a:r>
            <a:r>
              <a:rPr lang="zh-CN" altLang="en-US" sz="2400" dirty="0">
                <a:latin typeface="+mn-ea"/>
              </a:rPr>
              <a:t>）</a:t>
            </a:r>
            <a:r>
              <a:rPr lang="zh-CN" altLang="zh-CN" sz="2400" dirty="0">
                <a:latin typeface="+mn-ea"/>
              </a:rPr>
              <a:t>能够掌握各类汽车发动机的总体构造和工作原理</a:t>
            </a:r>
            <a:r>
              <a:rPr lang="zh-CN" altLang="en-US" sz="2400" dirty="0">
                <a:latin typeface="+mn-ea"/>
              </a:rPr>
              <a:t>，</a:t>
            </a:r>
            <a:r>
              <a:rPr lang="zh-CN" altLang="zh-CN" sz="2400" dirty="0">
                <a:latin typeface="+mn-ea"/>
              </a:rPr>
              <a:t>提高知识点的捕捉能力</a:t>
            </a:r>
            <a:r>
              <a:rPr lang="zh-CN" altLang="en-US" sz="2400" dirty="0">
                <a:latin typeface="+mn-ea"/>
              </a:rPr>
              <a:t>。</a:t>
            </a:r>
            <a:endParaRPr lang="zh-CN" altLang="zh-CN" sz="2400" dirty="0">
              <a:latin typeface="+mn-ea"/>
            </a:endParaRPr>
          </a:p>
          <a:p>
            <a:pPr algn="just" eaLnBrk="0">
              <a:spcAft>
                <a:spcPts val="600"/>
              </a:spcAft>
            </a:pPr>
            <a:r>
              <a:rPr lang="zh-CN" altLang="en-US" sz="2400" dirty="0">
                <a:latin typeface="+mn-ea"/>
              </a:rPr>
              <a:t>（</a:t>
            </a:r>
            <a:r>
              <a:rPr lang="en-US" altLang="zh-CN" sz="2400" dirty="0">
                <a:latin typeface="+mn-ea"/>
              </a:rPr>
              <a:t>3</a:t>
            </a:r>
            <a:r>
              <a:rPr lang="zh-CN" altLang="en-US" sz="2400" dirty="0">
                <a:latin typeface="+mn-ea"/>
              </a:rPr>
              <a:t>）</a:t>
            </a:r>
            <a:r>
              <a:rPr lang="zh-CN" altLang="zh-CN" sz="2400" dirty="0">
                <a:latin typeface="+mn-ea"/>
              </a:rPr>
              <a:t>能够掌握汽车发动机各机构和系统的结构特点与组成。</a:t>
            </a:r>
          </a:p>
          <a:p>
            <a:pPr algn="just" eaLnBrk="0">
              <a:spcAft>
                <a:spcPts val="600"/>
              </a:spcAft>
            </a:pPr>
            <a:r>
              <a:rPr lang="zh-CN" altLang="en-US" sz="2400" dirty="0">
                <a:latin typeface="+mn-ea"/>
              </a:rPr>
              <a:t>（</a:t>
            </a:r>
            <a:r>
              <a:rPr lang="en-US" altLang="zh-CN" sz="2400" dirty="0">
                <a:latin typeface="+mn-ea"/>
              </a:rPr>
              <a:t>4</a:t>
            </a:r>
            <a:r>
              <a:rPr lang="zh-CN" altLang="en-US" sz="2400" dirty="0">
                <a:latin typeface="+mn-ea"/>
              </a:rPr>
              <a:t>）</a:t>
            </a:r>
            <a:r>
              <a:rPr lang="zh-CN" altLang="zh-CN" sz="2400" dirty="0">
                <a:latin typeface="+mn-ea"/>
              </a:rPr>
              <a:t>掌握柴油发动机的结构特点和工作原理。</a:t>
            </a:r>
          </a:p>
          <a:p>
            <a:pPr algn="just" eaLnBrk="0">
              <a:spcAft>
                <a:spcPts val="600"/>
              </a:spcAft>
            </a:pPr>
            <a:r>
              <a:rPr lang="zh-CN" altLang="en-US" sz="2400" dirty="0">
                <a:latin typeface="+mn-ea"/>
              </a:rPr>
              <a:t>（</a:t>
            </a:r>
            <a:r>
              <a:rPr lang="en-US" altLang="zh-CN" sz="2400" dirty="0">
                <a:latin typeface="+mn-ea"/>
              </a:rPr>
              <a:t>5</a:t>
            </a:r>
            <a:r>
              <a:rPr lang="zh-CN" altLang="en-US" sz="2400" dirty="0">
                <a:latin typeface="+mn-ea"/>
              </a:rPr>
              <a:t>）</a:t>
            </a:r>
            <a:r>
              <a:rPr lang="zh-CN" altLang="zh-CN" sz="2400" dirty="0">
                <a:latin typeface="+mn-ea"/>
              </a:rPr>
              <a:t>能够运用互联网工具或新媒体工具进行相关资料的查询</a:t>
            </a:r>
            <a:r>
              <a:rPr lang="zh-CN" altLang="en-US" sz="2400" dirty="0">
                <a:latin typeface="+mn-ea"/>
              </a:rPr>
              <a:t>，</a:t>
            </a:r>
            <a:r>
              <a:rPr lang="zh-CN" altLang="zh-CN" sz="2400" dirty="0">
                <a:latin typeface="+mn-ea"/>
              </a:rPr>
              <a:t>能够正确表述相关系统的工作过程。</a:t>
            </a:r>
          </a:p>
        </p:txBody>
      </p:sp>
    </p:spTree>
    <p:extLst>
      <p:ext uri="{BB962C8B-B14F-4D97-AF65-F5344CB8AC3E}">
        <p14:creationId xmlns:p14="http://schemas.microsoft.com/office/powerpoint/2010/main" val="32215115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87B5B1F-ACB4-75BF-3810-330F702F0265}"/>
              </a:ext>
            </a:extLst>
          </p:cNvPr>
          <p:cNvSpPr txBox="1"/>
          <p:nvPr/>
        </p:nvSpPr>
        <p:spPr>
          <a:xfrm>
            <a:off x="840000" y="496344"/>
            <a:ext cx="10512000" cy="2462213"/>
          </a:xfrm>
          <a:prstGeom prst="rect">
            <a:avLst/>
          </a:prstGeom>
          <a:noFill/>
        </p:spPr>
        <p:txBody>
          <a:bodyPr wrap="square" rtlCol="0">
            <a:spAutoFit/>
          </a:bodyPr>
          <a:lstStyle/>
          <a:p>
            <a:pPr indent="576000" algn="just">
              <a:spcAft>
                <a:spcPts val="600"/>
              </a:spcAft>
            </a:pPr>
            <a:r>
              <a:rPr lang="zh-CN" altLang="en-US" sz="2500" b="1" dirty="0">
                <a:latin typeface="+mn-ea"/>
              </a:rPr>
              <a:t>（四）燃烧室</a:t>
            </a:r>
            <a:endParaRPr lang="en-US" altLang="zh-CN" sz="2500" b="1" dirty="0">
              <a:latin typeface="+mn-ea"/>
            </a:endParaRPr>
          </a:p>
          <a:p>
            <a:pPr indent="576000" algn="just">
              <a:spcAft>
                <a:spcPts val="600"/>
              </a:spcAft>
            </a:pPr>
            <a:r>
              <a:rPr lang="zh-CN" altLang="en-US" sz="2400" dirty="0">
                <a:latin typeface="+mn-ea"/>
              </a:rPr>
              <a:t>汽油机的燃烧室由活塞顶部及气缸盖上相应的凹部空间组成。对燃烧室的要求：首先是结构尽可能紧凑，表面积要小，以减少热量损失并缩短火焰行程；其次是使混合气在压缩终了时具有一定的涡流运动，以提高混合气燃烧速度，保证混合气得到及时和充分的燃烧。</a:t>
            </a:r>
            <a:endParaRPr lang="en-US" altLang="zh-CN" sz="2400" dirty="0">
              <a:latin typeface="+mn-ea"/>
            </a:endParaRPr>
          </a:p>
          <a:p>
            <a:pPr indent="576000" algn="just">
              <a:spcAft>
                <a:spcPts val="600"/>
              </a:spcAft>
            </a:pPr>
            <a:r>
              <a:rPr lang="zh-CN" altLang="en-US" sz="2400" dirty="0">
                <a:latin typeface="+mn-ea"/>
              </a:rPr>
              <a:t>如图</a:t>
            </a:r>
            <a:r>
              <a:rPr lang="en-US" altLang="zh-CN" sz="2400" dirty="0">
                <a:latin typeface="+mn-ea"/>
              </a:rPr>
              <a:t>2-2-5</a:t>
            </a:r>
            <a:r>
              <a:rPr lang="zh-CN" altLang="en-US" sz="2400" dirty="0">
                <a:latin typeface="+mn-ea"/>
              </a:rPr>
              <a:t>所示，汽油机常用的燃烧室形状有以下几种。</a:t>
            </a:r>
          </a:p>
        </p:txBody>
      </p:sp>
      <p:pic>
        <p:nvPicPr>
          <p:cNvPr id="5" name="图片 4">
            <a:extLst>
              <a:ext uri="{FF2B5EF4-FFF2-40B4-BE49-F238E27FC236}">
                <a16:creationId xmlns:a16="http://schemas.microsoft.com/office/drawing/2014/main" id="{9B95736B-36FE-9DFE-FDA5-C646CE1523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7905" y="2958557"/>
            <a:ext cx="5476190" cy="3761905"/>
          </a:xfrm>
          <a:prstGeom prst="rect">
            <a:avLst/>
          </a:prstGeom>
        </p:spPr>
      </p:pic>
    </p:spTree>
    <p:extLst>
      <p:ext uri="{BB962C8B-B14F-4D97-AF65-F5344CB8AC3E}">
        <p14:creationId xmlns:p14="http://schemas.microsoft.com/office/powerpoint/2010/main" val="32914025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60683C-7D11-4350-041B-5C8F72FF7F2D}"/>
              </a:ext>
            </a:extLst>
          </p:cNvPr>
          <p:cNvSpPr txBox="1"/>
          <p:nvPr/>
        </p:nvSpPr>
        <p:spPr>
          <a:xfrm>
            <a:off x="840000" y="1828562"/>
            <a:ext cx="10512000" cy="320087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）楔形燃烧室。楔形燃烧室结构较简单、紧凑，在压缩终了时能形成涡流，但存在较大的散热面积。</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）盆形燃烧室。盆形燃烧室结构较简单，气体在里面燃烧速度快，热效率高，制造工艺较好，维修方便；缺点是结构不够紧凑，体积较大。</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半球形燃烧室。半球形燃烧室结构较前两种紧凑，但因进气门、排气门分别置于气缸盖两侧，使配气机构比较复杂。它的散热面积小，有利于促进燃料完全并减少排气中的有害气体，是目前轿车发动机上使用较多的一种燃烧室。</a:t>
            </a:r>
          </a:p>
        </p:txBody>
      </p:sp>
    </p:spTree>
    <p:extLst>
      <p:ext uri="{BB962C8B-B14F-4D97-AF65-F5344CB8AC3E}">
        <p14:creationId xmlns:p14="http://schemas.microsoft.com/office/powerpoint/2010/main" val="2490186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0F9483E-8057-1AAA-A3AB-CC80D5277FFD}"/>
              </a:ext>
            </a:extLst>
          </p:cNvPr>
          <p:cNvSpPr txBox="1"/>
          <p:nvPr/>
        </p:nvSpPr>
        <p:spPr>
          <a:xfrm>
            <a:off x="840000" y="1149133"/>
            <a:ext cx="10512000" cy="1292662"/>
          </a:xfrm>
          <a:prstGeom prst="rect">
            <a:avLst/>
          </a:prstGeom>
          <a:noFill/>
        </p:spPr>
        <p:txBody>
          <a:bodyPr wrap="square" rtlCol="0">
            <a:spAutoFit/>
          </a:bodyPr>
          <a:lstStyle/>
          <a:p>
            <a:pPr indent="576000" algn="just">
              <a:spcAft>
                <a:spcPts val="600"/>
              </a:spcAft>
            </a:pPr>
            <a:r>
              <a:rPr lang="zh-CN" altLang="en-US" sz="2500" b="1" dirty="0">
                <a:latin typeface="+mn-ea"/>
              </a:rPr>
              <a:t>（五）气缸垫</a:t>
            </a:r>
            <a:endParaRPr lang="en-US" altLang="zh-CN" sz="2500" b="1" dirty="0">
              <a:latin typeface="+mn-ea"/>
            </a:endParaRPr>
          </a:p>
          <a:p>
            <a:pPr indent="576000" algn="just">
              <a:spcAft>
                <a:spcPts val="600"/>
              </a:spcAft>
            </a:pPr>
            <a:r>
              <a:rPr lang="zh-CN" altLang="en-US" sz="2400" dirty="0">
                <a:latin typeface="+mn-ea"/>
              </a:rPr>
              <a:t>气缸垫的作用是保证气缸盖与气缸体接触面的密封性，防止漏气、漏液和漏油，如图</a:t>
            </a:r>
            <a:r>
              <a:rPr lang="en-US" altLang="zh-CN" sz="2400" dirty="0">
                <a:latin typeface="+mn-ea"/>
              </a:rPr>
              <a:t>2-2-6</a:t>
            </a:r>
            <a:r>
              <a:rPr lang="zh-CN" altLang="en-US" sz="2400" dirty="0">
                <a:latin typeface="+mn-ea"/>
              </a:rPr>
              <a:t>所示。</a:t>
            </a:r>
          </a:p>
        </p:txBody>
      </p:sp>
      <p:pic>
        <p:nvPicPr>
          <p:cNvPr id="5" name="图片 4">
            <a:extLst>
              <a:ext uri="{FF2B5EF4-FFF2-40B4-BE49-F238E27FC236}">
                <a16:creationId xmlns:a16="http://schemas.microsoft.com/office/drawing/2014/main" id="{03746B5A-F719-6D0D-1E40-26953926AD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666" y="3042200"/>
            <a:ext cx="5866667" cy="2666667"/>
          </a:xfrm>
          <a:prstGeom prst="rect">
            <a:avLst/>
          </a:prstGeom>
        </p:spPr>
      </p:pic>
    </p:spTree>
    <p:extLst>
      <p:ext uri="{BB962C8B-B14F-4D97-AF65-F5344CB8AC3E}">
        <p14:creationId xmlns:p14="http://schemas.microsoft.com/office/powerpoint/2010/main" val="15548431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C57E999-3AA7-524D-85B2-412399AA15DB}"/>
              </a:ext>
            </a:extLst>
          </p:cNvPr>
          <p:cNvSpPr txBox="1"/>
          <p:nvPr/>
        </p:nvSpPr>
        <p:spPr>
          <a:xfrm>
            <a:off x="840000" y="689788"/>
            <a:ext cx="10512000" cy="5478423"/>
          </a:xfrm>
          <a:prstGeom prst="rect">
            <a:avLst/>
          </a:prstGeom>
          <a:noFill/>
        </p:spPr>
        <p:txBody>
          <a:bodyPr wrap="square" rtlCol="0">
            <a:spAutoFit/>
          </a:bodyPr>
          <a:lstStyle/>
          <a:p>
            <a:pPr indent="576000" algn="just">
              <a:spcAft>
                <a:spcPts val="600"/>
              </a:spcAft>
            </a:pPr>
            <a:r>
              <a:rPr lang="zh-CN" altLang="en-US" sz="2200" dirty="0">
                <a:latin typeface="+mn-ea"/>
              </a:rPr>
              <a:t>气缸垫装配在气缸盖与气缸体之间，因接触高温、高压燃气，在使用中易被烧蚀，故要求气缸垫必须能够耐热、耐腐蚀，还必须具有足够的强度和弹性。按所用材料的不同，气缸垫可分为金属</a:t>
            </a:r>
            <a:r>
              <a:rPr lang="en-US" altLang="zh-CN" sz="2200" dirty="0">
                <a:latin typeface="+mn-ea"/>
              </a:rPr>
              <a:t>—</a:t>
            </a:r>
            <a:r>
              <a:rPr lang="zh-CN" altLang="en-US" sz="2200" dirty="0">
                <a:latin typeface="+mn-ea"/>
              </a:rPr>
              <a:t>石棉衬垫、金属</a:t>
            </a:r>
            <a:r>
              <a:rPr lang="en-US" altLang="zh-CN" sz="2200" dirty="0">
                <a:latin typeface="+mn-ea"/>
              </a:rPr>
              <a:t>—</a:t>
            </a:r>
            <a:r>
              <a:rPr lang="zh-CN" altLang="en-US" sz="2200" dirty="0">
                <a:latin typeface="+mn-ea"/>
              </a:rPr>
              <a:t>复合材料衬垫和全金属衬垫等多种。</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）金属</a:t>
            </a:r>
            <a:r>
              <a:rPr lang="en-US" altLang="zh-CN" sz="2200" dirty="0">
                <a:latin typeface="+mn-ea"/>
              </a:rPr>
              <a:t>—</a:t>
            </a:r>
            <a:r>
              <a:rPr lang="zh-CN" altLang="en-US" sz="2200" dirty="0">
                <a:latin typeface="+mn-ea"/>
              </a:rPr>
              <a:t>石棉衬垫。金属</a:t>
            </a:r>
            <a:r>
              <a:rPr lang="en-US" altLang="zh-CN" sz="2200" dirty="0">
                <a:latin typeface="+mn-ea"/>
              </a:rPr>
              <a:t>—</a:t>
            </a:r>
            <a:r>
              <a:rPr lang="zh-CN" altLang="en-US" sz="2200" dirty="0">
                <a:latin typeface="+mn-ea"/>
              </a:rPr>
              <a:t>石棉衬垫以石棉为基体，外包铜皮或钢皮，有的金属</a:t>
            </a:r>
            <a:r>
              <a:rPr lang="en-US" altLang="zh-CN" sz="2200" dirty="0">
                <a:latin typeface="+mn-ea"/>
              </a:rPr>
              <a:t>—</a:t>
            </a:r>
            <a:r>
              <a:rPr lang="zh-CN" altLang="en-US" sz="2200" dirty="0">
                <a:latin typeface="+mn-ea"/>
              </a:rPr>
              <a:t>石棉衬垫是以扎孔钢板为骨架，外覆石棉及胶粘剂压制而成。金属</a:t>
            </a:r>
            <a:r>
              <a:rPr lang="en-US" altLang="zh-CN" sz="2200" dirty="0">
                <a:latin typeface="+mn-ea"/>
              </a:rPr>
              <a:t>—</a:t>
            </a:r>
            <a:r>
              <a:rPr lang="zh-CN" altLang="en-US" sz="2200" dirty="0">
                <a:latin typeface="+mn-ea"/>
              </a:rPr>
              <a:t>石棉衬垫具有良好的弹性和耐热性，能重复使用，寿命长。若将石棉板在耐热的胶粘剂中浸渍以后，则可增加气缸垫的强度。</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）金属</a:t>
            </a:r>
            <a:r>
              <a:rPr lang="en-US" altLang="zh-CN" sz="2200" dirty="0">
                <a:latin typeface="+mn-ea"/>
              </a:rPr>
              <a:t>—</a:t>
            </a:r>
            <a:r>
              <a:rPr lang="zh-CN" altLang="en-US" sz="2200" dirty="0">
                <a:latin typeface="+mn-ea"/>
              </a:rPr>
              <a:t>复合材料衬垫。金属</a:t>
            </a:r>
            <a:r>
              <a:rPr lang="en-US" altLang="zh-CN" sz="2200" dirty="0">
                <a:latin typeface="+mn-ea"/>
              </a:rPr>
              <a:t>—</a:t>
            </a:r>
            <a:r>
              <a:rPr lang="zh-CN" altLang="en-US" sz="2200" dirty="0">
                <a:latin typeface="+mn-ea"/>
              </a:rPr>
              <a:t>复合材料衬垫是在钢板的两面粘附耐热、耐压和耐腐蚀的新型复合材料，在气缸孔、冷却液孔和机油孔周围使用不锈钢皮包边。</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）全金属衬垫。全金属衬垫强度高、抗腐蚀能力强，多用于强化程度较高的发动机上。优质铝板气缸衬垫，冷却液孔用橡胶环密封；不锈钢叠片式气缸衬垫，冷却液孔也用橡胶环密封。</a:t>
            </a:r>
            <a:endParaRPr lang="en-US" altLang="zh-CN" sz="2200" dirty="0">
              <a:latin typeface="+mn-ea"/>
            </a:endParaRPr>
          </a:p>
          <a:p>
            <a:pPr indent="576000" algn="just">
              <a:spcAft>
                <a:spcPts val="600"/>
              </a:spcAft>
            </a:pPr>
            <a:r>
              <a:rPr lang="zh-CN" altLang="en-US" sz="2200" dirty="0">
                <a:latin typeface="+mn-ea"/>
              </a:rPr>
              <a:t>气缸垫的功能是密封高压燃气、高压润滑油、低压回油及冷却液，以保证结合面处具有良好的密封性。</a:t>
            </a:r>
          </a:p>
        </p:txBody>
      </p:sp>
    </p:spTree>
    <p:extLst>
      <p:ext uri="{BB962C8B-B14F-4D97-AF65-F5344CB8AC3E}">
        <p14:creationId xmlns:p14="http://schemas.microsoft.com/office/powerpoint/2010/main" val="40677067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5EE6BF-F8D7-74C3-AFB0-457323E3FEED}"/>
              </a:ext>
            </a:extLst>
          </p:cNvPr>
          <p:cNvSpPr txBox="1"/>
          <p:nvPr/>
        </p:nvSpPr>
        <p:spPr>
          <a:xfrm>
            <a:off x="840000" y="729574"/>
            <a:ext cx="10512000" cy="1308050"/>
          </a:xfrm>
          <a:prstGeom prst="rect">
            <a:avLst/>
          </a:prstGeom>
          <a:noFill/>
        </p:spPr>
        <p:txBody>
          <a:bodyPr wrap="square" rtlCol="0">
            <a:spAutoFit/>
          </a:bodyPr>
          <a:lstStyle/>
          <a:p>
            <a:pPr indent="576000" algn="just">
              <a:spcAft>
                <a:spcPts val="600"/>
              </a:spcAft>
            </a:pPr>
            <a:r>
              <a:rPr lang="zh-CN" altLang="en-US" sz="2600" b="1" dirty="0">
                <a:latin typeface="+mn-ea"/>
              </a:rPr>
              <a:t>二、活塞连杆组</a:t>
            </a:r>
            <a:endParaRPr lang="en-US" altLang="zh-CN" sz="2600" b="1" dirty="0">
              <a:latin typeface="+mn-ea"/>
            </a:endParaRPr>
          </a:p>
          <a:p>
            <a:pPr indent="576000" algn="just">
              <a:spcAft>
                <a:spcPts val="600"/>
              </a:spcAft>
            </a:pPr>
            <a:r>
              <a:rPr lang="zh-CN" altLang="en-US" sz="2400" dirty="0">
                <a:latin typeface="+mn-ea"/>
              </a:rPr>
              <a:t>活塞连杆组主要由活塞、活塞环、活塞销、连杆、连杆螺栓、连杆轴承、连杆轴承盖等运动部件组成，如图</a:t>
            </a:r>
            <a:r>
              <a:rPr lang="en-US" altLang="zh-CN" sz="2400" dirty="0">
                <a:latin typeface="+mn-ea"/>
              </a:rPr>
              <a:t>2-2-7</a:t>
            </a:r>
            <a:r>
              <a:rPr lang="zh-CN" altLang="en-US" sz="2400" dirty="0">
                <a:latin typeface="+mn-ea"/>
              </a:rPr>
              <a:t>所示。</a:t>
            </a:r>
          </a:p>
        </p:txBody>
      </p:sp>
      <p:pic>
        <p:nvPicPr>
          <p:cNvPr id="5" name="图片 4">
            <a:extLst>
              <a:ext uri="{FF2B5EF4-FFF2-40B4-BE49-F238E27FC236}">
                <a16:creationId xmlns:a16="http://schemas.microsoft.com/office/drawing/2014/main" id="{BC5B682B-C983-2F65-17EC-85602BF87F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0388" y="2037624"/>
            <a:ext cx="4191224" cy="4402992"/>
          </a:xfrm>
          <a:prstGeom prst="rect">
            <a:avLst/>
          </a:prstGeom>
        </p:spPr>
      </p:pic>
    </p:spTree>
    <p:extLst>
      <p:ext uri="{BB962C8B-B14F-4D97-AF65-F5344CB8AC3E}">
        <p14:creationId xmlns:p14="http://schemas.microsoft.com/office/powerpoint/2010/main" val="37544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053B89A-DACB-7E3C-31DE-EB08C6CC432F}"/>
              </a:ext>
            </a:extLst>
          </p:cNvPr>
          <p:cNvSpPr txBox="1"/>
          <p:nvPr/>
        </p:nvSpPr>
        <p:spPr>
          <a:xfrm>
            <a:off x="840000" y="666705"/>
            <a:ext cx="10512000" cy="5524589"/>
          </a:xfrm>
          <a:prstGeom prst="rect">
            <a:avLst/>
          </a:prstGeom>
          <a:noFill/>
        </p:spPr>
        <p:txBody>
          <a:bodyPr wrap="square" rtlCol="0">
            <a:spAutoFit/>
          </a:bodyPr>
          <a:lstStyle/>
          <a:p>
            <a:pPr indent="576000" algn="just">
              <a:spcAft>
                <a:spcPts val="600"/>
              </a:spcAft>
            </a:pPr>
            <a:r>
              <a:rPr lang="zh-CN" altLang="en-US" sz="2300" b="1" dirty="0">
                <a:latin typeface="+mn-ea"/>
              </a:rPr>
              <a:t>（一）活塞</a:t>
            </a:r>
            <a:endParaRPr lang="en-US" altLang="zh-CN" sz="2300" b="1" dirty="0">
              <a:latin typeface="+mn-ea"/>
            </a:endParaRPr>
          </a:p>
          <a:p>
            <a:pPr indent="576000" algn="just">
              <a:spcAft>
                <a:spcPts val="600"/>
              </a:spcAft>
            </a:pPr>
            <a:r>
              <a:rPr lang="en-US" altLang="zh-CN" sz="2200" b="1" dirty="0">
                <a:latin typeface="+mn-ea"/>
              </a:rPr>
              <a:t>1.</a:t>
            </a:r>
            <a:r>
              <a:rPr lang="zh-CN" altLang="en-US" sz="2200" b="1" dirty="0">
                <a:latin typeface="+mn-ea"/>
              </a:rPr>
              <a:t>活塞的功用和工作特点</a:t>
            </a:r>
            <a:endParaRPr lang="en-US" altLang="zh-CN" sz="2200" b="1" dirty="0">
              <a:latin typeface="+mn-ea"/>
            </a:endParaRPr>
          </a:p>
          <a:p>
            <a:pPr indent="576000" algn="just">
              <a:spcAft>
                <a:spcPts val="600"/>
              </a:spcAft>
            </a:pPr>
            <a:r>
              <a:rPr lang="zh-CN" altLang="en-US" sz="2200" dirty="0">
                <a:latin typeface="+mn-ea"/>
              </a:rPr>
              <a:t>活塞的主要功用是承受气缸中的气体压力，并将此力通过活塞销传递给连杆，以推动曲轴旋转。同时，活塞顶部还与气缸盖、气缸壁共同组成燃烧室。活塞顶部直接与高温、具有一定腐蚀性的燃气接触，并受到周期变化的气体压力和惯性力作用，且润滑条件、散热条件都很差。</a:t>
            </a:r>
            <a:endParaRPr lang="en-US" altLang="zh-CN" sz="2200" dirty="0">
              <a:latin typeface="+mn-ea"/>
            </a:endParaRPr>
          </a:p>
          <a:p>
            <a:pPr indent="576000" algn="just">
              <a:spcAft>
                <a:spcPts val="600"/>
              </a:spcAft>
            </a:pPr>
            <a:r>
              <a:rPr lang="zh-CN" altLang="en-US" sz="2200" dirty="0">
                <a:latin typeface="+mn-ea"/>
              </a:rPr>
              <a:t>因此，其工作条件是极为恶劣的，对于活塞的制造及工艺也提出了相应的要求：</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）制造必须有较高的精度，以保证活塞与气缸壁之间有较小的摩擦因数。</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）材料必须有较小的质量，以降低惯性。</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）具有足够的强度和刚度，特别是活塞环槽区域内，要有较大的强度，防止活塞环损坏。</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4</a:t>
            </a:r>
            <a:r>
              <a:rPr lang="zh-CN" altLang="en-US" sz="2200" dirty="0">
                <a:latin typeface="+mn-ea"/>
              </a:rPr>
              <a:t>）活塞顶部耐热，裙部有一定弹性。</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5</a:t>
            </a:r>
            <a:r>
              <a:rPr lang="zh-CN" altLang="en-US" sz="2200" dirty="0">
                <a:latin typeface="+mn-ea"/>
              </a:rPr>
              <a:t>）具有良好的导热性能及合理的热膨胀性，以便有合理的安装间隙。</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6</a:t>
            </a:r>
            <a:r>
              <a:rPr lang="zh-CN" altLang="en-US" sz="2200" dirty="0">
                <a:latin typeface="+mn-ea"/>
              </a:rPr>
              <a:t>）具有一定的耐磨性能，以防止周期性运动带来的过度磨损。</a:t>
            </a:r>
          </a:p>
        </p:txBody>
      </p:sp>
    </p:spTree>
    <p:extLst>
      <p:ext uri="{BB962C8B-B14F-4D97-AF65-F5344CB8AC3E}">
        <p14:creationId xmlns:p14="http://schemas.microsoft.com/office/powerpoint/2010/main" val="18487008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842A45C-60B7-6DF9-65ED-079C4D0AB4AA}"/>
              </a:ext>
            </a:extLst>
          </p:cNvPr>
          <p:cNvSpPr txBox="1"/>
          <p:nvPr/>
        </p:nvSpPr>
        <p:spPr>
          <a:xfrm>
            <a:off x="752450" y="787940"/>
            <a:ext cx="10512000" cy="2169825"/>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活塞的成型方法</a:t>
            </a:r>
            <a:endParaRPr lang="en-US" altLang="zh-CN" sz="2400" b="1" dirty="0">
              <a:latin typeface="+mn-ea"/>
            </a:endParaRPr>
          </a:p>
          <a:p>
            <a:pPr indent="576000" algn="just">
              <a:spcAft>
                <a:spcPts val="600"/>
              </a:spcAft>
            </a:pPr>
            <a:r>
              <a:rPr lang="zh-CN" altLang="en-US" sz="2400" dirty="0">
                <a:latin typeface="+mn-ea"/>
              </a:rPr>
              <a:t>汽车发动机活塞常用铝硅合金材料，采用铸造、锻造、液态模锻等方法制造。</a:t>
            </a:r>
            <a:endParaRPr lang="en-US" altLang="zh-CN" sz="2400" dirty="0">
              <a:latin typeface="+mn-ea"/>
            </a:endParaRPr>
          </a:p>
          <a:p>
            <a:pPr indent="576000" algn="just">
              <a:spcAft>
                <a:spcPts val="600"/>
              </a:spcAft>
            </a:pPr>
            <a:r>
              <a:rPr lang="en-US" altLang="zh-CN" sz="2400" b="1" dirty="0">
                <a:latin typeface="+mn-ea"/>
              </a:rPr>
              <a:t>3.</a:t>
            </a:r>
            <a:r>
              <a:rPr lang="zh-CN" altLang="en-US" sz="2400" b="1" dirty="0">
                <a:latin typeface="+mn-ea"/>
              </a:rPr>
              <a:t>活塞的基本构造</a:t>
            </a:r>
            <a:endParaRPr lang="en-US" altLang="zh-CN" sz="2400" b="1" dirty="0">
              <a:latin typeface="+mn-ea"/>
            </a:endParaRPr>
          </a:p>
          <a:p>
            <a:pPr indent="576000" algn="just">
              <a:spcAft>
                <a:spcPts val="600"/>
              </a:spcAft>
            </a:pPr>
            <a:r>
              <a:rPr lang="zh-CN" altLang="en-US" sz="2400" dirty="0">
                <a:latin typeface="+mn-ea"/>
              </a:rPr>
              <a:t>活塞的基本构造可分为顶部、头部和裙部三部分，如图</a:t>
            </a:r>
            <a:r>
              <a:rPr lang="en-US" altLang="zh-CN" sz="2400" dirty="0">
                <a:latin typeface="+mn-ea"/>
              </a:rPr>
              <a:t>2-2-8</a:t>
            </a:r>
            <a:r>
              <a:rPr lang="zh-CN" altLang="en-US" sz="2400" dirty="0">
                <a:latin typeface="+mn-ea"/>
              </a:rPr>
              <a:t>所示。</a:t>
            </a:r>
          </a:p>
        </p:txBody>
      </p:sp>
      <p:pic>
        <p:nvPicPr>
          <p:cNvPr id="5" name="图片 4">
            <a:extLst>
              <a:ext uri="{FF2B5EF4-FFF2-40B4-BE49-F238E27FC236}">
                <a16:creationId xmlns:a16="http://schemas.microsoft.com/office/drawing/2014/main" id="{7D501435-5885-E712-261F-AF31FB17D7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4640" y="2957765"/>
            <a:ext cx="3047619" cy="3409524"/>
          </a:xfrm>
          <a:prstGeom prst="rect">
            <a:avLst/>
          </a:prstGeom>
        </p:spPr>
      </p:pic>
    </p:spTree>
    <p:extLst>
      <p:ext uri="{BB962C8B-B14F-4D97-AF65-F5344CB8AC3E}">
        <p14:creationId xmlns:p14="http://schemas.microsoft.com/office/powerpoint/2010/main" val="1388760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882224C-07D5-E97B-C834-DC408DF2FB35}"/>
              </a:ext>
            </a:extLst>
          </p:cNvPr>
          <p:cNvSpPr txBox="1"/>
          <p:nvPr/>
        </p:nvSpPr>
        <p:spPr>
          <a:xfrm>
            <a:off x="840000" y="758757"/>
            <a:ext cx="10512000" cy="193899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）活塞顶部。活塞顶部的形状与选用的燃烧室形式有关。活塞顶部的形状主要有平顶、凹顶和凸顶三种，如图</a:t>
            </a:r>
            <a:r>
              <a:rPr lang="en-US" altLang="zh-CN" sz="2400" dirty="0">
                <a:latin typeface="+mn-ea"/>
              </a:rPr>
              <a:t>2-2-9</a:t>
            </a:r>
            <a:r>
              <a:rPr lang="zh-CN" altLang="en-US" sz="2400" dirty="0">
                <a:latin typeface="+mn-ea"/>
              </a:rPr>
              <a:t>所示。汽油机活塞顶部多采用平顶，其优点是吸热面积小，制造工艺简单，燃烧室结构紧凑。有些汽油机为了改善混合气形成和燃烧环境而采用凹顶活塞，凹坑的大小还可以用来调节发动机的压缩比。凸顶活塞主要用于二冲程汽油机。</a:t>
            </a:r>
          </a:p>
        </p:txBody>
      </p:sp>
      <p:pic>
        <p:nvPicPr>
          <p:cNvPr id="5" name="图片 4">
            <a:extLst>
              <a:ext uri="{FF2B5EF4-FFF2-40B4-BE49-F238E27FC236}">
                <a16:creationId xmlns:a16="http://schemas.microsoft.com/office/drawing/2014/main" id="{1B27E53D-F4EF-30AB-83FE-ED1FE74747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7905" y="3042100"/>
            <a:ext cx="6676190" cy="3057143"/>
          </a:xfrm>
          <a:prstGeom prst="rect">
            <a:avLst/>
          </a:prstGeom>
        </p:spPr>
      </p:pic>
    </p:spTree>
    <p:extLst>
      <p:ext uri="{BB962C8B-B14F-4D97-AF65-F5344CB8AC3E}">
        <p14:creationId xmlns:p14="http://schemas.microsoft.com/office/powerpoint/2010/main" val="8620299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DF0921E-38C9-52BA-59B9-D27B4FD4601B}"/>
              </a:ext>
            </a:extLst>
          </p:cNvPr>
          <p:cNvSpPr txBox="1"/>
          <p:nvPr/>
        </p:nvSpPr>
        <p:spPr>
          <a:xfrm>
            <a:off x="840000" y="1497702"/>
            <a:ext cx="10512000" cy="386259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活塞头部。最下面一道活塞环槽以上的部分称为活塞头部。其主要作用是承受气体压力，并传递给连杆；与活塞环一起实现对气缸的密封；将活塞顶部所吸收的热量通过活塞环传递给气缸壁。活塞头部一般有两道气环槽和一道油环槽。气环槽一般具有同样的宽度，油环槽比气环槽宽度大，且槽底加工有回油孔，方便油环刮下的润滑油流回油底壳。</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活塞裙部。活塞环槽以下的部分称为活塞裙部。其作用是引导活塞在气缸中做往复运动并承受侧压力。活塞裙部与气缸壁表面的接触面积直接影响发动机的摩擦损失。然而，接触面积小则油膜厚度也减小，当油膜厚度过小，将导致摩擦力增大。缩短活塞裙部可以减小接触面而降低摩擦力，但会增大活塞的晃动而造成裙顶和裙底的接触应力升高，影响活塞的工作性能。</a:t>
            </a:r>
          </a:p>
        </p:txBody>
      </p:sp>
    </p:spTree>
    <p:extLst>
      <p:ext uri="{BB962C8B-B14F-4D97-AF65-F5344CB8AC3E}">
        <p14:creationId xmlns:p14="http://schemas.microsoft.com/office/powerpoint/2010/main" val="193573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C986B08-270F-1A13-CB92-43D2163566C0}"/>
              </a:ext>
            </a:extLst>
          </p:cNvPr>
          <p:cNvSpPr txBox="1"/>
          <p:nvPr/>
        </p:nvSpPr>
        <p:spPr>
          <a:xfrm>
            <a:off x="840000" y="729574"/>
            <a:ext cx="10512000" cy="461665"/>
          </a:xfrm>
          <a:prstGeom prst="rect">
            <a:avLst/>
          </a:prstGeom>
          <a:noFill/>
        </p:spPr>
        <p:txBody>
          <a:bodyPr wrap="square" rtlCol="0">
            <a:spAutoFit/>
          </a:bodyPr>
          <a:lstStyle/>
          <a:p>
            <a:pPr indent="576000" algn="just">
              <a:spcAft>
                <a:spcPts val="600"/>
              </a:spcAft>
            </a:pPr>
            <a:r>
              <a:rPr lang="zh-CN" altLang="en-US" sz="2400" dirty="0">
                <a:latin typeface="+mn-ea"/>
              </a:rPr>
              <a:t>图</a:t>
            </a:r>
            <a:r>
              <a:rPr lang="en-US" altLang="zh-CN" sz="2400" dirty="0">
                <a:latin typeface="+mn-ea"/>
              </a:rPr>
              <a:t>2-2-10</a:t>
            </a:r>
            <a:r>
              <a:rPr lang="zh-CN" altLang="en-US" sz="2400" dirty="0">
                <a:latin typeface="+mn-ea"/>
              </a:rPr>
              <a:t>所示为活塞裙部的不同形状和结构。</a:t>
            </a:r>
          </a:p>
        </p:txBody>
      </p:sp>
      <p:pic>
        <p:nvPicPr>
          <p:cNvPr id="5" name="图片 4">
            <a:extLst>
              <a:ext uri="{FF2B5EF4-FFF2-40B4-BE49-F238E27FC236}">
                <a16:creationId xmlns:a16="http://schemas.microsoft.com/office/drawing/2014/main" id="{D4171F19-53FE-CCE4-1530-2F3093DBE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1853" y="1269060"/>
            <a:ext cx="5403936" cy="5187779"/>
          </a:xfrm>
          <a:prstGeom prst="rect">
            <a:avLst/>
          </a:prstGeom>
        </p:spPr>
      </p:pic>
    </p:spTree>
    <p:extLst>
      <p:ext uri="{BB962C8B-B14F-4D97-AF65-F5344CB8AC3E}">
        <p14:creationId xmlns:p14="http://schemas.microsoft.com/office/powerpoint/2010/main" val="3202760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C2006-670F-114A-D350-9B0B57C26D28}"/>
            </a:ext>
          </a:extLst>
        </p:cNvPr>
        <p:cNvGrpSpPr/>
        <p:nvPr/>
      </p:nvGrpSpPr>
      <p:grpSpPr>
        <a:xfrm>
          <a:off x="0" y="0"/>
          <a:ext cx="0" cy="0"/>
          <a:chOff x="0" y="0"/>
          <a:chExt cx="0" cy="0"/>
        </a:xfrm>
      </p:grpSpPr>
      <p:sp>
        <p:nvSpPr>
          <p:cNvPr id="1049823" name="文本框 15">
            <a:extLst>
              <a:ext uri="{FF2B5EF4-FFF2-40B4-BE49-F238E27FC236}">
                <a16:creationId xmlns:a16="http://schemas.microsoft.com/office/drawing/2014/main" id="{2B09DEF5-BACE-49C2-10C9-076B40A7BC90}"/>
              </a:ext>
            </a:extLst>
          </p:cNvPr>
          <p:cNvSpPr txBox="1"/>
          <p:nvPr>
            <p:custDataLst>
              <p:tags r:id="rId2"/>
            </p:custDataLst>
          </p:nvPr>
        </p:nvSpPr>
        <p:spPr>
          <a:xfrm>
            <a:off x="1717169" y="1511519"/>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01</a:t>
            </a:r>
          </a:p>
        </p:txBody>
      </p:sp>
      <p:sp>
        <p:nvSpPr>
          <p:cNvPr id="1049825" name="文本框 16">
            <a:extLst>
              <a:ext uri="{FF2B5EF4-FFF2-40B4-BE49-F238E27FC236}">
                <a16:creationId xmlns:a16="http://schemas.microsoft.com/office/drawing/2014/main" id="{24E20EFF-A590-DAAD-C59B-375D5E14D3ED}"/>
              </a:ext>
            </a:extLst>
          </p:cNvPr>
          <p:cNvSpPr txBox="1"/>
          <p:nvPr>
            <p:custDataLst>
              <p:tags r:id="rId3"/>
            </p:custDataLst>
          </p:nvPr>
        </p:nvSpPr>
        <p:spPr>
          <a:xfrm>
            <a:off x="2435243" y="1552079"/>
            <a:ext cx="3903407"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汽车发动机总体构造</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049829" name="文本框 18">
            <a:extLst>
              <a:ext uri="{FF2B5EF4-FFF2-40B4-BE49-F238E27FC236}">
                <a16:creationId xmlns:a16="http://schemas.microsoft.com/office/drawing/2014/main" id="{822E5F17-FB5F-9995-7895-407722828DC9}"/>
              </a:ext>
            </a:extLst>
          </p:cNvPr>
          <p:cNvSpPr txBox="1"/>
          <p:nvPr>
            <p:custDataLst>
              <p:tags r:id="rId4"/>
            </p:custDataLst>
          </p:nvPr>
        </p:nvSpPr>
        <p:spPr>
          <a:xfrm>
            <a:off x="7149161" y="1578390"/>
            <a:ext cx="27000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曲柄连杆机构</a:t>
            </a:r>
          </a:p>
        </p:txBody>
      </p:sp>
      <p:sp>
        <p:nvSpPr>
          <p:cNvPr id="1049831" name="文本框 19">
            <a:extLst>
              <a:ext uri="{FF2B5EF4-FFF2-40B4-BE49-F238E27FC236}">
                <a16:creationId xmlns:a16="http://schemas.microsoft.com/office/drawing/2014/main" id="{ED1006DE-C905-B94F-2700-65993704E72E}"/>
              </a:ext>
            </a:extLst>
          </p:cNvPr>
          <p:cNvSpPr txBox="1"/>
          <p:nvPr>
            <p:custDataLst>
              <p:tags r:id="rId5"/>
            </p:custDataLst>
          </p:nvPr>
        </p:nvSpPr>
        <p:spPr>
          <a:xfrm>
            <a:off x="6401515" y="1512000"/>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02</a:t>
            </a:r>
          </a:p>
        </p:txBody>
      </p:sp>
      <p:sp>
        <p:nvSpPr>
          <p:cNvPr id="1049835" name="文本框 21">
            <a:extLst>
              <a:ext uri="{FF2B5EF4-FFF2-40B4-BE49-F238E27FC236}">
                <a16:creationId xmlns:a16="http://schemas.microsoft.com/office/drawing/2014/main" id="{141E429C-C56B-1872-8B3F-28A73C57FBFA}"/>
              </a:ext>
            </a:extLst>
          </p:cNvPr>
          <p:cNvSpPr txBox="1"/>
          <p:nvPr>
            <p:custDataLst>
              <p:tags r:id="rId6"/>
            </p:custDataLst>
          </p:nvPr>
        </p:nvSpPr>
        <p:spPr>
          <a:xfrm>
            <a:off x="2522316" y="2842043"/>
            <a:ext cx="25776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配气机构</a:t>
            </a:r>
          </a:p>
        </p:txBody>
      </p:sp>
      <p:sp>
        <p:nvSpPr>
          <p:cNvPr id="1049837" name="文本框 22">
            <a:extLst>
              <a:ext uri="{FF2B5EF4-FFF2-40B4-BE49-F238E27FC236}">
                <a16:creationId xmlns:a16="http://schemas.microsoft.com/office/drawing/2014/main" id="{C7BACDE1-1517-0B12-C458-D745824A9473}"/>
              </a:ext>
            </a:extLst>
          </p:cNvPr>
          <p:cNvSpPr txBox="1"/>
          <p:nvPr>
            <p:custDataLst>
              <p:tags r:id="rId7"/>
            </p:custDataLst>
          </p:nvPr>
        </p:nvSpPr>
        <p:spPr>
          <a:xfrm>
            <a:off x="1739110" y="2807999"/>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03</a:t>
            </a:r>
          </a:p>
        </p:txBody>
      </p:sp>
      <p:sp>
        <p:nvSpPr>
          <p:cNvPr id="1049841" name="文本框 24">
            <a:extLst>
              <a:ext uri="{FF2B5EF4-FFF2-40B4-BE49-F238E27FC236}">
                <a16:creationId xmlns:a16="http://schemas.microsoft.com/office/drawing/2014/main" id="{0EE05F6D-E9C2-9E2C-60A8-E1D963437123}"/>
              </a:ext>
            </a:extLst>
          </p:cNvPr>
          <p:cNvSpPr txBox="1"/>
          <p:nvPr>
            <p:custDataLst>
              <p:tags r:id="rId8"/>
            </p:custDataLst>
          </p:nvPr>
        </p:nvSpPr>
        <p:spPr>
          <a:xfrm>
            <a:off x="7149161" y="2869554"/>
            <a:ext cx="28440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燃料供给系统</a:t>
            </a:r>
          </a:p>
        </p:txBody>
      </p:sp>
      <p:sp>
        <p:nvSpPr>
          <p:cNvPr id="1049843" name="文本框 25">
            <a:extLst>
              <a:ext uri="{FF2B5EF4-FFF2-40B4-BE49-F238E27FC236}">
                <a16:creationId xmlns:a16="http://schemas.microsoft.com/office/drawing/2014/main" id="{6F5128AA-926C-FBD0-0980-B26CEF031626}"/>
              </a:ext>
            </a:extLst>
          </p:cNvPr>
          <p:cNvSpPr txBox="1"/>
          <p:nvPr>
            <p:custDataLst>
              <p:tags r:id="rId9"/>
            </p:custDataLst>
          </p:nvPr>
        </p:nvSpPr>
        <p:spPr>
          <a:xfrm>
            <a:off x="6401516" y="2808000"/>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04</a:t>
            </a:r>
          </a:p>
        </p:txBody>
      </p:sp>
      <p:sp>
        <p:nvSpPr>
          <p:cNvPr id="1049847" name="文本框 8">
            <a:extLst>
              <a:ext uri="{FF2B5EF4-FFF2-40B4-BE49-F238E27FC236}">
                <a16:creationId xmlns:a16="http://schemas.microsoft.com/office/drawing/2014/main" id="{5FA5C573-0FAE-E2FB-F761-05AE0536F19D}"/>
              </a:ext>
            </a:extLst>
          </p:cNvPr>
          <p:cNvSpPr txBox="1"/>
          <p:nvPr>
            <p:custDataLst>
              <p:tags r:id="rId10"/>
            </p:custDataLst>
          </p:nvPr>
        </p:nvSpPr>
        <p:spPr>
          <a:xfrm>
            <a:off x="4985379" y="509121"/>
            <a:ext cx="2004695" cy="829945"/>
          </a:xfrm>
          <a:prstGeom prst="rect">
            <a:avLst/>
          </a:prstGeom>
          <a:noFill/>
        </p:spPr>
        <p:txBody>
          <a:bodyPr vert="horz" wrap="square" lIns="90000" tIns="46800" rIns="90000" bIns="46800" rtlCol="0">
            <a:spAutoFit/>
          </a:bodyPr>
          <a:lstStyle/>
          <a:p>
            <a:pPr algn="dist"/>
            <a:r>
              <a:rPr lang="zh-CN" altLang="en-US" sz="4800" dirty="0">
                <a:solidFill>
                  <a:schemeClr val="tx1">
                    <a:lumMod val="85000"/>
                    <a:lumOff val="15000"/>
                  </a:schemeClr>
                </a:solidFill>
                <a:latin typeface="Arial" panose="020B0604020202020204" pitchFamily="34" charset="0"/>
                <a:ea typeface="汉仪旗黑-85S" panose="00020600040101010101" pitchFamily="18" charset="-122"/>
              </a:rPr>
              <a:t>目录</a:t>
            </a:r>
          </a:p>
        </p:txBody>
      </p:sp>
      <p:sp>
        <p:nvSpPr>
          <p:cNvPr id="1049849" name="文本框 37">
            <a:extLst>
              <a:ext uri="{FF2B5EF4-FFF2-40B4-BE49-F238E27FC236}">
                <a16:creationId xmlns:a16="http://schemas.microsoft.com/office/drawing/2014/main" id="{C35BF1EB-F30C-0AE3-6621-AC4109C1FFD5}"/>
              </a:ext>
            </a:extLst>
          </p:cNvPr>
          <p:cNvSpPr txBox="1"/>
          <p:nvPr>
            <p:custDataLst>
              <p:tags r:id="rId11"/>
            </p:custDataLst>
          </p:nvPr>
        </p:nvSpPr>
        <p:spPr>
          <a:xfrm>
            <a:off x="5048244" y="1262866"/>
            <a:ext cx="1878965" cy="368300"/>
          </a:xfrm>
          <a:prstGeom prst="rect">
            <a:avLst/>
          </a:prstGeom>
          <a:noFill/>
        </p:spPr>
        <p:txBody>
          <a:bodyPr wrap="square" lIns="90000" tIns="46800" rIns="90000" bIns="46800" rtlCol="0" anchor="ctr">
            <a:spAutoFit/>
          </a:bodyPr>
          <a:lstStyle/>
          <a:p>
            <a:pPr algn="dist"/>
            <a:r>
              <a:rPr lang="en-US" altLang="zh-CN">
                <a:solidFill>
                  <a:schemeClr val="tx1">
                    <a:lumMod val="85000"/>
                    <a:lumOff val="15000"/>
                  </a:schemeClr>
                </a:solidFill>
                <a:latin typeface="Arial" panose="020B0604020202020204" pitchFamily="34" charset="0"/>
                <a:ea typeface="微软雅黑" panose="020B0503020204020204" pitchFamily="34" charset="-122"/>
              </a:rPr>
              <a:t>Contents</a:t>
            </a:r>
          </a:p>
        </p:txBody>
      </p:sp>
      <p:sp>
        <p:nvSpPr>
          <p:cNvPr id="1049851" name="文本框 27">
            <a:extLst>
              <a:ext uri="{FF2B5EF4-FFF2-40B4-BE49-F238E27FC236}">
                <a16:creationId xmlns:a16="http://schemas.microsoft.com/office/drawing/2014/main" id="{C19B59C8-2273-B806-B57A-F4E22853849F}"/>
              </a:ext>
            </a:extLst>
          </p:cNvPr>
          <p:cNvSpPr txBox="1"/>
          <p:nvPr>
            <p:custDataLst>
              <p:tags r:id="rId12"/>
            </p:custDataLst>
          </p:nvPr>
        </p:nvSpPr>
        <p:spPr>
          <a:xfrm>
            <a:off x="2501394" y="4170521"/>
            <a:ext cx="25776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冷却系统</a:t>
            </a:r>
          </a:p>
        </p:txBody>
      </p:sp>
      <p:sp>
        <p:nvSpPr>
          <p:cNvPr id="1049853" name="文本框 28">
            <a:extLst>
              <a:ext uri="{FF2B5EF4-FFF2-40B4-BE49-F238E27FC236}">
                <a16:creationId xmlns:a16="http://schemas.microsoft.com/office/drawing/2014/main" id="{1042C5D0-18D5-A45C-29C6-9A5C51500891}"/>
              </a:ext>
            </a:extLst>
          </p:cNvPr>
          <p:cNvSpPr txBox="1"/>
          <p:nvPr>
            <p:custDataLst>
              <p:tags r:id="rId13"/>
            </p:custDataLst>
          </p:nvPr>
        </p:nvSpPr>
        <p:spPr>
          <a:xfrm>
            <a:off x="1739110" y="4103999"/>
            <a:ext cx="784225" cy="720000"/>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05</a:t>
            </a:r>
          </a:p>
        </p:txBody>
      </p:sp>
      <p:sp>
        <p:nvSpPr>
          <p:cNvPr id="1049857" name="文本框 30">
            <a:extLst>
              <a:ext uri="{FF2B5EF4-FFF2-40B4-BE49-F238E27FC236}">
                <a16:creationId xmlns:a16="http://schemas.microsoft.com/office/drawing/2014/main" id="{3F94158C-5981-7C2C-8F29-6D2A34D5F539}"/>
              </a:ext>
            </a:extLst>
          </p:cNvPr>
          <p:cNvSpPr txBox="1"/>
          <p:nvPr>
            <p:custDataLst>
              <p:tags r:id="rId14"/>
            </p:custDataLst>
          </p:nvPr>
        </p:nvSpPr>
        <p:spPr>
          <a:xfrm>
            <a:off x="7149161" y="4175827"/>
            <a:ext cx="25776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润滑系统</a:t>
            </a:r>
          </a:p>
        </p:txBody>
      </p:sp>
      <p:sp>
        <p:nvSpPr>
          <p:cNvPr id="1049859" name="文本框 31">
            <a:extLst>
              <a:ext uri="{FF2B5EF4-FFF2-40B4-BE49-F238E27FC236}">
                <a16:creationId xmlns:a16="http://schemas.microsoft.com/office/drawing/2014/main" id="{5DA4388F-242D-172C-F069-1F1CB265E5CF}"/>
              </a:ext>
            </a:extLst>
          </p:cNvPr>
          <p:cNvSpPr txBox="1"/>
          <p:nvPr>
            <p:custDataLst>
              <p:tags r:id="rId15"/>
            </p:custDataLst>
          </p:nvPr>
        </p:nvSpPr>
        <p:spPr>
          <a:xfrm>
            <a:off x="6401515" y="4104000"/>
            <a:ext cx="784225" cy="710067"/>
          </a:xfrm>
          <a:prstGeom prst="rect">
            <a:avLst/>
          </a:prstGeom>
          <a:noFill/>
        </p:spPr>
        <p:txBody>
          <a:bodyPr wrap="square" lIns="90000" tIns="46800" rIns="90000" bIns="46800" anchor="ctr">
            <a:spAutoFit/>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06</a:t>
            </a:r>
          </a:p>
        </p:txBody>
      </p:sp>
      <p:sp>
        <p:nvSpPr>
          <p:cNvPr id="2" name="文本框 27">
            <a:extLst>
              <a:ext uri="{FF2B5EF4-FFF2-40B4-BE49-F238E27FC236}">
                <a16:creationId xmlns:a16="http://schemas.microsoft.com/office/drawing/2014/main" id="{D45321E1-B5FC-FFEE-369A-50AB717DE8BF}"/>
              </a:ext>
            </a:extLst>
          </p:cNvPr>
          <p:cNvSpPr txBox="1"/>
          <p:nvPr>
            <p:custDataLst>
              <p:tags r:id="rId16"/>
            </p:custDataLst>
          </p:nvPr>
        </p:nvSpPr>
        <p:spPr>
          <a:xfrm>
            <a:off x="2522316" y="5466521"/>
            <a:ext cx="2577600" cy="586957"/>
          </a:xfrm>
          <a:prstGeom prst="rect">
            <a:avLst/>
          </a:prstGeom>
          <a:noFill/>
        </p:spPr>
        <p:txBody>
          <a:bodyPr wrap="square" lIns="90000" tIns="46800" rIns="90000" bIns="46800" anchor="ctr">
            <a:spAutoFit/>
            <a:scene3d>
              <a:camera prst="orthographicFront"/>
              <a:lightRig rig="threePt" dir="t"/>
            </a:scene3d>
            <a:sp3d contourW="12700"/>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rPr>
              <a:t>柴油发动机</a:t>
            </a:r>
          </a:p>
        </p:txBody>
      </p:sp>
      <p:sp>
        <p:nvSpPr>
          <p:cNvPr id="3" name="文本框 28">
            <a:extLst>
              <a:ext uri="{FF2B5EF4-FFF2-40B4-BE49-F238E27FC236}">
                <a16:creationId xmlns:a16="http://schemas.microsoft.com/office/drawing/2014/main" id="{19995B5B-B412-C080-BC4A-F9797350972C}"/>
              </a:ext>
            </a:extLst>
          </p:cNvPr>
          <p:cNvSpPr txBox="1"/>
          <p:nvPr>
            <p:custDataLst>
              <p:tags r:id="rId17"/>
            </p:custDataLst>
          </p:nvPr>
        </p:nvSpPr>
        <p:spPr>
          <a:xfrm>
            <a:off x="1739110" y="5400000"/>
            <a:ext cx="784225" cy="720000"/>
          </a:xfrm>
          <a:prstGeom prst="rect">
            <a:avLst/>
          </a:prstGeom>
          <a:noFill/>
        </p:spPr>
        <p:txBody>
          <a:bodyPr wrap="square" lIns="90000" tIns="46800" rIns="90000" bIns="46800" anchor="ctr">
            <a:normAutofit fontScale="98021"/>
            <a:scene3d>
              <a:camera prst="orthographicFront"/>
              <a:lightRig rig="threePt" dir="t"/>
            </a:scene3d>
            <a:sp3d contourW="12700"/>
          </a:bodyPr>
          <a:lstStyle/>
          <a:p>
            <a:pPr algn="r"/>
            <a:r>
              <a:rPr lang="en-US" altLang="zh-CN" sz="4000" dirty="0">
                <a:solidFill>
                  <a:schemeClr val="tx1">
                    <a:lumMod val="85000"/>
                    <a:lumOff val="15000"/>
                  </a:schemeClr>
                </a:solidFill>
                <a:latin typeface="Arial" panose="020B0604020202020204" pitchFamily="34" charset="0"/>
                <a:ea typeface="微软雅黑" panose="020B0503020204020204" pitchFamily="34" charset="-122"/>
              </a:rPr>
              <a:t>07</a:t>
            </a:r>
          </a:p>
        </p:txBody>
      </p:sp>
    </p:spTree>
    <p:custDataLst>
      <p:tags r:id="rId1"/>
    </p:custDataLst>
    <p:extLst>
      <p:ext uri="{BB962C8B-B14F-4D97-AF65-F5344CB8AC3E}">
        <p14:creationId xmlns:p14="http://schemas.microsoft.com/office/powerpoint/2010/main" val="26688417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BA27407-3FAE-29FD-36EB-93ACF45C1706}"/>
              </a:ext>
            </a:extLst>
          </p:cNvPr>
          <p:cNvSpPr txBox="1"/>
          <p:nvPr/>
        </p:nvSpPr>
        <p:spPr>
          <a:xfrm>
            <a:off x="840000" y="642026"/>
            <a:ext cx="10512000" cy="2015936"/>
          </a:xfrm>
          <a:prstGeom prst="rect">
            <a:avLst/>
          </a:prstGeom>
          <a:noFill/>
        </p:spPr>
        <p:txBody>
          <a:bodyPr wrap="square" rtlCol="0">
            <a:spAutoFit/>
          </a:bodyPr>
          <a:lstStyle/>
          <a:p>
            <a:pPr indent="576000" algn="just">
              <a:spcAft>
                <a:spcPts val="600"/>
              </a:spcAft>
            </a:pPr>
            <a:r>
              <a:rPr lang="zh-CN" altLang="en-US" sz="2500" b="1" dirty="0">
                <a:latin typeface="+mn-ea"/>
              </a:rPr>
              <a:t>（二）活塞环</a:t>
            </a:r>
            <a:endParaRPr lang="en-US" altLang="zh-CN" sz="2500" b="1" dirty="0">
              <a:latin typeface="+mn-ea"/>
            </a:endParaRPr>
          </a:p>
          <a:p>
            <a:pPr indent="576000" algn="just">
              <a:spcAft>
                <a:spcPts val="600"/>
              </a:spcAft>
            </a:pPr>
            <a:r>
              <a:rPr lang="zh-CN" altLang="en-US" sz="2400" dirty="0">
                <a:latin typeface="+mn-ea"/>
              </a:rPr>
              <a:t>活塞环安装于活塞头部的活塞环槽中，其作用是密封燃烧室，防止高压气体从活塞处泄漏；刮除气缸壁多余机油，并在气缸壁涂抹一层均匀的油膜；将活塞的热量传递到缸壁上，并通过冷却系统进行散热。活塞环可分为气环和油环两种类型。气环位于活塞上部；油环位于气环之下，如图</a:t>
            </a:r>
            <a:r>
              <a:rPr lang="en-US" altLang="zh-CN" sz="2400" dirty="0">
                <a:latin typeface="+mn-ea"/>
              </a:rPr>
              <a:t>2-2-11</a:t>
            </a:r>
            <a:r>
              <a:rPr lang="zh-CN" altLang="en-US" sz="2400" dirty="0">
                <a:latin typeface="+mn-ea"/>
              </a:rPr>
              <a:t>所示。</a:t>
            </a:r>
          </a:p>
        </p:txBody>
      </p:sp>
      <p:pic>
        <p:nvPicPr>
          <p:cNvPr id="5" name="图片 4">
            <a:extLst>
              <a:ext uri="{FF2B5EF4-FFF2-40B4-BE49-F238E27FC236}">
                <a16:creationId xmlns:a16="http://schemas.microsoft.com/office/drawing/2014/main" id="{B8C20B34-C7DB-3DA6-8704-88D5BEEAC0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7905" y="2657962"/>
            <a:ext cx="5476190" cy="3504762"/>
          </a:xfrm>
          <a:prstGeom prst="rect">
            <a:avLst/>
          </a:prstGeom>
        </p:spPr>
      </p:pic>
    </p:spTree>
    <p:extLst>
      <p:ext uri="{BB962C8B-B14F-4D97-AF65-F5344CB8AC3E}">
        <p14:creationId xmlns:p14="http://schemas.microsoft.com/office/powerpoint/2010/main" val="27656723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83BC2E7-5F3E-6BB0-88DE-2B0EF234DBD9}"/>
              </a:ext>
            </a:extLst>
          </p:cNvPr>
          <p:cNvSpPr txBox="1"/>
          <p:nvPr/>
        </p:nvSpPr>
        <p:spPr>
          <a:xfrm>
            <a:off x="840000" y="408561"/>
            <a:ext cx="10512000" cy="3554819"/>
          </a:xfrm>
          <a:prstGeom prst="rect">
            <a:avLst/>
          </a:prstGeom>
          <a:noFill/>
        </p:spPr>
        <p:txBody>
          <a:bodyPr wrap="square" rtlCol="0">
            <a:spAutoFit/>
          </a:bodyPr>
          <a:lstStyle/>
          <a:p>
            <a:pPr indent="576000" algn="just">
              <a:spcAft>
                <a:spcPts val="600"/>
              </a:spcAft>
            </a:pPr>
            <a:r>
              <a:rPr lang="en-US" altLang="zh-CN" sz="2200" b="1" dirty="0">
                <a:latin typeface="+mn-ea"/>
              </a:rPr>
              <a:t>1.</a:t>
            </a:r>
            <a:r>
              <a:rPr lang="zh-CN" altLang="en-US" sz="2200" b="1" dirty="0">
                <a:latin typeface="+mn-ea"/>
              </a:rPr>
              <a:t>气环的作用</a:t>
            </a:r>
            <a:endParaRPr lang="en-US" altLang="zh-CN" sz="2200" b="1" dirty="0">
              <a:latin typeface="+mn-ea"/>
            </a:endParaRPr>
          </a:p>
          <a:p>
            <a:pPr indent="576000" algn="just">
              <a:spcAft>
                <a:spcPts val="600"/>
              </a:spcAft>
            </a:pPr>
            <a:r>
              <a:rPr lang="zh-CN" altLang="en-US" sz="2200" dirty="0">
                <a:latin typeface="+mn-ea"/>
              </a:rPr>
              <a:t>气环安装在活塞头部上端的环槽内，用来防止漏气，并将活塞头部的热量传递到气缸壁，疏散活塞的热量。气环一般都标有标记来指示安装方向，安装时必须将有标记的一面朝向活塞顶部。由于活塞环在自由状态下不是标准的圆形，其外廓尺寸比气缸直径大，当活塞环装入气缸后，在其自身的弹力作用下活塞环的外圆面与气缸壁紧贴，从而形成垂直密封面。当活塞下行时，活塞环紧贴活塞环槽上端面，形成水平封面；同理，活塞上行时也能形成水平封面，如图</a:t>
            </a:r>
            <a:r>
              <a:rPr lang="en-US" altLang="zh-CN" sz="2200" dirty="0">
                <a:latin typeface="+mn-ea"/>
              </a:rPr>
              <a:t>2-2-12</a:t>
            </a:r>
            <a:r>
              <a:rPr lang="zh-CN" altLang="en-US" sz="2200" dirty="0">
                <a:latin typeface="+mn-ea"/>
              </a:rPr>
              <a:t>所示。由于采用多道活塞环，在装配时活塞环的开口相互错开，形成迷宫式漏气通道，所以气体在通道内的流动阻力很大，最后漏入曲轴箱内的气体就非常少了，一般仅为进气量的</a:t>
            </a:r>
            <a:r>
              <a:rPr lang="en-US" altLang="zh-CN" sz="2200" dirty="0">
                <a:latin typeface="+mn-ea"/>
              </a:rPr>
              <a:t>0.2%~1.0%</a:t>
            </a:r>
            <a:r>
              <a:rPr lang="zh-CN" altLang="en-US" sz="2200" dirty="0">
                <a:latin typeface="+mn-ea"/>
              </a:rPr>
              <a:t>，如图</a:t>
            </a:r>
            <a:r>
              <a:rPr lang="en-US" altLang="zh-CN" sz="2200" dirty="0">
                <a:latin typeface="+mn-ea"/>
              </a:rPr>
              <a:t>2-2-12</a:t>
            </a:r>
            <a:r>
              <a:rPr lang="zh-CN" altLang="en-US" sz="2200" dirty="0">
                <a:latin typeface="+mn-ea"/>
              </a:rPr>
              <a:t>所示。</a:t>
            </a:r>
          </a:p>
        </p:txBody>
      </p:sp>
      <p:pic>
        <p:nvPicPr>
          <p:cNvPr id="5" name="图片 4">
            <a:extLst>
              <a:ext uri="{FF2B5EF4-FFF2-40B4-BE49-F238E27FC236}">
                <a16:creationId xmlns:a16="http://schemas.microsoft.com/office/drawing/2014/main" id="{DF55591A-04F4-2149-56AB-DF7D894E67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3614650"/>
            <a:ext cx="3272746" cy="3116891"/>
          </a:xfrm>
          <a:prstGeom prst="rect">
            <a:avLst/>
          </a:prstGeom>
        </p:spPr>
      </p:pic>
    </p:spTree>
    <p:extLst>
      <p:ext uri="{BB962C8B-B14F-4D97-AF65-F5344CB8AC3E}">
        <p14:creationId xmlns:p14="http://schemas.microsoft.com/office/powerpoint/2010/main" val="15184229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0ABB03E-E360-D16A-F9A7-A0F54CCEE0E7}"/>
              </a:ext>
            </a:extLst>
          </p:cNvPr>
          <p:cNvSpPr txBox="1"/>
          <p:nvPr/>
        </p:nvSpPr>
        <p:spPr>
          <a:xfrm>
            <a:off x="840000" y="967391"/>
            <a:ext cx="10512000" cy="1938992"/>
          </a:xfrm>
          <a:prstGeom prst="rect">
            <a:avLst/>
          </a:prstGeom>
          <a:noFill/>
        </p:spPr>
        <p:txBody>
          <a:bodyPr wrap="square" rtlCol="0">
            <a:spAutoFit/>
          </a:bodyPr>
          <a:lstStyle/>
          <a:p>
            <a:pPr indent="576000" algn="just">
              <a:spcAft>
                <a:spcPts val="600"/>
              </a:spcAft>
            </a:pPr>
            <a:r>
              <a:rPr lang="zh-CN" altLang="en-US" sz="2400" dirty="0">
                <a:latin typeface="+mn-ea"/>
              </a:rPr>
              <a:t>为了防止活塞环受热膨胀卡死在气缸内，活塞环设计有三种间隙，即侧隙、背隙和端隙，如图</a:t>
            </a:r>
            <a:r>
              <a:rPr lang="en-US" altLang="zh-CN" sz="2400" dirty="0">
                <a:latin typeface="+mn-ea"/>
              </a:rPr>
              <a:t>2-2-13</a:t>
            </a:r>
            <a:r>
              <a:rPr lang="zh-CN" altLang="en-US" sz="2400" dirty="0">
                <a:latin typeface="+mn-ea"/>
              </a:rPr>
              <a:t>所示。活塞环与环槽端面之间的间隙称为侧隙；活塞环宽度与环槽深度的差值称为背隙；活塞环在上止点时环的开口间隙称为端隙。活塞环对间隙的要求非常高，如果间隙过大，会导致密封性变差；如果间隙过小，活塞环受热膨胀可能会在环槽内形成卡滞，导致发动机故障。</a:t>
            </a:r>
          </a:p>
        </p:txBody>
      </p:sp>
      <p:pic>
        <p:nvPicPr>
          <p:cNvPr id="5" name="图片 4">
            <a:extLst>
              <a:ext uri="{FF2B5EF4-FFF2-40B4-BE49-F238E27FC236}">
                <a16:creationId xmlns:a16="http://schemas.microsoft.com/office/drawing/2014/main" id="{D5115581-B91B-910C-3B8B-72DCA58D39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1218" y="2988979"/>
            <a:ext cx="5429564" cy="2901630"/>
          </a:xfrm>
          <a:prstGeom prst="rect">
            <a:avLst/>
          </a:prstGeom>
        </p:spPr>
      </p:pic>
    </p:spTree>
    <p:extLst>
      <p:ext uri="{BB962C8B-B14F-4D97-AF65-F5344CB8AC3E}">
        <p14:creationId xmlns:p14="http://schemas.microsoft.com/office/powerpoint/2010/main" val="19087637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A8AF732-6394-E183-EF39-AC583651E98A}"/>
              </a:ext>
            </a:extLst>
          </p:cNvPr>
          <p:cNvSpPr txBox="1"/>
          <p:nvPr/>
        </p:nvSpPr>
        <p:spPr>
          <a:xfrm>
            <a:off x="840000" y="1498059"/>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气环的截面对于气缸的密封和润滑影响很大，不同的发动机对气环密封性的要求也不同，其气环的截面也有差异。气环根据其截面形状可分为矩形环、锥面环、扭曲环、梯形环和桶面环，如图</a:t>
            </a:r>
            <a:r>
              <a:rPr lang="en-US" altLang="zh-CN" sz="2400" dirty="0">
                <a:latin typeface="+mn-ea"/>
              </a:rPr>
              <a:t>2-2-14</a:t>
            </a:r>
            <a:r>
              <a:rPr lang="zh-CN" altLang="en-US" sz="2400" dirty="0">
                <a:latin typeface="+mn-ea"/>
              </a:rPr>
              <a:t>所示。</a:t>
            </a:r>
          </a:p>
        </p:txBody>
      </p:sp>
      <p:pic>
        <p:nvPicPr>
          <p:cNvPr id="5" name="图片 4">
            <a:extLst>
              <a:ext uri="{FF2B5EF4-FFF2-40B4-BE49-F238E27FC236}">
                <a16:creationId xmlns:a16="http://schemas.microsoft.com/office/drawing/2014/main" id="{4A3DF79D-B610-B85A-1C1B-03AFFEA094F7}"/>
              </a:ext>
            </a:extLst>
          </p:cNvPr>
          <p:cNvPicPr>
            <a:picLocks noChangeAspect="1"/>
          </p:cNvPicPr>
          <p:nvPr/>
        </p:nvPicPr>
        <p:blipFill>
          <a:blip r:embed="rId2">
            <a:extLst>
              <a:ext uri="{28A0092B-C50C-407E-A947-70E740481C1C}">
                <a14:useLocalDpi xmlns:a14="http://schemas.microsoft.com/office/drawing/2010/main" val="0"/>
              </a:ext>
            </a:extLst>
          </a:blip>
          <a:srcRect t="920" b="-920"/>
          <a:stretch>
            <a:fillRect/>
          </a:stretch>
        </p:blipFill>
        <p:spPr>
          <a:xfrm>
            <a:off x="2496000" y="3283010"/>
            <a:ext cx="7200000" cy="2076931"/>
          </a:xfrm>
          <a:prstGeom prst="rect">
            <a:avLst/>
          </a:prstGeom>
        </p:spPr>
      </p:pic>
    </p:spTree>
    <p:extLst>
      <p:ext uri="{BB962C8B-B14F-4D97-AF65-F5344CB8AC3E}">
        <p14:creationId xmlns:p14="http://schemas.microsoft.com/office/powerpoint/2010/main" val="20668526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ABA6B2E-5CD3-7BE3-6AF1-219D3B12DD4B}"/>
              </a:ext>
            </a:extLst>
          </p:cNvPr>
          <p:cNvSpPr txBox="1"/>
          <p:nvPr/>
        </p:nvSpPr>
        <p:spPr>
          <a:xfrm>
            <a:off x="840000" y="1867034"/>
            <a:ext cx="10512000" cy="3123932"/>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油环的作用</a:t>
            </a:r>
            <a:endParaRPr lang="en-US" altLang="zh-CN" sz="2400" b="1" dirty="0">
              <a:latin typeface="+mn-ea"/>
            </a:endParaRPr>
          </a:p>
          <a:p>
            <a:pPr indent="576000" algn="just">
              <a:spcAft>
                <a:spcPts val="600"/>
              </a:spcAft>
            </a:pPr>
            <a:r>
              <a:rPr lang="zh-CN" altLang="en-US" sz="2400" dirty="0">
                <a:latin typeface="+mn-ea"/>
              </a:rPr>
              <a:t>普通油环又称为整体式油环。油环的外圆柱面中间加工有凹槽，槽中钻有小孔或开切槽。当活塞下行时，将缸壁上多余的机油刮下，机油通过小孔或切槽流回曲轴箱；当活塞上行时，刮下的机油仍通过回油孔流回曲轴箱。有些普通油环还在其外侧上边制有倒角，使环随活塞上行时形成油膜，可起到均匀分布润滑油的作用，下行刮油能力强，减少了润滑油的上窜。这种类型油环的优点是结构简单、造价低，早期发动机上使用较多；但其强度低，易磨损，磨损后刮油效果不理想，寿命较短。现代汽车发动机基本已不采用。</a:t>
            </a:r>
          </a:p>
        </p:txBody>
      </p:sp>
    </p:spTree>
    <p:extLst>
      <p:ext uri="{BB962C8B-B14F-4D97-AF65-F5344CB8AC3E}">
        <p14:creationId xmlns:p14="http://schemas.microsoft.com/office/powerpoint/2010/main" val="15418463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01D7056-1CD8-4C7F-3243-502812615131}"/>
              </a:ext>
            </a:extLst>
          </p:cNvPr>
          <p:cNvSpPr txBox="1"/>
          <p:nvPr/>
        </p:nvSpPr>
        <p:spPr>
          <a:xfrm>
            <a:off x="840000" y="554477"/>
            <a:ext cx="10512000" cy="2385268"/>
          </a:xfrm>
          <a:prstGeom prst="rect">
            <a:avLst/>
          </a:prstGeom>
          <a:noFill/>
        </p:spPr>
        <p:txBody>
          <a:bodyPr wrap="square" rtlCol="0">
            <a:spAutoFit/>
          </a:bodyPr>
          <a:lstStyle/>
          <a:p>
            <a:pPr indent="576000" algn="just">
              <a:spcAft>
                <a:spcPts val="600"/>
              </a:spcAft>
            </a:pPr>
            <a:r>
              <a:rPr lang="zh-CN" altLang="en-US" sz="2400" dirty="0">
                <a:latin typeface="+mn-ea"/>
              </a:rPr>
              <a:t>油环结构如图</a:t>
            </a:r>
            <a:r>
              <a:rPr lang="en-US" altLang="zh-CN" sz="2400" dirty="0">
                <a:latin typeface="+mn-ea"/>
              </a:rPr>
              <a:t>2-2-15</a:t>
            </a:r>
            <a:r>
              <a:rPr lang="zh-CN" altLang="en-US" sz="2400" dirty="0">
                <a:latin typeface="+mn-ea"/>
              </a:rPr>
              <a:t>所示。</a:t>
            </a:r>
            <a:endParaRPr lang="en-US" altLang="zh-CN" sz="2400" dirty="0">
              <a:latin typeface="+mn-ea"/>
            </a:endParaRPr>
          </a:p>
          <a:p>
            <a:pPr indent="576000" algn="just">
              <a:spcAft>
                <a:spcPts val="600"/>
              </a:spcAft>
            </a:pPr>
            <a:r>
              <a:rPr lang="zh-CN" altLang="en-US" sz="2400" dirty="0">
                <a:latin typeface="+mn-ea"/>
              </a:rPr>
              <a:t>组合油环一般由上刮片、衬簧、下刮片三层组成。其优点是质量轻、刮油能力强、对缸套变形适应性好、回油通路大等。正因为如此，尽管组合油环造价相对较高，在现代汽车上仍旧得到了广泛的应用。无论活塞上行或下行，油环都能将气缸壁上多余的机油刮下来经活塞上的回油孔流回油底壳。油环的刮油作用如图</a:t>
            </a:r>
            <a:r>
              <a:rPr lang="en-US" altLang="zh-CN" sz="2400" dirty="0">
                <a:latin typeface="+mn-ea"/>
              </a:rPr>
              <a:t>2-2-16</a:t>
            </a:r>
            <a:r>
              <a:rPr lang="zh-CN" altLang="en-US" sz="2400" dirty="0">
                <a:latin typeface="+mn-ea"/>
              </a:rPr>
              <a:t>所示。</a:t>
            </a:r>
          </a:p>
        </p:txBody>
      </p:sp>
      <p:pic>
        <p:nvPicPr>
          <p:cNvPr id="5" name="图片 4">
            <a:extLst>
              <a:ext uri="{FF2B5EF4-FFF2-40B4-BE49-F238E27FC236}">
                <a16:creationId xmlns:a16="http://schemas.microsoft.com/office/drawing/2014/main" id="{ACCBDAF1-8F8F-65A7-CBF1-11E809874E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9431" y="2939745"/>
            <a:ext cx="3913199" cy="3598344"/>
          </a:xfrm>
          <a:prstGeom prst="rect">
            <a:avLst/>
          </a:prstGeom>
        </p:spPr>
      </p:pic>
      <p:pic>
        <p:nvPicPr>
          <p:cNvPr id="7" name="图片 6">
            <a:extLst>
              <a:ext uri="{FF2B5EF4-FFF2-40B4-BE49-F238E27FC236}">
                <a16:creationId xmlns:a16="http://schemas.microsoft.com/office/drawing/2014/main" id="{EEDA15DD-5E68-1339-D449-76052F1030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4220" y="3019869"/>
            <a:ext cx="3476190" cy="3438095"/>
          </a:xfrm>
          <a:prstGeom prst="rect">
            <a:avLst/>
          </a:prstGeom>
        </p:spPr>
      </p:pic>
    </p:spTree>
    <p:extLst>
      <p:ext uri="{BB962C8B-B14F-4D97-AF65-F5344CB8AC3E}">
        <p14:creationId xmlns:p14="http://schemas.microsoft.com/office/powerpoint/2010/main" val="21470269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897CCF6-388E-E9AD-C58A-5C297D2DFCD2}"/>
              </a:ext>
            </a:extLst>
          </p:cNvPr>
          <p:cNvSpPr txBox="1"/>
          <p:nvPr/>
        </p:nvSpPr>
        <p:spPr>
          <a:xfrm>
            <a:off x="840000" y="2605697"/>
            <a:ext cx="10512000" cy="1646605"/>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活塞环的工作条件</a:t>
            </a:r>
            <a:endParaRPr lang="en-US" altLang="zh-CN" sz="2400" b="1" dirty="0">
              <a:latin typeface="+mn-ea"/>
            </a:endParaRPr>
          </a:p>
          <a:p>
            <a:pPr indent="576000" algn="just">
              <a:spcAft>
                <a:spcPts val="600"/>
              </a:spcAft>
            </a:pPr>
            <a:r>
              <a:rPr lang="zh-CN" altLang="en-US" sz="2400" dirty="0">
                <a:latin typeface="+mn-ea"/>
              </a:rPr>
              <a:t>活塞环工作时受到气缸中高温、高压燃气的作用，温度较高。活塞环在气缸内做高速运动，加上高温下部分机油出现变质，使活塞环的润滑条件变坏，难以保证液体润滑，因此磨损严重。</a:t>
            </a:r>
          </a:p>
        </p:txBody>
      </p:sp>
    </p:spTree>
    <p:extLst>
      <p:ext uri="{BB962C8B-B14F-4D97-AF65-F5344CB8AC3E}">
        <p14:creationId xmlns:p14="http://schemas.microsoft.com/office/powerpoint/2010/main" val="24006501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58FCC18-B4DA-7DEE-A328-2C932738AC13}"/>
              </a:ext>
            </a:extLst>
          </p:cNvPr>
          <p:cNvSpPr txBox="1"/>
          <p:nvPr/>
        </p:nvSpPr>
        <p:spPr>
          <a:xfrm>
            <a:off x="840000" y="515566"/>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（三）活塞销</a:t>
            </a:r>
            <a:endParaRPr lang="en-US" altLang="zh-CN" sz="2500" b="1" dirty="0">
              <a:latin typeface="+mn-ea"/>
            </a:endParaRPr>
          </a:p>
          <a:p>
            <a:pPr indent="576000" algn="just">
              <a:spcAft>
                <a:spcPts val="600"/>
              </a:spcAft>
            </a:pPr>
            <a:r>
              <a:rPr lang="zh-CN" altLang="en-US" sz="2400" dirty="0">
                <a:latin typeface="+mn-ea"/>
              </a:rPr>
              <a:t>活塞销是安装在活塞裙部的空心圆柱体销子，它的中部穿过连杆小头孔，用来连接活塞和连杆，把活塞承受的气体作用力传递给连杆，如图</a:t>
            </a:r>
            <a:r>
              <a:rPr lang="en-US" altLang="zh-CN" sz="2400" dirty="0">
                <a:latin typeface="+mn-ea"/>
              </a:rPr>
              <a:t>2-2-17</a:t>
            </a:r>
            <a:r>
              <a:rPr lang="zh-CN" altLang="en-US" sz="2400" dirty="0">
                <a:latin typeface="+mn-ea"/>
              </a:rPr>
              <a:t>所示。活塞销的材料一般为低碳钢或低碳合金钢，外表面渗碳淬硬，再经精磨和抛光等精加工，既提高了表面硬度和耐磨性，又保证有较高的强度和冲击韧性。活塞销与活塞销座孔及连杆小头衬套孔的连接配合有全浮式和半浮式两种方式，如图</a:t>
            </a:r>
            <a:r>
              <a:rPr lang="en-US" altLang="zh-CN" sz="2400" dirty="0">
                <a:latin typeface="+mn-ea"/>
              </a:rPr>
              <a:t>2-2-18</a:t>
            </a:r>
            <a:r>
              <a:rPr lang="zh-CN" altLang="en-US" sz="2400" dirty="0">
                <a:latin typeface="+mn-ea"/>
              </a:rPr>
              <a:t>所示。</a:t>
            </a:r>
          </a:p>
        </p:txBody>
      </p:sp>
      <p:pic>
        <p:nvPicPr>
          <p:cNvPr id="5" name="图片 4">
            <a:extLst>
              <a:ext uri="{FF2B5EF4-FFF2-40B4-BE49-F238E27FC236}">
                <a16:creationId xmlns:a16="http://schemas.microsoft.com/office/drawing/2014/main" id="{57E798D9-D095-98CC-A271-17536645A1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5641" y="3270166"/>
            <a:ext cx="2555173" cy="3420000"/>
          </a:xfrm>
          <a:prstGeom prst="rect">
            <a:avLst/>
          </a:prstGeom>
        </p:spPr>
      </p:pic>
      <p:pic>
        <p:nvPicPr>
          <p:cNvPr id="7" name="图片 6">
            <a:extLst>
              <a:ext uri="{FF2B5EF4-FFF2-40B4-BE49-F238E27FC236}">
                <a16:creationId xmlns:a16="http://schemas.microsoft.com/office/drawing/2014/main" id="{C9AC459D-C5BE-C805-4351-7F282BDD39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4451" y="3270166"/>
            <a:ext cx="4113912" cy="3420000"/>
          </a:xfrm>
          <a:prstGeom prst="rect">
            <a:avLst/>
          </a:prstGeom>
        </p:spPr>
      </p:pic>
    </p:spTree>
    <p:extLst>
      <p:ext uri="{BB962C8B-B14F-4D97-AF65-F5344CB8AC3E}">
        <p14:creationId xmlns:p14="http://schemas.microsoft.com/office/powerpoint/2010/main" val="12594357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A879923-3EB2-C34D-0E84-8CDCFE215003}"/>
              </a:ext>
            </a:extLst>
          </p:cNvPr>
          <p:cNvSpPr txBox="1"/>
          <p:nvPr/>
        </p:nvSpPr>
        <p:spPr>
          <a:xfrm>
            <a:off x="840000" y="1497702"/>
            <a:ext cx="10512000" cy="386259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全浮式活塞销。当发动机工作时，活塞销、连杆小头和活塞销座都有相对运动，活塞销能在连杆衬套和活塞销座中自由摆动，使磨损均匀。为了防止全浮式活塞销轴向窜动，在活塞销两端装有挡圈或卡环，进行轴向定位。由于活塞是铝合金材料，而活塞销采用钢材料，两者膨胀系数不同，铝合金比钢热膨胀量大。为了保证高温工作时活塞销与活塞销孔为过盈配合，装配时先将铝活塞加热到一定温度，然后将活塞销装入。</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）半浮式活塞销。半浮式活塞销安装的特点是活塞中部与连杆小头采用紧固螺栓连接，活塞销只能在两端销座内做自由摆动，而与连杆小头没有相对运动。</a:t>
            </a:r>
          </a:p>
        </p:txBody>
      </p:sp>
    </p:spTree>
    <p:extLst>
      <p:ext uri="{BB962C8B-B14F-4D97-AF65-F5344CB8AC3E}">
        <p14:creationId xmlns:p14="http://schemas.microsoft.com/office/powerpoint/2010/main" val="38411238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7B12C53-4367-59D0-1FFF-BA09D42EB305}"/>
              </a:ext>
            </a:extLst>
          </p:cNvPr>
          <p:cNvSpPr txBox="1"/>
          <p:nvPr/>
        </p:nvSpPr>
        <p:spPr>
          <a:xfrm>
            <a:off x="1410510" y="759038"/>
            <a:ext cx="5729592" cy="5339923"/>
          </a:xfrm>
          <a:prstGeom prst="rect">
            <a:avLst/>
          </a:prstGeom>
          <a:noFill/>
        </p:spPr>
        <p:txBody>
          <a:bodyPr wrap="square" rtlCol="0">
            <a:spAutoFit/>
          </a:bodyPr>
          <a:lstStyle/>
          <a:p>
            <a:pPr indent="576000" algn="just">
              <a:spcAft>
                <a:spcPts val="600"/>
              </a:spcAft>
            </a:pPr>
            <a:r>
              <a:rPr lang="zh-CN" altLang="en-US" sz="2500" b="1" dirty="0">
                <a:latin typeface="+mn-ea"/>
              </a:rPr>
              <a:t>（四）连杆</a:t>
            </a:r>
            <a:endParaRPr lang="en-US" altLang="zh-CN" sz="2500" b="1" dirty="0">
              <a:latin typeface="+mn-ea"/>
            </a:endParaRPr>
          </a:p>
          <a:p>
            <a:pPr indent="576000" algn="just">
              <a:spcAft>
                <a:spcPts val="600"/>
              </a:spcAft>
            </a:pPr>
            <a:r>
              <a:rPr lang="zh-CN" altLang="en-US" sz="2400" dirty="0">
                <a:latin typeface="+mn-ea"/>
              </a:rPr>
              <a:t>连杆的作用是将活塞承受的力传递给曲轴，并将活塞的上下往复运动转变为曲轴的旋转运动。当连杆工作时，承受活塞顶部气体压力和惯性力的作用，而这些力的大小和方向都是周期性变化的。因此，连杆受到的是压缩、拉伸和弯曲等交变载荷。这就要求连杆强度高、刚度大、质量轻。连杆一般都采用中碳钢或合金钢经模锻或辊锻而成，然后进行机加工和热处理。连杆组件的结构主要包括连杆小头、连杆大头（包括连杆盖）和杆身三部分，如图</a:t>
            </a:r>
            <a:r>
              <a:rPr lang="en-US" altLang="zh-CN" sz="2400" dirty="0">
                <a:latin typeface="+mn-ea"/>
              </a:rPr>
              <a:t>2-2-19</a:t>
            </a:r>
            <a:r>
              <a:rPr lang="zh-CN" altLang="en-US" sz="2400" dirty="0">
                <a:latin typeface="+mn-ea"/>
              </a:rPr>
              <a:t>所示。</a:t>
            </a:r>
            <a:r>
              <a:rPr lang="zh-CN" altLang="en-US" sz="2400" dirty="0"/>
              <a:t>连杆大头与曲轴的连杆轴颈相连。</a:t>
            </a:r>
            <a:endParaRPr lang="zh-CN" altLang="en-US" sz="2400" dirty="0">
              <a:latin typeface="+mn-ea"/>
            </a:endParaRPr>
          </a:p>
        </p:txBody>
      </p:sp>
      <p:pic>
        <p:nvPicPr>
          <p:cNvPr id="5" name="图片 4">
            <a:extLst>
              <a:ext uri="{FF2B5EF4-FFF2-40B4-BE49-F238E27FC236}">
                <a16:creationId xmlns:a16="http://schemas.microsoft.com/office/drawing/2014/main" id="{F1D955C0-7000-76D7-9B73-D58B3719B7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6252" y="643284"/>
            <a:ext cx="2895238" cy="5571429"/>
          </a:xfrm>
          <a:prstGeom prst="rect">
            <a:avLst/>
          </a:prstGeom>
        </p:spPr>
      </p:pic>
    </p:spTree>
    <p:extLst>
      <p:ext uri="{BB962C8B-B14F-4D97-AF65-F5344CB8AC3E}">
        <p14:creationId xmlns:p14="http://schemas.microsoft.com/office/powerpoint/2010/main" val="3335069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a:t>
            </a:r>
            <a:r>
              <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rPr>
              <a:t>一</a:t>
            </a:r>
            <a:r>
              <a:rPr lang="zh-CN" altLang="en-US" b="1" dirty="0">
                <a:latin typeface="+mj-ea"/>
              </a:rPr>
              <a:t>　汽车发动机总体构造</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p:cNvSpPr>
            <a:spLocks noGrp="1"/>
          </p:cNvSpPr>
          <p:nvPr>
            <p:custDataLst>
              <p:tags r:id="rId5"/>
            </p:custDataLst>
          </p:nvPr>
        </p:nvSpPr>
        <p:spPr>
          <a:xfrm>
            <a:off x="837883" y="2212530"/>
            <a:ext cx="10515600" cy="3215504"/>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100000"/>
              </a:lnSpc>
              <a:spcBef>
                <a:spcPts val="100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indent="576000" algn="just">
              <a:lnSpc>
                <a:spcPct val="100000"/>
              </a:lnSpc>
              <a:spcBef>
                <a:spcPts val="0"/>
              </a:spcBef>
              <a:spcAft>
                <a:spcPts val="600"/>
              </a:spcAft>
              <a:buNone/>
            </a:pPr>
            <a:r>
              <a:rPr lang="zh-CN" altLang="en-US" dirty="0">
                <a:latin typeface="+mn-ea"/>
              </a:rPr>
              <a:t>随着科技的发</a:t>
            </a:r>
            <a:r>
              <a:rPr lang="zh-CN" altLang="zh-CN" dirty="0">
                <a:latin typeface="+mn-ea"/>
              </a:rPr>
              <a:t>展</a:t>
            </a:r>
            <a:r>
              <a:rPr lang="zh-CN" altLang="en-US" dirty="0">
                <a:latin typeface="+mn-ea"/>
              </a:rPr>
              <a:t>，</a:t>
            </a:r>
            <a:r>
              <a:rPr lang="zh-CN" altLang="zh-CN" dirty="0">
                <a:latin typeface="+mn-ea"/>
              </a:rPr>
              <a:t>现代发动机技术也在不断进步</a:t>
            </a:r>
            <a:r>
              <a:rPr lang="zh-CN" altLang="en-US" dirty="0">
                <a:latin typeface="+mn-ea"/>
              </a:rPr>
              <a:t>，</a:t>
            </a:r>
            <a:r>
              <a:rPr lang="zh-CN" altLang="zh-CN" dirty="0">
                <a:latin typeface="+mn-ea"/>
              </a:rPr>
              <a:t>包括但不限于涡轮增压</a:t>
            </a:r>
            <a:r>
              <a:rPr lang="zh-CN" altLang="en-US" dirty="0">
                <a:latin typeface="+mn-ea"/>
              </a:rPr>
              <a:t>、</a:t>
            </a:r>
            <a:r>
              <a:rPr lang="zh-CN" altLang="zh-CN" dirty="0">
                <a:latin typeface="+mn-ea"/>
              </a:rPr>
              <a:t>缸内直喷、可变气门正时、混合动力技术及正在兴起的电动汽车技术</a:t>
            </a:r>
            <a:r>
              <a:rPr lang="zh-CN" altLang="en-US" dirty="0">
                <a:latin typeface="+mn-ea"/>
              </a:rPr>
              <a:t>，</a:t>
            </a:r>
            <a:r>
              <a:rPr lang="zh-CN" altLang="zh-CN" dirty="0">
                <a:latin typeface="+mn-ea"/>
              </a:rPr>
              <a:t>这些都旨在提升发动机效率、减少碳排放、增强动力表现及提高整体经济性。通过本单元的学习</a:t>
            </a:r>
            <a:r>
              <a:rPr lang="zh-CN" altLang="en-US" dirty="0">
                <a:latin typeface="+mn-ea"/>
              </a:rPr>
              <a:t>，</a:t>
            </a:r>
            <a:r>
              <a:rPr lang="zh-CN" altLang="zh-CN" dirty="0">
                <a:latin typeface="+mn-ea"/>
              </a:rPr>
              <a:t>能够深入理解发动机的构造与工作原理</a:t>
            </a:r>
            <a:r>
              <a:rPr lang="zh-CN" altLang="en-US" dirty="0">
                <a:latin typeface="+mn-ea"/>
              </a:rPr>
              <a:t>，</a:t>
            </a:r>
            <a:r>
              <a:rPr lang="zh-CN" altLang="zh-CN" dirty="0">
                <a:latin typeface="+mn-ea"/>
              </a:rPr>
              <a:t>掌握发动机的分类、核心组件及其相互作用机制</a:t>
            </a:r>
            <a:r>
              <a:rPr lang="zh-CN" altLang="en-US" dirty="0">
                <a:latin typeface="+mn-ea"/>
              </a:rPr>
              <a:t>，</a:t>
            </a:r>
            <a:r>
              <a:rPr lang="zh-CN" altLang="zh-CN" dirty="0">
                <a:latin typeface="+mn-ea"/>
              </a:rPr>
              <a:t>随着课程的深入</a:t>
            </a:r>
            <a:r>
              <a:rPr lang="zh-CN" altLang="en-US" dirty="0">
                <a:latin typeface="+mn-ea"/>
              </a:rPr>
              <a:t>，</a:t>
            </a:r>
            <a:r>
              <a:rPr lang="zh-CN" altLang="zh-CN" dirty="0">
                <a:latin typeface="+mn-ea"/>
              </a:rPr>
              <a:t>将一步步走进发动机的世界。</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705672A-5F9A-A2C3-A040-22B805F9C3B1}"/>
              </a:ext>
            </a:extLst>
          </p:cNvPr>
          <p:cNvSpPr txBox="1"/>
          <p:nvPr/>
        </p:nvSpPr>
        <p:spPr>
          <a:xfrm>
            <a:off x="840000" y="525534"/>
            <a:ext cx="10512000" cy="1523494"/>
          </a:xfrm>
          <a:prstGeom prst="rect">
            <a:avLst/>
          </a:prstGeom>
          <a:noFill/>
        </p:spPr>
        <p:txBody>
          <a:bodyPr wrap="square" rtlCol="0">
            <a:spAutoFit/>
          </a:bodyPr>
          <a:lstStyle/>
          <a:p>
            <a:pPr indent="576000" algn="just">
              <a:spcAft>
                <a:spcPts val="600"/>
              </a:spcAft>
            </a:pPr>
            <a:r>
              <a:rPr lang="zh-CN" altLang="en-US" sz="2200" dirty="0">
                <a:latin typeface="+mn-ea"/>
              </a:rPr>
              <a:t>连杆大头的切口形式可分为平切口式和斜切口式两种。</a:t>
            </a:r>
            <a:endParaRPr lang="en-US" altLang="zh-CN" sz="2200" dirty="0">
              <a:latin typeface="+mn-ea"/>
            </a:endParaRPr>
          </a:p>
          <a:p>
            <a:pPr indent="576000" algn="just">
              <a:spcAft>
                <a:spcPts val="600"/>
              </a:spcAft>
            </a:pPr>
            <a:r>
              <a:rPr lang="zh-CN" altLang="en-US" sz="2200" dirty="0">
                <a:latin typeface="+mn-ea"/>
              </a:rPr>
              <a:t>（</a:t>
            </a:r>
            <a:r>
              <a:rPr lang="en-US" altLang="zh-CN" sz="2200" dirty="0">
                <a:latin typeface="+mn-ea"/>
              </a:rPr>
              <a:t>1</a:t>
            </a:r>
            <a:r>
              <a:rPr lang="zh-CN" altLang="en-US" sz="2200" dirty="0">
                <a:latin typeface="+mn-ea"/>
              </a:rPr>
              <a:t>）平切口式连杆：分面与连杆杆身轴线垂直，是汽油机普遍采用的一种形式。这源于一般汽油机连杆大头的横向尺寸都小于气缸直径，可以方便通过气缸进行拆装。</a:t>
            </a:r>
            <a:endParaRPr lang="en-US" altLang="zh-CN" sz="2200" dirty="0">
              <a:latin typeface="+mn-ea"/>
            </a:endParaRPr>
          </a:p>
        </p:txBody>
      </p:sp>
      <p:pic>
        <p:nvPicPr>
          <p:cNvPr id="6" name="图片 5">
            <a:extLst>
              <a:ext uri="{FF2B5EF4-FFF2-40B4-BE49-F238E27FC236}">
                <a16:creationId xmlns:a16="http://schemas.microsoft.com/office/drawing/2014/main" id="{A3497F0D-3233-CB2C-ED1D-21CEDAA87B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8198" y="2357292"/>
            <a:ext cx="4163802" cy="3615400"/>
          </a:xfrm>
          <a:prstGeom prst="rect">
            <a:avLst/>
          </a:prstGeom>
        </p:spPr>
      </p:pic>
      <p:sp>
        <p:nvSpPr>
          <p:cNvPr id="7" name="文本框 6">
            <a:extLst>
              <a:ext uri="{FF2B5EF4-FFF2-40B4-BE49-F238E27FC236}">
                <a16:creationId xmlns:a16="http://schemas.microsoft.com/office/drawing/2014/main" id="{ECDF0A06-D414-5835-BBD1-1B4E972120B7}"/>
              </a:ext>
            </a:extLst>
          </p:cNvPr>
          <p:cNvSpPr txBox="1"/>
          <p:nvPr/>
        </p:nvSpPr>
        <p:spPr>
          <a:xfrm>
            <a:off x="840000" y="2049028"/>
            <a:ext cx="5959634" cy="4231928"/>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2</a:t>
            </a:r>
            <a:r>
              <a:rPr lang="zh-CN" altLang="en-US" sz="2200" dirty="0">
                <a:latin typeface="+mn-ea"/>
              </a:rPr>
              <a:t>）斜切口式连杆：分面与连杆杆身轴线成</a:t>
            </a:r>
            <a:r>
              <a:rPr lang="en-US" altLang="zh-CN" sz="2200" dirty="0">
                <a:latin typeface="+mn-ea"/>
              </a:rPr>
              <a:t>30°~60°</a:t>
            </a:r>
            <a:r>
              <a:rPr lang="zh-CN" altLang="en-US" sz="2200" dirty="0">
                <a:latin typeface="+mn-ea"/>
              </a:rPr>
              <a:t>夹角，是柴油机上使用较多的一种形式。这是因为柴油机压缩比大，受力较大，曲轴的连杆轴颈较粗，相应的连杆大头尺寸往往超过了气缸直径。为了使连杆大头能通过气缸，便于拆装，一般都采用斜切口，最常见的是</a:t>
            </a:r>
            <a:r>
              <a:rPr lang="en-US" altLang="zh-CN" sz="2200" dirty="0">
                <a:latin typeface="+mn-ea"/>
              </a:rPr>
              <a:t>45°</a:t>
            </a:r>
            <a:r>
              <a:rPr lang="zh-CN" altLang="en-US" sz="2200" dirty="0">
                <a:latin typeface="+mn-ea"/>
              </a:rPr>
              <a:t>夹角。为了便于安装，连杆大头一般做成剖分式，被分开的部分称为连杆轴承盖，如图</a:t>
            </a:r>
            <a:r>
              <a:rPr lang="en-US" altLang="zh-CN" sz="2200" dirty="0">
                <a:latin typeface="+mn-ea"/>
              </a:rPr>
              <a:t>2-2-20</a:t>
            </a:r>
            <a:r>
              <a:rPr lang="zh-CN" altLang="en-US" sz="2200" dirty="0">
                <a:latin typeface="+mn-ea"/>
              </a:rPr>
              <a:t>所示，用连杆螺栓紧固在连杆大头上。连杆大头与连杆轴承盖是组合加工的，为防止配对错误，在同一侧刻有配对记号。</a:t>
            </a:r>
          </a:p>
          <a:p>
            <a:endParaRPr lang="zh-CN" altLang="en-US" sz="2200" dirty="0"/>
          </a:p>
        </p:txBody>
      </p:sp>
    </p:spTree>
    <p:extLst>
      <p:ext uri="{BB962C8B-B14F-4D97-AF65-F5344CB8AC3E}">
        <p14:creationId xmlns:p14="http://schemas.microsoft.com/office/powerpoint/2010/main" val="241306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4EB0AA0-4F50-5D9C-9E33-1563CBD7E4D8}"/>
              </a:ext>
            </a:extLst>
          </p:cNvPr>
          <p:cNvSpPr txBox="1"/>
          <p:nvPr/>
        </p:nvSpPr>
        <p:spPr>
          <a:xfrm>
            <a:off x="840000" y="2236366"/>
            <a:ext cx="10512000" cy="2385268"/>
          </a:xfrm>
          <a:prstGeom prst="rect">
            <a:avLst/>
          </a:prstGeom>
          <a:noFill/>
        </p:spPr>
        <p:txBody>
          <a:bodyPr wrap="square" rtlCol="0">
            <a:spAutoFit/>
          </a:bodyPr>
          <a:lstStyle/>
          <a:p>
            <a:pPr indent="576000" algn="just">
              <a:spcAft>
                <a:spcPts val="600"/>
              </a:spcAft>
            </a:pPr>
            <a:r>
              <a:rPr lang="zh-CN" altLang="en-US" sz="2500" b="1" dirty="0">
                <a:latin typeface="+mn-ea"/>
              </a:rPr>
              <a:t>（五）连杆螺栓</a:t>
            </a:r>
            <a:endParaRPr lang="en-US" altLang="zh-CN" sz="2500" b="1" dirty="0">
              <a:latin typeface="+mn-ea"/>
            </a:endParaRPr>
          </a:p>
          <a:p>
            <a:pPr indent="576000" algn="just">
              <a:spcAft>
                <a:spcPts val="600"/>
              </a:spcAft>
            </a:pPr>
            <a:r>
              <a:rPr lang="zh-CN" altLang="en-US" sz="2400" dirty="0">
                <a:latin typeface="+mn-ea"/>
              </a:rPr>
              <a:t>连杆盖和连杆大头用连杆螺栓连接在一起，连杆螺栓在工作中会承受很大的冲击力，若折断或松脱，则将造成严重事故。因此，连杆螺栓都采用优质合金钢，并经精加工和热处理特制而成。安装连杆盖拧紧连杆螺栓螺母时，要用扭力扳手分</a:t>
            </a:r>
            <a:r>
              <a:rPr lang="en-US" altLang="zh-CN" sz="2400" dirty="0">
                <a:latin typeface="+mn-ea"/>
              </a:rPr>
              <a:t>2~3</a:t>
            </a:r>
            <a:r>
              <a:rPr lang="zh-CN" altLang="en-US" sz="2400" dirty="0">
                <a:latin typeface="+mn-ea"/>
              </a:rPr>
              <a:t>次交替均匀地拧紧到规定的力矩，拧紧后还应可靠地锁紧。连杆螺栓损坏后绝不能用其他螺栓来代替。</a:t>
            </a:r>
          </a:p>
        </p:txBody>
      </p:sp>
    </p:spTree>
    <p:extLst>
      <p:ext uri="{BB962C8B-B14F-4D97-AF65-F5344CB8AC3E}">
        <p14:creationId xmlns:p14="http://schemas.microsoft.com/office/powerpoint/2010/main" val="30504745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9B478E0-EE05-1DAD-DEC1-7E0C2F21FE64}"/>
              </a:ext>
            </a:extLst>
          </p:cNvPr>
          <p:cNvSpPr txBox="1"/>
          <p:nvPr/>
        </p:nvSpPr>
        <p:spPr>
          <a:xfrm>
            <a:off x="840000" y="674400"/>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（六）连杆轴瓦</a:t>
            </a:r>
            <a:endParaRPr lang="en-US" altLang="zh-CN" sz="2500" b="1" dirty="0">
              <a:latin typeface="+mn-ea"/>
            </a:endParaRPr>
          </a:p>
          <a:p>
            <a:pPr indent="576000" algn="just">
              <a:spcAft>
                <a:spcPts val="600"/>
              </a:spcAft>
            </a:pPr>
            <a:r>
              <a:rPr lang="zh-CN" altLang="en-US" sz="2400" dirty="0">
                <a:latin typeface="+mn-ea"/>
              </a:rPr>
              <a:t>为了减小摩擦阻力和曲轴连杆轴颈的磨损，连杆大头孔内装有瓦片式滑动轴承，简称连杆轴瓦。轴瓦分为上、下两个半片，目前多采用薄壁钢背轴瓦，在其内表面浇筑耐磨合金层。耐磨合金层具有质软、容易保持油膜、磨合性好、摩擦阻力小、不易磨损等特点。如图</a:t>
            </a:r>
            <a:r>
              <a:rPr lang="en-US" altLang="zh-CN" sz="2400" dirty="0">
                <a:latin typeface="+mn-ea"/>
              </a:rPr>
              <a:t>2-2-21</a:t>
            </a:r>
            <a:r>
              <a:rPr lang="zh-CN" altLang="en-US" sz="2400" dirty="0">
                <a:latin typeface="+mn-ea"/>
              </a:rPr>
              <a:t>所示，连杆轴瓦上制有定位凸键，供安装时嵌入连杆大头和连杆盖的定位槽中，以防止轴瓦前后移动或转动，有的轴瓦上还制有油孔，安装时应与连杆上相应的油孔对齐。</a:t>
            </a:r>
          </a:p>
        </p:txBody>
      </p:sp>
      <p:pic>
        <p:nvPicPr>
          <p:cNvPr id="5" name="图片 4">
            <a:extLst>
              <a:ext uri="{FF2B5EF4-FFF2-40B4-BE49-F238E27FC236}">
                <a16:creationId xmlns:a16="http://schemas.microsoft.com/office/drawing/2014/main" id="{6405F9D5-37E2-3901-1936-13E0790F16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0762" y="3678838"/>
            <a:ext cx="4190476" cy="2504762"/>
          </a:xfrm>
          <a:prstGeom prst="rect">
            <a:avLst/>
          </a:prstGeom>
        </p:spPr>
      </p:pic>
    </p:spTree>
    <p:extLst>
      <p:ext uri="{BB962C8B-B14F-4D97-AF65-F5344CB8AC3E}">
        <p14:creationId xmlns:p14="http://schemas.microsoft.com/office/powerpoint/2010/main" val="37836108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0057923-B2AB-3682-9DB4-FD49DDA99B1A}"/>
              </a:ext>
            </a:extLst>
          </p:cNvPr>
          <p:cNvSpPr txBox="1"/>
          <p:nvPr/>
        </p:nvSpPr>
        <p:spPr>
          <a:xfrm>
            <a:off x="840000" y="612843"/>
            <a:ext cx="10512000" cy="1308050"/>
          </a:xfrm>
          <a:prstGeom prst="rect">
            <a:avLst/>
          </a:prstGeom>
          <a:noFill/>
        </p:spPr>
        <p:txBody>
          <a:bodyPr wrap="square" rtlCol="0">
            <a:spAutoFit/>
          </a:bodyPr>
          <a:lstStyle/>
          <a:p>
            <a:pPr indent="576000" algn="just">
              <a:spcAft>
                <a:spcPts val="600"/>
              </a:spcAft>
            </a:pPr>
            <a:r>
              <a:rPr lang="zh-CN" altLang="en-US" sz="2600" b="1" dirty="0">
                <a:latin typeface="+mn-ea"/>
              </a:rPr>
              <a:t>三、曲轴飞轮组</a:t>
            </a:r>
            <a:endParaRPr lang="en-US" altLang="zh-CN" sz="2600" b="1" dirty="0">
              <a:latin typeface="+mn-ea"/>
            </a:endParaRPr>
          </a:p>
          <a:p>
            <a:pPr indent="576000" algn="just">
              <a:spcAft>
                <a:spcPts val="600"/>
              </a:spcAft>
            </a:pPr>
            <a:r>
              <a:rPr lang="zh-CN" altLang="en-US" sz="2400" dirty="0">
                <a:latin typeface="+mn-ea"/>
              </a:rPr>
              <a:t>曲轴飞轮组主要由曲轴、飞轮、转速传感器齿盘、曲轴正时齿轮和带减振器的皮带轮等组成，如图</a:t>
            </a:r>
            <a:r>
              <a:rPr lang="en-US" altLang="zh-CN" sz="2400" dirty="0">
                <a:latin typeface="+mn-ea"/>
              </a:rPr>
              <a:t>2-2-22</a:t>
            </a:r>
            <a:r>
              <a:rPr lang="zh-CN" altLang="en-US" sz="2400" dirty="0">
                <a:latin typeface="+mn-ea"/>
              </a:rPr>
              <a:t>所示。</a:t>
            </a:r>
          </a:p>
        </p:txBody>
      </p:sp>
      <p:pic>
        <p:nvPicPr>
          <p:cNvPr id="5" name="图片 4">
            <a:extLst>
              <a:ext uri="{FF2B5EF4-FFF2-40B4-BE49-F238E27FC236}">
                <a16:creationId xmlns:a16="http://schemas.microsoft.com/office/drawing/2014/main" id="{3F075883-E90D-8217-4A0E-22B833DAC1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8013" y="1920893"/>
            <a:ext cx="6255974" cy="4271608"/>
          </a:xfrm>
          <a:prstGeom prst="rect">
            <a:avLst/>
          </a:prstGeom>
        </p:spPr>
      </p:pic>
    </p:spTree>
    <p:extLst>
      <p:ext uri="{BB962C8B-B14F-4D97-AF65-F5344CB8AC3E}">
        <p14:creationId xmlns:p14="http://schemas.microsoft.com/office/powerpoint/2010/main" val="15632517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7E5AD67-C60D-A673-148B-089BB7F9E2A2}"/>
              </a:ext>
            </a:extLst>
          </p:cNvPr>
          <p:cNvSpPr txBox="1"/>
          <p:nvPr/>
        </p:nvSpPr>
        <p:spPr>
          <a:xfrm>
            <a:off x="840000" y="2421032"/>
            <a:ext cx="10512000" cy="2015936"/>
          </a:xfrm>
          <a:prstGeom prst="rect">
            <a:avLst/>
          </a:prstGeom>
          <a:noFill/>
        </p:spPr>
        <p:txBody>
          <a:bodyPr wrap="square" rtlCol="0">
            <a:spAutoFit/>
          </a:bodyPr>
          <a:lstStyle/>
          <a:p>
            <a:pPr indent="576000" algn="just">
              <a:spcAft>
                <a:spcPts val="600"/>
              </a:spcAft>
            </a:pPr>
            <a:r>
              <a:rPr lang="zh-CN" altLang="en-US" sz="2500" b="1" dirty="0">
                <a:latin typeface="+mn-ea"/>
              </a:rPr>
              <a:t>（一）曲轴</a:t>
            </a:r>
            <a:endParaRPr lang="en-US" altLang="zh-CN" sz="2500" b="1" dirty="0">
              <a:latin typeface="+mn-ea"/>
            </a:endParaRPr>
          </a:p>
          <a:p>
            <a:pPr indent="576000" algn="just">
              <a:spcAft>
                <a:spcPts val="600"/>
              </a:spcAft>
            </a:pPr>
            <a:r>
              <a:rPr lang="zh-CN" altLang="en-US" sz="2400" dirty="0">
                <a:latin typeface="+mn-ea"/>
              </a:rPr>
              <a:t>曲轴的作用是承受活塞连杆的作用力，将活塞连杆的往复运动转变为自身的旋转运动，并对外输出动力，用以驱动汽车的传动系统、发动机配气机构及其他附属装置。曲轴要求具有较强的刚度、冲击韧性和耐磨性。其材料一般采用中碳钢或中碳合金钢模锻。</a:t>
            </a:r>
          </a:p>
        </p:txBody>
      </p:sp>
    </p:spTree>
    <p:extLst>
      <p:ext uri="{BB962C8B-B14F-4D97-AF65-F5344CB8AC3E}">
        <p14:creationId xmlns:p14="http://schemas.microsoft.com/office/powerpoint/2010/main" val="14557601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2B86996-D6E8-2ADA-4B05-3D067C69343E}"/>
              </a:ext>
            </a:extLst>
          </p:cNvPr>
          <p:cNvSpPr txBox="1"/>
          <p:nvPr/>
        </p:nvSpPr>
        <p:spPr>
          <a:xfrm>
            <a:off x="840000" y="1050587"/>
            <a:ext cx="10512000" cy="1938992"/>
          </a:xfrm>
          <a:prstGeom prst="rect">
            <a:avLst/>
          </a:prstGeom>
          <a:noFill/>
        </p:spPr>
        <p:txBody>
          <a:bodyPr wrap="square" rtlCol="0">
            <a:spAutoFit/>
          </a:bodyPr>
          <a:lstStyle/>
          <a:p>
            <a:pPr indent="576000" algn="just">
              <a:spcAft>
                <a:spcPts val="600"/>
              </a:spcAft>
            </a:pPr>
            <a:r>
              <a:rPr lang="zh-CN" altLang="en-US" sz="2400" dirty="0">
                <a:latin typeface="+mn-ea"/>
              </a:rPr>
              <a:t>曲轴的形式有整体式和组合式两种。曲轴由主轴颈、连杆轴颈、曲柄、平衡重、前轴端和后轴端等部分组成。其中，主轴颈和连杆轴颈上有润滑油道，平衡重上面有平衡孔。曲轴前轴端连接曲轴皮带轮，用来驱动发动机附属装置（如空调系统、转向助力系统等）；曲轴后轴端连接飞轮，对外输出动力。其结构如图</a:t>
            </a:r>
            <a:r>
              <a:rPr lang="en-US" altLang="zh-CN" sz="2400" dirty="0">
                <a:latin typeface="+mn-ea"/>
              </a:rPr>
              <a:t>2-2-23</a:t>
            </a:r>
            <a:r>
              <a:rPr lang="zh-CN" altLang="en-US" sz="2400" dirty="0">
                <a:latin typeface="+mn-ea"/>
              </a:rPr>
              <a:t>所示。</a:t>
            </a:r>
          </a:p>
        </p:txBody>
      </p:sp>
      <p:pic>
        <p:nvPicPr>
          <p:cNvPr id="5" name="图片 4">
            <a:extLst>
              <a:ext uri="{FF2B5EF4-FFF2-40B4-BE49-F238E27FC236}">
                <a16:creationId xmlns:a16="http://schemas.microsoft.com/office/drawing/2014/main" id="{CEC5B91A-1A1B-3E3A-2B74-15FFCDF11A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7905" y="3058220"/>
            <a:ext cx="6276190" cy="2752381"/>
          </a:xfrm>
          <a:prstGeom prst="rect">
            <a:avLst/>
          </a:prstGeom>
        </p:spPr>
      </p:pic>
    </p:spTree>
    <p:extLst>
      <p:ext uri="{BB962C8B-B14F-4D97-AF65-F5344CB8AC3E}">
        <p14:creationId xmlns:p14="http://schemas.microsoft.com/office/powerpoint/2010/main" val="25044674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59A6657-8F07-6501-2F48-2A714349AD1B}"/>
              </a:ext>
            </a:extLst>
          </p:cNvPr>
          <p:cNvSpPr txBox="1"/>
          <p:nvPr/>
        </p:nvSpPr>
        <p:spPr>
          <a:xfrm>
            <a:off x="840000" y="1478605"/>
            <a:ext cx="10512000" cy="312393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主轴颈。曲轴主轴颈用于支承曲轴，它通过滑动轴承安装在曲轴箱的主轴承座中，主轴承盖用螺栓与上曲轴箱的主轴承座紧固在一起。为了使各主轴颈磨损相对均匀，受力较大的中部和两端的主轴颈制造得较宽。主轴颈的数目不仅与发动机气缸数目有关，还取决于曲轴的支承方式，发动机缸体上通常会加工出若干个曲轴支承点。</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）连杆轴颈。连杆轴颈用来安装连杆大头，是曲轴与连杆的连接部分，通过曲柄与主轴颈相连，在连接处用圆弧过渡，以减少应力集中。直列式发动机的连杆轴颈数和气缸数相等；</a:t>
            </a:r>
            <a:r>
              <a:rPr lang="en-US" altLang="zh-CN" sz="2400" dirty="0">
                <a:latin typeface="+mn-ea"/>
              </a:rPr>
              <a:t>V</a:t>
            </a:r>
            <a:r>
              <a:rPr lang="zh-CN" altLang="en-US" sz="2400" dirty="0">
                <a:latin typeface="+mn-ea"/>
              </a:rPr>
              <a:t>形发动机的连杆轴颈数等于气缸数的一半。</a:t>
            </a:r>
          </a:p>
        </p:txBody>
      </p:sp>
    </p:spTree>
    <p:extLst>
      <p:ext uri="{BB962C8B-B14F-4D97-AF65-F5344CB8AC3E}">
        <p14:creationId xmlns:p14="http://schemas.microsoft.com/office/powerpoint/2010/main" val="3125271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B30F655-5D6D-A492-BCF3-EF5E08FFF8B3}"/>
              </a:ext>
            </a:extLst>
          </p:cNvPr>
          <p:cNvSpPr txBox="1"/>
          <p:nvPr/>
        </p:nvSpPr>
        <p:spPr>
          <a:xfrm>
            <a:off x="839999" y="544749"/>
            <a:ext cx="10512000" cy="1107996"/>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3</a:t>
            </a:r>
            <a:r>
              <a:rPr lang="zh-CN" altLang="en-US" sz="2200" dirty="0">
                <a:latin typeface="+mn-ea"/>
              </a:rPr>
              <a:t>）曲柄。曲柄是主轴颈和连杆轴颈的连接部分。为了平衡离心力矩，曲柄处配置平衡重，平衡重可以平衡一部分活塞往复的惯性力，使曲轴旋转平稳，如图</a:t>
            </a:r>
            <a:r>
              <a:rPr lang="en-US" altLang="zh-CN" sz="2200" dirty="0">
                <a:latin typeface="+mn-ea"/>
              </a:rPr>
              <a:t>2-2-24</a:t>
            </a:r>
            <a:r>
              <a:rPr lang="zh-CN" altLang="en-US" sz="2200" dirty="0">
                <a:latin typeface="+mn-ea"/>
              </a:rPr>
              <a:t>所示。</a:t>
            </a:r>
          </a:p>
        </p:txBody>
      </p:sp>
      <p:pic>
        <p:nvPicPr>
          <p:cNvPr id="5" name="图片 4">
            <a:extLst>
              <a:ext uri="{FF2B5EF4-FFF2-40B4-BE49-F238E27FC236}">
                <a16:creationId xmlns:a16="http://schemas.microsoft.com/office/drawing/2014/main" id="{1E53431B-3EBD-922E-B19C-D45CBC87A1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0526" y="1652745"/>
            <a:ext cx="5090947" cy="2549586"/>
          </a:xfrm>
          <a:prstGeom prst="rect">
            <a:avLst/>
          </a:prstGeom>
        </p:spPr>
      </p:pic>
      <p:sp>
        <p:nvSpPr>
          <p:cNvPr id="6" name="文本框 5">
            <a:extLst>
              <a:ext uri="{FF2B5EF4-FFF2-40B4-BE49-F238E27FC236}">
                <a16:creationId xmlns:a16="http://schemas.microsoft.com/office/drawing/2014/main" id="{8D75658F-995C-B092-4674-7057D50B4E65}"/>
              </a:ext>
            </a:extLst>
          </p:cNvPr>
          <p:cNvSpPr txBox="1"/>
          <p:nvPr/>
        </p:nvSpPr>
        <p:spPr>
          <a:xfrm>
            <a:off x="839999" y="4357992"/>
            <a:ext cx="10512000" cy="1785104"/>
          </a:xfrm>
          <a:prstGeom prst="rect">
            <a:avLst/>
          </a:prstGeom>
          <a:noFill/>
        </p:spPr>
        <p:txBody>
          <a:bodyPr wrap="square" rtlCol="0">
            <a:spAutoFit/>
          </a:bodyPr>
          <a:lstStyle/>
          <a:p>
            <a:pPr indent="576000" algn="just">
              <a:spcAft>
                <a:spcPts val="600"/>
              </a:spcAft>
            </a:pPr>
            <a:r>
              <a:rPr lang="zh-CN" altLang="en-US" sz="2200" dirty="0">
                <a:latin typeface="+mn-ea"/>
              </a:rPr>
              <a:t>（</a:t>
            </a:r>
            <a:r>
              <a:rPr lang="en-US" altLang="zh-CN" sz="2200" dirty="0">
                <a:latin typeface="+mn-ea"/>
              </a:rPr>
              <a:t>4</a:t>
            </a:r>
            <a:r>
              <a:rPr lang="zh-CN" altLang="en-US" sz="2200" dirty="0">
                <a:latin typeface="+mn-ea"/>
              </a:rPr>
              <a:t>）曲拐。曲拐由主轴颈、连杆轴颈和曲柄组成。直列式发动机的曲拐数量等于气缸数量；</a:t>
            </a:r>
            <a:r>
              <a:rPr lang="en-US" altLang="zh-CN" sz="2200" dirty="0">
                <a:latin typeface="+mn-ea"/>
              </a:rPr>
              <a:t>V</a:t>
            </a:r>
            <a:r>
              <a:rPr lang="zh-CN" altLang="en-US" sz="2200" dirty="0">
                <a:latin typeface="+mn-ea"/>
              </a:rPr>
              <a:t>形发动机的曲拐数量等于气缸数量的一半。曲轴的形状和曲拐相对位置（曲拐的布置）取决于气缸数、气缸排列和发动机的点火顺序。多缸发动机应使连续做功的两缸相距尽可能远，减小主轴承的载荷；同时避免可能发生的进气重叠现象。</a:t>
            </a:r>
          </a:p>
        </p:txBody>
      </p:sp>
    </p:spTree>
    <p:extLst>
      <p:ext uri="{BB962C8B-B14F-4D97-AF65-F5344CB8AC3E}">
        <p14:creationId xmlns:p14="http://schemas.microsoft.com/office/powerpoint/2010/main" val="3359520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CFBD9DF-336B-1D0E-EED8-5D47E26A6084}"/>
              </a:ext>
            </a:extLst>
          </p:cNvPr>
          <p:cNvSpPr txBox="1"/>
          <p:nvPr/>
        </p:nvSpPr>
        <p:spPr>
          <a:xfrm>
            <a:off x="840000" y="787940"/>
            <a:ext cx="10512000" cy="1646605"/>
          </a:xfrm>
          <a:prstGeom prst="rect">
            <a:avLst/>
          </a:prstGeom>
          <a:noFill/>
        </p:spPr>
        <p:txBody>
          <a:bodyPr wrap="square" rtlCol="0">
            <a:spAutoFit/>
          </a:bodyPr>
          <a:lstStyle/>
          <a:p>
            <a:pPr indent="576000" algn="just">
              <a:spcAft>
                <a:spcPts val="600"/>
              </a:spcAft>
            </a:pPr>
            <a:r>
              <a:rPr lang="zh-CN" altLang="en-US" sz="2500" b="1" dirty="0">
                <a:latin typeface="+mn-ea"/>
              </a:rPr>
              <a:t>（二）曲拐布置特点</a:t>
            </a:r>
            <a:endParaRPr lang="en-US" altLang="zh-CN" sz="25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）直列四缸发动机曲拐布置特点：曲拐在曲轴轴线方向对称布置于同一平面，相邻做功气缸的曲拐夹角为</a:t>
            </a:r>
            <a:r>
              <a:rPr lang="en-US" altLang="zh-CN" sz="2400" dirty="0">
                <a:latin typeface="+mn-ea"/>
              </a:rPr>
              <a:t>180°</a:t>
            </a:r>
            <a:r>
              <a:rPr lang="zh-CN" altLang="en-US" sz="2400" dirty="0">
                <a:latin typeface="+mn-ea"/>
              </a:rPr>
              <a:t>，发动机工作顺序为</a:t>
            </a:r>
            <a:r>
              <a:rPr lang="en-US" altLang="zh-CN" sz="2400" dirty="0">
                <a:latin typeface="+mn-ea"/>
              </a:rPr>
              <a:t>1—3—4—2</a:t>
            </a:r>
            <a:r>
              <a:rPr lang="zh-CN" altLang="en-US" sz="2400" dirty="0">
                <a:latin typeface="+mn-ea"/>
              </a:rPr>
              <a:t>或</a:t>
            </a:r>
            <a:r>
              <a:rPr lang="en-US" altLang="zh-CN" sz="2400" dirty="0">
                <a:latin typeface="+mn-ea"/>
              </a:rPr>
              <a:t>1—2—4—3</a:t>
            </a:r>
            <a:r>
              <a:rPr lang="zh-CN" altLang="en-US" sz="2400" dirty="0">
                <a:latin typeface="+mn-ea"/>
              </a:rPr>
              <a:t>，如图</a:t>
            </a:r>
            <a:r>
              <a:rPr lang="en-US" altLang="zh-CN" sz="2400" dirty="0">
                <a:latin typeface="+mn-ea"/>
              </a:rPr>
              <a:t>2-2-25</a:t>
            </a:r>
            <a:r>
              <a:rPr lang="zh-CN" altLang="en-US" sz="2400" dirty="0">
                <a:latin typeface="+mn-ea"/>
              </a:rPr>
              <a:t>所示。</a:t>
            </a:r>
          </a:p>
        </p:txBody>
      </p:sp>
      <p:pic>
        <p:nvPicPr>
          <p:cNvPr id="5" name="图片 4">
            <a:extLst>
              <a:ext uri="{FF2B5EF4-FFF2-40B4-BE49-F238E27FC236}">
                <a16:creationId xmlns:a16="http://schemas.microsoft.com/office/drawing/2014/main" id="{2F8A19CD-C0AE-525A-C1D1-2CFA4B493D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4812" y="2479726"/>
            <a:ext cx="6762376" cy="3590334"/>
          </a:xfrm>
          <a:prstGeom prst="rect">
            <a:avLst/>
          </a:prstGeom>
        </p:spPr>
      </p:pic>
    </p:spTree>
    <p:extLst>
      <p:ext uri="{BB962C8B-B14F-4D97-AF65-F5344CB8AC3E}">
        <p14:creationId xmlns:p14="http://schemas.microsoft.com/office/powerpoint/2010/main" val="3150585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14C0546-7BED-E2FB-8D4D-25C2FDE23B02}"/>
              </a:ext>
            </a:extLst>
          </p:cNvPr>
          <p:cNvSpPr txBox="1"/>
          <p:nvPr/>
        </p:nvSpPr>
        <p:spPr>
          <a:xfrm>
            <a:off x="840000" y="690663"/>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）直列六缸四冲程发动机曲拐布置特点：曲拐在曲轴轴线方向对称布置于三个平面内，相邻做功气缸的曲拐夹角为</a:t>
            </a:r>
            <a:r>
              <a:rPr lang="en-US" altLang="zh-CN" sz="2400" dirty="0">
                <a:latin typeface="+mn-ea"/>
              </a:rPr>
              <a:t>120°</a:t>
            </a:r>
            <a:r>
              <a:rPr lang="zh-CN" altLang="en-US" sz="2400" dirty="0">
                <a:latin typeface="+mn-ea"/>
              </a:rPr>
              <a:t>，发动机工作顺序为</a:t>
            </a:r>
            <a:r>
              <a:rPr lang="en-US" altLang="zh-CN" sz="2400" dirty="0">
                <a:latin typeface="+mn-ea"/>
              </a:rPr>
              <a:t>1—5—3—6—2—4</a:t>
            </a:r>
            <a:r>
              <a:rPr lang="zh-CN" altLang="en-US" sz="2400" dirty="0">
                <a:latin typeface="+mn-ea"/>
              </a:rPr>
              <a:t>或</a:t>
            </a:r>
            <a:r>
              <a:rPr lang="en-US" altLang="zh-CN" sz="2400" dirty="0">
                <a:latin typeface="+mn-ea"/>
              </a:rPr>
              <a:t>1—4—2—6—3—5</a:t>
            </a:r>
            <a:r>
              <a:rPr lang="zh-CN" altLang="en-US" sz="2400" dirty="0">
                <a:latin typeface="+mn-ea"/>
              </a:rPr>
              <a:t>，如图</a:t>
            </a:r>
            <a:r>
              <a:rPr lang="en-US" altLang="zh-CN" sz="2400" dirty="0">
                <a:latin typeface="+mn-ea"/>
              </a:rPr>
              <a:t>2-2-26</a:t>
            </a:r>
            <a:r>
              <a:rPr lang="zh-CN" altLang="en-US" sz="2400" dirty="0">
                <a:latin typeface="+mn-ea"/>
              </a:rPr>
              <a:t>所示。</a:t>
            </a:r>
          </a:p>
        </p:txBody>
      </p:sp>
      <p:pic>
        <p:nvPicPr>
          <p:cNvPr id="5" name="图片 4">
            <a:extLst>
              <a:ext uri="{FF2B5EF4-FFF2-40B4-BE49-F238E27FC236}">
                <a16:creationId xmlns:a16="http://schemas.microsoft.com/office/drawing/2014/main" id="{2B2273C8-4A47-C528-0D8C-579C748EAA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0762" y="2262575"/>
            <a:ext cx="8190476" cy="3904762"/>
          </a:xfrm>
          <a:prstGeom prst="rect">
            <a:avLst/>
          </a:prstGeom>
        </p:spPr>
      </p:pic>
    </p:spTree>
    <p:extLst>
      <p:ext uri="{BB962C8B-B14F-4D97-AF65-F5344CB8AC3E}">
        <p14:creationId xmlns:p14="http://schemas.microsoft.com/office/powerpoint/2010/main" val="3316818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21403" y="525294"/>
            <a:ext cx="10486417" cy="566308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6000" algn="just" eaLnBrk="0">
              <a:spcAft>
                <a:spcPts val="600"/>
              </a:spcAft>
            </a:pPr>
            <a:r>
              <a:rPr lang="zh-CN" altLang="zh-CN" sz="2600" b="1" dirty="0">
                <a:latin typeface="+mn-ea"/>
              </a:rPr>
              <a:t>一、发动机的分类</a:t>
            </a:r>
          </a:p>
          <a:p>
            <a:pPr indent="576000" algn="just">
              <a:spcAft>
                <a:spcPts val="600"/>
              </a:spcAft>
            </a:pPr>
            <a:r>
              <a:rPr lang="zh-CN" altLang="zh-CN" sz="2400" dirty="0">
                <a:latin typeface="+mn-ea"/>
              </a:rPr>
              <a:t>按使用燃料划分</a:t>
            </a:r>
            <a:r>
              <a:rPr lang="zh-CN" altLang="en-US" sz="2400" dirty="0">
                <a:latin typeface="+mn-ea"/>
              </a:rPr>
              <a:t>，</a:t>
            </a:r>
            <a:r>
              <a:rPr lang="zh-CN" altLang="zh-CN" sz="2400" dirty="0">
                <a:latin typeface="+mn-ea"/>
              </a:rPr>
              <a:t>发动机可分为汽油机、柴油机、单燃料燃气发动机、两用燃料发动机、混合燃料发动机等</a:t>
            </a:r>
            <a:r>
              <a:rPr lang="zh-CN" altLang="en-US" sz="2400" dirty="0">
                <a:latin typeface="+mn-ea"/>
              </a:rPr>
              <a:t>；</a:t>
            </a:r>
            <a:endParaRPr lang="en-US" altLang="zh-CN" sz="2400" dirty="0">
              <a:latin typeface="+mn-ea"/>
            </a:endParaRPr>
          </a:p>
          <a:p>
            <a:pPr indent="576000" algn="just">
              <a:spcAft>
                <a:spcPts val="600"/>
              </a:spcAft>
            </a:pPr>
            <a:r>
              <a:rPr lang="zh-CN" altLang="zh-CN" sz="2400" dirty="0">
                <a:latin typeface="+mn-ea"/>
              </a:rPr>
              <a:t>按活塞运动方式划分</a:t>
            </a:r>
            <a:r>
              <a:rPr lang="zh-CN" altLang="en-US" sz="2400" dirty="0">
                <a:latin typeface="+mn-ea"/>
              </a:rPr>
              <a:t>，</a:t>
            </a:r>
            <a:r>
              <a:rPr lang="zh-CN" altLang="zh-CN" sz="2400" dirty="0">
                <a:latin typeface="+mn-ea"/>
              </a:rPr>
              <a:t>发动机可分为往复活塞式发动机和旋转活塞式</a:t>
            </a:r>
            <a:r>
              <a:rPr lang="zh-CN" altLang="en-US" sz="2400" dirty="0">
                <a:latin typeface="+mn-ea"/>
              </a:rPr>
              <a:t>（</a:t>
            </a:r>
            <a:r>
              <a:rPr lang="zh-CN" altLang="zh-CN" sz="2400" dirty="0">
                <a:latin typeface="+mn-ea"/>
              </a:rPr>
              <a:t>转子式</a:t>
            </a:r>
            <a:r>
              <a:rPr lang="zh-CN" altLang="en-US" sz="2400" dirty="0">
                <a:latin typeface="+mn-ea"/>
              </a:rPr>
              <a:t>）</a:t>
            </a:r>
            <a:r>
              <a:rPr lang="zh-CN" altLang="zh-CN" sz="2400" dirty="0">
                <a:latin typeface="+mn-ea"/>
              </a:rPr>
              <a:t>发动机</a:t>
            </a:r>
            <a:r>
              <a:rPr lang="zh-CN" altLang="en-US" sz="2400" dirty="0">
                <a:latin typeface="+mn-ea"/>
              </a:rPr>
              <a:t>；</a:t>
            </a:r>
            <a:endParaRPr lang="en-US" altLang="zh-CN" sz="2400" dirty="0">
              <a:latin typeface="+mn-ea"/>
            </a:endParaRPr>
          </a:p>
          <a:p>
            <a:pPr indent="576000" algn="just">
              <a:spcAft>
                <a:spcPts val="600"/>
              </a:spcAft>
            </a:pPr>
            <a:r>
              <a:rPr lang="zh-CN" altLang="zh-CN" sz="2400" dirty="0">
                <a:latin typeface="+mn-ea"/>
              </a:rPr>
              <a:t>按一个工作循环所需的行程数划分</a:t>
            </a:r>
            <a:r>
              <a:rPr lang="zh-CN" altLang="en-US" sz="2400" dirty="0">
                <a:latin typeface="+mn-ea"/>
              </a:rPr>
              <a:t>，</a:t>
            </a:r>
            <a:r>
              <a:rPr lang="zh-CN" altLang="zh-CN" sz="2400" dirty="0">
                <a:latin typeface="+mn-ea"/>
              </a:rPr>
              <a:t>发动机可分为四冲程发动机和二冲程发动机</a:t>
            </a:r>
            <a:r>
              <a:rPr lang="zh-CN" altLang="en-US" sz="2400" dirty="0">
                <a:latin typeface="+mn-ea"/>
              </a:rPr>
              <a:t>；</a:t>
            </a:r>
            <a:endParaRPr lang="en-US" altLang="zh-CN" sz="2400" dirty="0">
              <a:latin typeface="+mn-ea"/>
            </a:endParaRPr>
          </a:p>
          <a:p>
            <a:pPr indent="576000" algn="just">
              <a:spcAft>
                <a:spcPts val="600"/>
              </a:spcAft>
            </a:pPr>
            <a:r>
              <a:rPr lang="zh-CN" altLang="zh-CN" sz="2400" dirty="0">
                <a:latin typeface="+mn-ea"/>
              </a:rPr>
              <a:t>按冷却方式划分</a:t>
            </a:r>
            <a:r>
              <a:rPr lang="en-US" altLang="zh-CN" sz="2400" dirty="0">
                <a:latin typeface="+mn-ea"/>
              </a:rPr>
              <a:t>,</a:t>
            </a:r>
            <a:r>
              <a:rPr lang="zh-CN" altLang="zh-CN" sz="2400" dirty="0">
                <a:latin typeface="+mn-ea"/>
              </a:rPr>
              <a:t>发动机可分为水冷式发动机和风冷式发动机</a:t>
            </a:r>
            <a:r>
              <a:rPr lang="zh-CN" altLang="en-US" sz="2400" dirty="0">
                <a:latin typeface="+mn-ea"/>
              </a:rPr>
              <a:t>；</a:t>
            </a:r>
            <a:endParaRPr lang="en-US" altLang="zh-CN" sz="2400" dirty="0">
              <a:latin typeface="+mn-ea"/>
            </a:endParaRPr>
          </a:p>
          <a:p>
            <a:pPr indent="576000" algn="just">
              <a:spcAft>
                <a:spcPts val="600"/>
              </a:spcAft>
            </a:pPr>
            <a:r>
              <a:rPr lang="zh-CN" altLang="zh-CN" sz="2400" dirty="0">
                <a:latin typeface="+mn-ea"/>
              </a:rPr>
              <a:t>按混合气着火方式划分</a:t>
            </a:r>
            <a:r>
              <a:rPr lang="zh-CN" altLang="en-US" sz="2400" dirty="0">
                <a:latin typeface="+mn-ea"/>
              </a:rPr>
              <a:t>，</a:t>
            </a:r>
            <a:r>
              <a:rPr lang="zh-CN" altLang="zh-CN" sz="2400" dirty="0">
                <a:latin typeface="+mn-ea"/>
              </a:rPr>
              <a:t>发动机可分为点燃式发动机和压燃式发动机</a:t>
            </a:r>
            <a:r>
              <a:rPr lang="zh-CN" altLang="en-US" sz="2400" dirty="0">
                <a:latin typeface="+mn-ea"/>
              </a:rPr>
              <a:t>；</a:t>
            </a:r>
            <a:endParaRPr lang="en-US" altLang="zh-CN" sz="2400" dirty="0">
              <a:latin typeface="+mn-ea"/>
            </a:endParaRPr>
          </a:p>
          <a:p>
            <a:pPr indent="576000" algn="just">
              <a:spcAft>
                <a:spcPts val="600"/>
              </a:spcAft>
            </a:pPr>
            <a:r>
              <a:rPr lang="zh-CN" altLang="zh-CN" sz="2400" dirty="0">
                <a:latin typeface="+mn-ea"/>
              </a:rPr>
              <a:t>按气缸布置方式划分</a:t>
            </a:r>
            <a:r>
              <a:rPr lang="zh-CN" altLang="en-US" sz="2400" dirty="0">
                <a:latin typeface="+mn-ea"/>
              </a:rPr>
              <a:t>，</a:t>
            </a:r>
            <a:r>
              <a:rPr lang="zh-CN" altLang="zh-CN" sz="2400" dirty="0">
                <a:latin typeface="+mn-ea"/>
              </a:rPr>
              <a:t>发动机可分为对置式发动机、直列式发动机、斜置式发动机和</a:t>
            </a:r>
            <a:r>
              <a:rPr lang="en-US" altLang="zh-CN" sz="2400" dirty="0">
                <a:latin typeface="+mn-ea"/>
              </a:rPr>
              <a:t>V</a:t>
            </a:r>
            <a:r>
              <a:rPr lang="zh-CN" altLang="zh-CN" sz="2400" dirty="0">
                <a:latin typeface="+mn-ea"/>
              </a:rPr>
              <a:t>形发动机</a:t>
            </a:r>
            <a:r>
              <a:rPr lang="zh-CN" altLang="en-US" sz="2400" dirty="0">
                <a:latin typeface="+mn-ea"/>
              </a:rPr>
              <a:t>；</a:t>
            </a:r>
            <a:endParaRPr lang="en-US" altLang="zh-CN" sz="2400" dirty="0">
              <a:latin typeface="+mn-ea"/>
            </a:endParaRPr>
          </a:p>
          <a:p>
            <a:pPr indent="576000" algn="just">
              <a:spcAft>
                <a:spcPts val="600"/>
              </a:spcAft>
            </a:pPr>
            <a:r>
              <a:rPr lang="zh-CN" altLang="zh-CN" sz="2400" dirty="0">
                <a:latin typeface="+mn-ea"/>
              </a:rPr>
              <a:t>按进气方式划分</a:t>
            </a:r>
            <a:r>
              <a:rPr lang="zh-CN" altLang="en-US" sz="2400" dirty="0">
                <a:latin typeface="+mn-ea"/>
              </a:rPr>
              <a:t>，</a:t>
            </a:r>
            <a:r>
              <a:rPr lang="zh-CN" altLang="zh-CN" sz="2400" dirty="0">
                <a:latin typeface="+mn-ea"/>
              </a:rPr>
              <a:t>发动机可分为增压发动机和非增压发动机。</a:t>
            </a:r>
            <a:endParaRPr lang="en-US" altLang="zh-CN" sz="4000" b="1" dirty="0">
              <a:latin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24A7F7E-F86F-193A-590D-BF9924475510}"/>
              </a:ext>
            </a:extLst>
          </p:cNvPr>
          <p:cNvSpPr txBox="1"/>
          <p:nvPr/>
        </p:nvSpPr>
        <p:spPr>
          <a:xfrm>
            <a:off x="914400" y="2236366"/>
            <a:ext cx="10512000" cy="2385268"/>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）四冲程</a:t>
            </a:r>
            <a:r>
              <a:rPr lang="en-US" altLang="zh-CN" sz="2400" dirty="0">
                <a:latin typeface="+mn-ea"/>
              </a:rPr>
              <a:t>V6</a:t>
            </a:r>
            <a:r>
              <a:rPr lang="zh-CN" altLang="en-US" sz="2400" dirty="0">
                <a:latin typeface="+mn-ea"/>
              </a:rPr>
              <a:t>发动机曲拐布置特点：曲拐在曲轴轴线方向对称布置于三个平面内，相邻做功气缸的曲拐夹角为</a:t>
            </a:r>
            <a:r>
              <a:rPr lang="en-US" altLang="zh-CN" sz="2400" dirty="0">
                <a:latin typeface="+mn-ea"/>
              </a:rPr>
              <a:t>120°</a:t>
            </a:r>
            <a:r>
              <a:rPr lang="zh-CN" altLang="en-US" sz="2400" dirty="0">
                <a:latin typeface="+mn-ea"/>
              </a:rPr>
              <a:t>，发动机工作顺序通常是</a:t>
            </a:r>
            <a:r>
              <a:rPr lang="en-US" altLang="zh-CN" sz="2400" dirty="0">
                <a:latin typeface="+mn-ea"/>
              </a:rPr>
              <a:t>1—2—3—4—5—6</a:t>
            </a:r>
            <a:r>
              <a:rPr lang="zh-CN" altLang="en-US" sz="2400" dirty="0">
                <a:latin typeface="+mn-ea"/>
              </a:rPr>
              <a:t>。</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）四冲程</a:t>
            </a:r>
            <a:r>
              <a:rPr lang="en-US" altLang="zh-CN" sz="2400" dirty="0">
                <a:latin typeface="+mn-ea"/>
              </a:rPr>
              <a:t>V8</a:t>
            </a:r>
            <a:r>
              <a:rPr lang="zh-CN" altLang="en-US" sz="2400" dirty="0">
                <a:latin typeface="+mn-ea"/>
              </a:rPr>
              <a:t>发动机曲拐布置特点：曲拐在曲轴轴线方向对称布置于四个平面（或一个平面）内，相邻做功气缸的曲拐夹角为</a:t>
            </a:r>
            <a:r>
              <a:rPr lang="en-US" altLang="zh-CN" sz="2400" dirty="0">
                <a:latin typeface="+mn-ea"/>
              </a:rPr>
              <a:t>90°</a:t>
            </a:r>
            <a:r>
              <a:rPr lang="zh-CN" altLang="en-US" sz="2400" dirty="0">
                <a:latin typeface="+mn-ea"/>
              </a:rPr>
              <a:t>，发动机工作顺序通常是</a:t>
            </a:r>
            <a:r>
              <a:rPr lang="en-US" altLang="zh-CN" sz="2400" dirty="0">
                <a:latin typeface="+mn-ea"/>
              </a:rPr>
              <a:t>1—8—4—3—6—5—7—2</a:t>
            </a:r>
            <a:r>
              <a:rPr lang="zh-CN" altLang="en-US" sz="2400" dirty="0">
                <a:latin typeface="+mn-ea"/>
              </a:rPr>
              <a:t>。</a:t>
            </a:r>
          </a:p>
        </p:txBody>
      </p:sp>
    </p:spTree>
    <p:extLst>
      <p:ext uri="{BB962C8B-B14F-4D97-AF65-F5344CB8AC3E}">
        <p14:creationId xmlns:p14="http://schemas.microsoft.com/office/powerpoint/2010/main" val="24427381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112F73A-CA17-42B9-6FD0-BE58D9B9F9B8}"/>
              </a:ext>
            </a:extLst>
          </p:cNvPr>
          <p:cNvSpPr txBox="1"/>
          <p:nvPr/>
        </p:nvSpPr>
        <p:spPr>
          <a:xfrm>
            <a:off x="840000" y="551289"/>
            <a:ext cx="10512000" cy="2877711"/>
          </a:xfrm>
          <a:prstGeom prst="rect">
            <a:avLst/>
          </a:prstGeom>
          <a:noFill/>
        </p:spPr>
        <p:txBody>
          <a:bodyPr wrap="square" rtlCol="0">
            <a:spAutoFit/>
          </a:bodyPr>
          <a:lstStyle/>
          <a:p>
            <a:pPr indent="576000" algn="just">
              <a:spcAft>
                <a:spcPts val="600"/>
              </a:spcAft>
            </a:pPr>
            <a:r>
              <a:rPr lang="zh-CN" altLang="en-US" sz="2300" b="1" dirty="0">
                <a:latin typeface="+mn-ea"/>
              </a:rPr>
              <a:t>（三）曲轴定位</a:t>
            </a:r>
            <a:endParaRPr lang="en-US" altLang="zh-CN" sz="2300" b="1" dirty="0">
              <a:latin typeface="+mn-ea"/>
            </a:endParaRPr>
          </a:p>
          <a:p>
            <a:pPr indent="576000" algn="just">
              <a:spcAft>
                <a:spcPts val="600"/>
              </a:spcAft>
            </a:pPr>
            <a:r>
              <a:rPr lang="zh-CN" altLang="en-US" sz="2200" dirty="0">
                <a:latin typeface="+mn-ea"/>
              </a:rPr>
              <a:t>曲轴作为发动机动力的主传动件，在车辆行驶过程中，除要承受来自斜齿轮传动时产生的轴向作用力外，还需要承受离合器（或自动变速器的液力变矩器）反作用力的冲击载荷，该冲击载荷能使曲轴产生轴向窜动。因此，曲轴上应安装轴向定位装置，曲轴一般采用推力片定位，或翻边轴承定位，如图</a:t>
            </a:r>
            <a:r>
              <a:rPr lang="en-US" altLang="zh-CN" sz="2200" dirty="0">
                <a:latin typeface="+mn-ea"/>
              </a:rPr>
              <a:t>2-2-27</a:t>
            </a:r>
            <a:r>
              <a:rPr lang="zh-CN" altLang="en-US" sz="2200" dirty="0">
                <a:latin typeface="+mn-ea"/>
              </a:rPr>
              <a:t>所示，定位装置通常安装在中部某道轴承座处。半圆环推力片一般为四片，上、下各两片，分别安装在机体和主轴承盖上的浅槽中，用定位舌或定位销定位，防止其转动。装配时，需要将有油槽的止推面朝向曲轴的止推面，不能装反。</a:t>
            </a:r>
          </a:p>
        </p:txBody>
      </p:sp>
      <p:pic>
        <p:nvPicPr>
          <p:cNvPr id="5" name="图片 4">
            <a:extLst>
              <a:ext uri="{FF2B5EF4-FFF2-40B4-BE49-F238E27FC236}">
                <a16:creationId xmlns:a16="http://schemas.microsoft.com/office/drawing/2014/main" id="{2529E0CE-5762-A0C0-587C-97F6BF9FE1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1584" y="3531365"/>
            <a:ext cx="6048831" cy="2775346"/>
          </a:xfrm>
          <a:prstGeom prst="rect">
            <a:avLst/>
          </a:prstGeom>
        </p:spPr>
      </p:pic>
    </p:spTree>
    <p:extLst>
      <p:ext uri="{BB962C8B-B14F-4D97-AF65-F5344CB8AC3E}">
        <p14:creationId xmlns:p14="http://schemas.microsoft.com/office/powerpoint/2010/main" val="38453908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FFCA2A6-BF5B-BD1D-AF9C-F6CA25776A36}"/>
              </a:ext>
            </a:extLst>
          </p:cNvPr>
          <p:cNvSpPr txBox="1"/>
          <p:nvPr/>
        </p:nvSpPr>
        <p:spPr>
          <a:xfrm>
            <a:off x="839999" y="583659"/>
            <a:ext cx="10512000" cy="2385268"/>
          </a:xfrm>
          <a:prstGeom prst="rect">
            <a:avLst/>
          </a:prstGeom>
          <a:noFill/>
        </p:spPr>
        <p:txBody>
          <a:bodyPr wrap="square" rtlCol="0">
            <a:spAutoFit/>
          </a:bodyPr>
          <a:lstStyle/>
          <a:p>
            <a:pPr indent="576000" algn="just">
              <a:spcAft>
                <a:spcPts val="600"/>
              </a:spcAft>
            </a:pPr>
            <a:r>
              <a:rPr lang="zh-CN" altLang="en-US" sz="2500" b="1" dirty="0">
                <a:latin typeface="+mn-ea"/>
              </a:rPr>
              <a:t>（四）曲轴主轴承</a:t>
            </a:r>
            <a:endParaRPr lang="en-US" altLang="zh-CN" sz="2500" b="1" dirty="0">
              <a:latin typeface="+mn-ea"/>
            </a:endParaRPr>
          </a:p>
          <a:p>
            <a:pPr indent="576000" algn="just">
              <a:spcAft>
                <a:spcPts val="600"/>
              </a:spcAft>
            </a:pPr>
            <a:r>
              <a:rPr lang="zh-CN" altLang="en-US" sz="2400" dirty="0">
                <a:latin typeface="+mn-ea"/>
              </a:rPr>
              <a:t>曲轴主轴承又称主轴瓦或大瓦，与连杆轴承相似，是剖分为两半的滑动轴承，有上、下两片。主轴上瓦安装在机体的主轴承座孔内，下瓦则安装在主轴承盖内，机体主轴承座和主轴承盖通过螺栓固定。连杆轴承上瓦有机油孔和油槽，为轴承输送和储存一定的润滑油，保证轴承的良好润滑质量，而主轴承下瓦由于受到较高的载荷，通常不开油孔和油槽，如图</a:t>
            </a:r>
            <a:r>
              <a:rPr lang="en-US" altLang="zh-CN" sz="2400" dirty="0">
                <a:latin typeface="+mn-ea"/>
              </a:rPr>
              <a:t>2-2-28</a:t>
            </a:r>
            <a:r>
              <a:rPr lang="zh-CN" altLang="en-US" sz="2400" dirty="0">
                <a:latin typeface="+mn-ea"/>
              </a:rPr>
              <a:t>所示。</a:t>
            </a:r>
          </a:p>
        </p:txBody>
      </p:sp>
      <p:pic>
        <p:nvPicPr>
          <p:cNvPr id="5" name="图片 4">
            <a:extLst>
              <a:ext uri="{FF2B5EF4-FFF2-40B4-BE49-F238E27FC236}">
                <a16:creationId xmlns:a16="http://schemas.microsoft.com/office/drawing/2014/main" id="{CF40E036-4854-F023-C034-6A2CD18999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4709" y="3046093"/>
            <a:ext cx="3762579" cy="3228248"/>
          </a:xfrm>
          <a:prstGeom prst="rect">
            <a:avLst/>
          </a:prstGeom>
        </p:spPr>
      </p:pic>
    </p:spTree>
    <p:extLst>
      <p:ext uri="{BB962C8B-B14F-4D97-AF65-F5344CB8AC3E}">
        <p14:creationId xmlns:p14="http://schemas.microsoft.com/office/powerpoint/2010/main" val="28990641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91FC3D2-0144-E47B-E594-6845467FE540}"/>
              </a:ext>
            </a:extLst>
          </p:cNvPr>
          <p:cNvSpPr txBox="1"/>
          <p:nvPr/>
        </p:nvSpPr>
        <p:spPr>
          <a:xfrm>
            <a:off x="840000" y="2421032"/>
            <a:ext cx="10512000" cy="2015936"/>
          </a:xfrm>
          <a:prstGeom prst="rect">
            <a:avLst/>
          </a:prstGeom>
          <a:noFill/>
        </p:spPr>
        <p:txBody>
          <a:bodyPr wrap="square" rtlCol="0">
            <a:spAutoFit/>
          </a:bodyPr>
          <a:lstStyle/>
          <a:p>
            <a:pPr indent="576000" algn="just">
              <a:spcAft>
                <a:spcPts val="600"/>
              </a:spcAft>
            </a:pPr>
            <a:r>
              <a:rPr lang="zh-CN" altLang="en-US" sz="2500" b="1" dirty="0">
                <a:latin typeface="+mn-ea"/>
              </a:rPr>
              <a:t>（五）前轴端和后轴端</a:t>
            </a:r>
            <a:endParaRPr lang="en-US" altLang="zh-CN" sz="2500" b="1" dirty="0">
              <a:latin typeface="+mn-ea"/>
            </a:endParaRPr>
          </a:p>
          <a:p>
            <a:pPr indent="576000" algn="just">
              <a:spcAft>
                <a:spcPts val="600"/>
              </a:spcAft>
            </a:pPr>
            <a:r>
              <a:rPr lang="zh-CN" altLang="en-US" sz="2400" dirty="0">
                <a:latin typeface="+mn-ea"/>
              </a:rPr>
              <a:t>前轴端是第一道主轴颈之前的部分，通常有键槽用来安装驱动机油泵的齿轮和附件皮带轮。为防止润滑油泄漏装有密封圈，为了减小扭转振动装有扭转减振器。后轴端是最后一道主轴颈之后的部分，通常装有密封凸缘，凸缘上通常装有发动转速传感器。后端凸缘上加工有安装飞轮的螺栓孔。</a:t>
            </a:r>
          </a:p>
        </p:txBody>
      </p:sp>
    </p:spTree>
    <p:extLst>
      <p:ext uri="{BB962C8B-B14F-4D97-AF65-F5344CB8AC3E}">
        <p14:creationId xmlns:p14="http://schemas.microsoft.com/office/powerpoint/2010/main" val="32389820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DEAF69F-5B24-AA2B-520C-71E41F17D36C}"/>
              </a:ext>
            </a:extLst>
          </p:cNvPr>
          <p:cNvSpPr txBox="1"/>
          <p:nvPr/>
        </p:nvSpPr>
        <p:spPr>
          <a:xfrm>
            <a:off x="840000" y="661481"/>
            <a:ext cx="10512000" cy="2831544"/>
          </a:xfrm>
          <a:prstGeom prst="rect">
            <a:avLst/>
          </a:prstGeom>
          <a:noFill/>
        </p:spPr>
        <p:txBody>
          <a:bodyPr wrap="square" rtlCol="0">
            <a:spAutoFit/>
          </a:bodyPr>
          <a:lstStyle/>
          <a:p>
            <a:pPr indent="576000" algn="just">
              <a:spcAft>
                <a:spcPts val="600"/>
              </a:spcAft>
            </a:pPr>
            <a:r>
              <a:rPr lang="zh-CN" altLang="en-US" sz="2500" b="1" dirty="0">
                <a:latin typeface="+mn-ea"/>
              </a:rPr>
              <a:t>（六）曲轴类型</a:t>
            </a:r>
            <a:endParaRPr lang="en-US" altLang="zh-CN" sz="2500" b="1" dirty="0">
              <a:latin typeface="+mn-ea"/>
            </a:endParaRPr>
          </a:p>
          <a:p>
            <a:pPr indent="576000" algn="just">
              <a:spcAft>
                <a:spcPts val="600"/>
              </a:spcAft>
            </a:pPr>
            <a:r>
              <a:rPr lang="zh-CN" altLang="en-US" sz="2400" dirty="0">
                <a:latin typeface="+mn-ea"/>
              </a:rPr>
              <a:t>发动机曲轴根据支承方式的不同，可分为全支承曲轴和非全支承曲轴；按曲轴制造方式不同，可分为锻造式曲轴和铸造式曲轴。</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）全支承曲轴。全支承曲轴每个连杆轴颈两边都有一个主轴颈，如图</a:t>
            </a:r>
            <a:r>
              <a:rPr lang="en-US" altLang="zh-CN" sz="2400" dirty="0">
                <a:latin typeface="+mn-ea"/>
              </a:rPr>
              <a:t>2-2-29</a:t>
            </a:r>
            <a:r>
              <a:rPr lang="zh-CN" altLang="en-US" sz="2400" dirty="0">
                <a:latin typeface="+mn-ea"/>
              </a:rPr>
              <a:t>所示。例如直列六缸发动机有七个主轴颈，直列四缸发动机有五个主轴颈。这种曲轴的强度和刚度都较好，且减轻了主轴承载荷，减小了磨损。汽油发动机多采用这种形式。</a:t>
            </a:r>
          </a:p>
        </p:txBody>
      </p:sp>
      <p:pic>
        <p:nvPicPr>
          <p:cNvPr id="5" name="图片 4">
            <a:extLst>
              <a:ext uri="{FF2B5EF4-FFF2-40B4-BE49-F238E27FC236}">
                <a16:creationId xmlns:a16="http://schemas.microsoft.com/office/drawing/2014/main" id="{51163E27-2EAE-ADAC-77F4-7ADE0BF580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2053" y="3598439"/>
            <a:ext cx="5327893" cy="2598080"/>
          </a:xfrm>
          <a:prstGeom prst="rect">
            <a:avLst/>
          </a:prstGeom>
        </p:spPr>
      </p:pic>
    </p:spTree>
    <p:extLst>
      <p:ext uri="{BB962C8B-B14F-4D97-AF65-F5344CB8AC3E}">
        <p14:creationId xmlns:p14="http://schemas.microsoft.com/office/powerpoint/2010/main" val="29934027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6B82E9E-C190-DE50-1964-1242271473F6}"/>
              </a:ext>
            </a:extLst>
          </p:cNvPr>
          <p:cNvSpPr txBox="1"/>
          <p:nvPr/>
        </p:nvSpPr>
        <p:spPr>
          <a:xfrm>
            <a:off x="840000" y="1290828"/>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）非全支承曲轴。非全支承曲轴的主轴颈数比气缸数目少或与气缸数目相等，如图</a:t>
            </a:r>
            <a:r>
              <a:rPr lang="en-US" altLang="zh-CN" sz="2400" dirty="0">
                <a:latin typeface="+mn-ea"/>
              </a:rPr>
              <a:t>2-2-30</a:t>
            </a:r>
            <a:r>
              <a:rPr lang="zh-CN" altLang="en-US" sz="2400" dirty="0">
                <a:latin typeface="+mn-ea"/>
              </a:rPr>
              <a:t>所示。这种曲轴的主轴颈承受载荷较大，但缩短了曲轴的总长度。有些承受载荷较小的汽油发动机采用这种曲轴类型。</a:t>
            </a:r>
          </a:p>
        </p:txBody>
      </p:sp>
      <p:pic>
        <p:nvPicPr>
          <p:cNvPr id="5" name="图片 4">
            <a:extLst>
              <a:ext uri="{FF2B5EF4-FFF2-40B4-BE49-F238E27FC236}">
                <a16:creationId xmlns:a16="http://schemas.microsoft.com/office/drawing/2014/main" id="{EC854246-B3AA-4C70-A265-9EF7E8E70F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6952" y="3043363"/>
            <a:ext cx="7238095" cy="2523809"/>
          </a:xfrm>
          <a:prstGeom prst="rect">
            <a:avLst/>
          </a:prstGeom>
        </p:spPr>
      </p:pic>
    </p:spTree>
    <p:extLst>
      <p:ext uri="{BB962C8B-B14F-4D97-AF65-F5344CB8AC3E}">
        <p14:creationId xmlns:p14="http://schemas.microsoft.com/office/powerpoint/2010/main" val="8998469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82DB4D9-BFA6-5E69-FB48-BCC9011A6497}"/>
              </a:ext>
            </a:extLst>
          </p:cNvPr>
          <p:cNvSpPr txBox="1"/>
          <p:nvPr/>
        </p:nvSpPr>
        <p:spPr>
          <a:xfrm>
            <a:off x="840000" y="1867034"/>
            <a:ext cx="10512000" cy="3123932"/>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）锻造式曲轴。高性能发动机通常采用锻造式曲轴。锻造式曲轴的强度要高于铸造式曲轴，但制造成本较高。锻造式曲轴通常在曲柄上有明显的较宽的分割线。</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铸造式曲轴。相比于锻造式曲轴，铸造式曲轴的材料和加工成本较低，只需要对轴颈及曲轴前后端进行磨削加工，且加工比较困难的曲拐位置和平衡重在铸造时即可完成。由于采用铸造工艺，曲轴内部晶相排列较均匀，能承受各个方向上的载荷；同时，铸造式曲轴的平衡重密度小于锻造式曲轴的平衡重密度，因此，铸造式曲轴的质量要轻于锻造式曲轴。</a:t>
            </a:r>
          </a:p>
        </p:txBody>
      </p:sp>
    </p:spTree>
    <p:extLst>
      <p:ext uri="{BB962C8B-B14F-4D97-AF65-F5344CB8AC3E}">
        <p14:creationId xmlns:p14="http://schemas.microsoft.com/office/powerpoint/2010/main" val="847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E15E769-5F81-0932-AADA-C2470F35213D}"/>
              </a:ext>
            </a:extLst>
          </p:cNvPr>
          <p:cNvSpPr txBox="1"/>
          <p:nvPr/>
        </p:nvSpPr>
        <p:spPr>
          <a:xfrm>
            <a:off x="839999" y="914714"/>
            <a:ext cx="10512000" cy="2385268"/>
          </a:xfrm>
          <a:prstGeom prst="rect">
            <a:avLst/>
          </a:prstGeom>
          <a:noFill/>
        </p:spPr>
        <p:txBody>
          <a:bodyPr wrap="square" rtlCol="0">
            <a:spAutoFit/>
          </a:bodyPr>
          <a:lstStyle/>
          <a:p>
            <a:pPr indent="576000" algn="just">
              <a:spcAft>
                <a:spcPts val="600"/>
              </a:spcAft>
            </a:pPr>
            <a:r>
              <a:rPr lang="zh-CN" altLang="en-US" sz="2500" b="1" dirty="0">
                <a:latin typeface="+mn-ea"/>
              </a:rPr>
              <a:t>（七）曲轴振动</a:t>
            </a:r>
            <a:endParaRPr lang="en-US" altLang="zh-CN" sz="2500" b="1" dirty="0">
              <a:latin typeface="+mn-ea"/>
            </a:endParaRPr>
          </a:p>
          <a:p>
            <a:pPr indent="576000" algn="just">
              <a:spcAft>
                <a:spcPts val="600"/>
              </a:spcAft>
            </a:pPr>
            <a:r>
              <a:rPr lang="zh-CN" altLang="en-US" sz="2400" dirty="0">
                <a:latin typeface="+mn-ea"/>
              </a:rPr>
              <a:t>当发动机工作时，曲轴在周期性变化的转矩作用下，各曲拐之间发生周期性相对扭转的现象称为扭转振动，简称扭振。为了消减曲轴的扭转振动，现代汽车发动机多在扭转振幅最大的曲轴前端装配扭转减振器，如图</a:t>
            </a:r>
            <a:r>
              <a:rPr lang="en-US" altLang="zh-CN" sz="2400" dirty="0">
                <a:latin typeface="+mn-ea"/>
              </a:rPr>
              <a:t>2-2-31</a:t>
            </a:r>
            <a:r>
              <a:rPr lang="zh-CN" altLang="en-US" sz="2400" dirty="0">
                <a:latin typeface="+mn-ea"/>
              </a:rPr>
              <a:t>所示。汽车发动机多采用橡胶扭转减振器、硅油扭转减振器和硅油</a:t>
            </a:r>
            <a:r>
              <a:rPr lang="en-US" altLang="zh-CN" sz="2400" dirty="0">
                <a:latin typeface="+mn-ea"/>
              </a:rPr>
              <a:t>—</a:t>
            </a:r>
            <a:r>
              <a:rPr lang="zh-CN" altLang="en-US" sz="2400" dirty="0">
                <a:latin typeface="+mn-ea"/>
              </a:rPr>
              <a:t>橡胶扭转减振器等。其作用就是吸收曲轴扭转振动的能量，消除扭转振动。</a:t>
            </a:r>
          </a:p>
        </p:txBody>
      </p:sp>
      <p:pic>
        <p:nvPicPr>
          <p:cNvPr id="5" name="图片 4">
            <a:extLst>
              <a:ext uri="{FF2B5EF4-FFF2-40B4-BE49-F238E27FC236}">
                <a16:creationId xmlns:a16="http://schemas.microsoft.com/office/drawing/2014/main" id="{AE511CC8-023E-0B24-0478-0B48652BF7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4094" y="3429000"/>
            <a:ext cx="7523809" cy="2514286"/>
          </a:xfrm>
          <a:prstGeom prst="rect">
            <a:avLst/>
          </a:prstGeom>
        </p:spPr>
      </p:pic>
    </p:spTree>
    <p:extLst>
      <p:ext uri="{BB962C8B-B14F-4D97-AF65-F5344CB8AC3E}">
        <p14:creationId xmlns:p14="http://schemas.microsoft.com/office/powerpoint/2010/main" val="42385444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FE80C0F-0089-8C9A-84BE-E65F7FAFB2A1}"/>
              </a:ext>
            </a:extLst>
          </p:cNvPr>
          <p:cNvSpPr txBox="1"/>
          <p:nvPr/>
        </p:nvSpPr>
        <p:spPr>
          <a:xfrm>
            <a:off x="840000" y="379379"/>
            <a:ext cx="10512000" cy="3370153"/>
          </a:xfrm>
          <a:prstGeom prst="rect">
            <a:avLst/>
          </a:prstGeom>
          <a:noFill/>
        </p:spPr>
        <p:txBody>
          <a:bodyPr wrap="square" rtlCol="0">
            <a:spAutoFit/>
          </a:bodyPr>
          <a:lstStyle/>
          <a:p>
            <a:pPr indent="576000" algn="just">
              <a:spcAft>
                <a:spcPts val="600"/>
              </a:spcAft>
            </a:pPr>
            <a:r>
              <a:rPr lang="zh-CN" altLang="en-US" sz="2300" b="1" dirty="0">
                <a:latin typeface="+mn-ea"/>
              </a:rPr>
              <a:t>（八）曲轴平衡</a:t>
            </a:r>
            <a:endParaRPr lang="en-US" altLang="zh-CN" sz="2300" b="1" dirty="0">
              <a:latin typeface="+mn-ea"/>
            </a:endParaRPr>
          </a:p>
          <a:p>
            <a:pPr indent="576000" algn="just">
              <a:spcAft>
                <a:spcPts val="600"/>
              </a:spcAft>
            </a:pPr>
            <a:r>
              <a:rPr lang="zh-CN" altLang="en-US" sz="2200" dirty="0">
                <a:latin typeface="+mn-ea"/>
              </a:rPr>
              <a:t>发动机曲轴平衡可分为内部平衡和外部平衡。内部平衡装置包括平衡重和平衡轴；外部平衡装置包括扭转减振器和飞轮。</a:t>
            </a:r>
            <a:endParaRPr lang="en-US" altLang="zh-CN" sz="2200" dirty="0">
              <a:latin typeface="+mn-ea"/>
            </a:endParaRPr>
          </a:p>
          <a:p>
            <a:pPr indent="576000" algn="just">
              <a:spcAft>
                <a:spcPts val="600"/>
              </a:spcAft>
            </a:pPr>
            <a:r>
              <a:rPr lang="zh-CN" altLang="en-US" sz="2200" dirty="0">
                <a:latin typeface="+mn-ea"/>
              </a:rPr>
              <a:t>平衡重一般铸造在曲柄的反方向上，用来平衡连杆大头、连杆轴颈和曲柄等产生的离心惯性力与离心力矩，以及活塞连杆组的往复惯性力及其力矩，以使发动机运转平稳。平衡重有整体式和装配式两种类型。</a:t>
            </a:r>
            <a:endParaRPr lang="en-US" altLang="zh-CN" sz="2200" dirty="0">
              <a:latin typeface="+mn-ea"/>
            </a:endParaRPr>
          </a:p>
          <a:p>
            <a:pPr indent="576000" algn="just">
              <a:spcAft>
                <a:spcPts val="600"/>
              </a:spcAft>
            </a:pPr>
            <a:r>
              <a:rPr lang="zh-CN" altLang="en-US" sz="2200" dirty="0">
                <a:latin typeface="+mn-ea"/>
              </a:rPr>
              <a:t>平衡轴用来平衡发动机的振动和降低噪声，延长发动机使用寿命，提升乘客的舒适性。平衡轴一般可分为单平衡轴和双平衡轴两种。图</a:t>
            </a:r>
            <a:r>
              <a:rPr lang="en-US" altLang="zh-CN" sz="2200" dirty="0">
                <a:latin typeface="+mn-ea"/>
              </a:rPr>
              <a:t>2-2-32</a:t>
            </a:r>
            <a:r>
              <a:rPr lang="zh-CN" altLang="en-US" sz="2200" dirty="0">
                <a:latin typeface="+mn-ea"/>
              </a:rPr>
              <a:t>所示为大众</a:t>
            </a:r>
            <a:r>
              <a:rPr lang="en-US" altLang="zh-CN" sz="2200" dirty="0">
                <a:latin typeface="+mn-ea"/>
              </a:rPr>
              <a:t>EA888</a:t>
            </a:r>
            <a:r>
              <a:rPr lang="zh-CN" altLang="en-US" sz="2200" dirty="0">
                <a:latin typeface="+mn-ea"/>
              </a:rPr>
              <a:t>发动机双平衡轴结构。</a:t>
            </a:r>
          </a:p>
        </p:txBody>
      </p:sp>
      <p:pic>
        <p:nvPicPr>
          <p:cNvPr id="5" name="图片 4">
            <a:extLst>
              <a:ext uri="{FF2B5EF4-FFF2-40B4-BE49-F238E27FC236}">
                <a16:creationId xmlns:a16="http://schemas.microsoft.com/office/drawing/2014/main" id="{950C45EF-AABE-05E7-493C-2288C222C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0717" y="3429000"/>
            <a:ext cx="4555036" cy="3267061"/>
          </a:xfrm>
          <a:prstGeom prst="rect">
            <a:avLst/>
          </a:prstGeom>
        </p:spPr>
      </p:pic>
    </p:spTree>
    <p:extLst>
      <p:ext uri="{BB962C8B-B14F-4D97-AF65-F5344CB8AC3E}">
        <p14:creationId xmlns:p14="http://schemas.microsoft.com/office/powerpoint/2010/main" val="26618250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49504F4-34F1-F7E4-9DA5-01D987199472}"/>
              </a:ext>
            </a:extLst>
          </p:cNvPr>
          <p:cNvSpPr txBox="1"/>
          <p:nvPr/>
        </p:nvSpPr>
        <p:spPr>
          <a:xfrm>
            <a:off x="840000" y="515567"/>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（九）曲轴的润滑</a:t>
            </a:r>
            <a:endParaRPr lang="en-US" altLang="zh-CN" sz="2500" b="1" dirty="0">
              <a:latin typeface="+mn-ea"/>
            </a:endParaRPr>
          </a:p>
          <a:p>
            <a:pPr indent="576000" algn="just">
              <a:spcAft>
                <a:spcPts val="600"/>
              </a:spcAft>
            </a:pPr>
            <a:r>
              <a:rPr lang="zh-CN" altLang="en-US" sz="2400" dirty="0">
                <a:latin typeface="+mn-ea"/>
              </a:rPr>
              <a:t>为了润滑的需要，曲轴上钻有若干油道，这些油道孔使润滑油从主轴颈流动到连杆轴颈，如图</a:t>
            </a:r>
            <a:r>
              <a:rPr lang="en-US" altLang="zh-CN" sz="2400" dirty="0">
                <a:latin typeface="+mn-ea"/>
              </a:rPr>
              <a:t>2-2-33</a:t>
            </a:r>
            <a:r>
              <a:rPr lang="zh-CN" altLang="en-US" sz="2400" dirty="0">
                <a:latin typeface="+mn-ea"/>
              </a:rPr>
              <a:t>所示。曲轴轴承上的润滑油以油膜形式存在，并不断流动，其中一部分润滑油从连杆上的油孔喷出，其余润滑油从连杆和轴承的缝隙流出，对轴承和轴颈进行润滑。曲拐的旋转将润滑油从油底壳带起并甩至气缸壁上，对气缸和活塞及活塞环进行润滑，这种润滑方式称为飞溅润滑。</a:t>
            </a:r>
          </a:p>
        </p:txBody>
      </p:sp>
      <p:pic>
        <p:nvPicPr>
          <p:cNvPr id="5" name="图片 4">
            <a:extLst>
              <a:ext uri="{FF2B5EF4-FFF2-40B4-BE49-F238E27FC236}">
                <a16:creationId xmlns:a16="http://schemas.microsoft.com/office/drawing/2014/main" id="{94A91FBD-DBBA-F39B-E0FB-12C7ABACE0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5320" y="3270167"/>
            <a:ext cx="6801359" cy="2951838"/>
          </a:xfrm>
          <a:prstGeom prst="rect">
            <a:avLst/>
          </a:prstGeom>
        </p:spPr>
      </p:pic>
    </p:spTree>
    <p:extLst>
      <p:ext uri="{BB962C8B-B14F-4D97-AF65-F5344CB8AC3E}">
        <p14:creationId xmlns:p14="http://schemas.microsoft.com/office/powerpoint/2010/main" val="819317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10431FE-C7B2-B475-CCAF-F5546633D194}"/>
              </a:ext>
            </a:extLst>
          </p:cNvPr>
          <p:cNvSpPr txBox="1"/>
          <p:nvPr/>
        </p:nvSpPr>
        <p:spPr>
          <a:xfrm>
            <a:off x="840000" y="593387"/>
            <a:ext cx="10512000" cy="1677382"/>
          </a:xfrm>
          <a:prstGeom prst="rect">
            <a:avLst/>
          </a:prstGeom>
          <a:noFill/>
        </p:spPr>
        <p:txBody>
          <a:bodyPr wrap="square" rtlCol="0">
            <a:spAutoFit/>
          </a:bodyPr>
          <a:lstStyle/>
          <a:p>
            <a:pPr indent="576000" algn="just">
              <a:spcAft>
                <a:spcPts val="600"/>
              </a:spcAft>
            </a:pPr>
            <a:r>
              <a:rPr lang="zh-CN" altLang="en-US" sz="2600" b="1" dirty="0">
                <a:latin typeface="+mn-ea"/>
              </a:rPr>
              <a:t>二、发动机的基本构造</a:t>
            </a:r>
            <a:endParaRPr lang="en-US" altLang="zh-CN" sz="2600" b="1" dirty="0">
              <a:latin typeface="+mn-ea"/>
            </a:endParaRPr>
          </a:p>
          <a:p>
            <a:pPr indent="576000" algn="just">
              <a:spcAft>
                <a:spcPts val="600"/>
              </a:spcAft>
            </a:pPr>
            <a:r>
              <a:rPr lang="zh-CN" altLang="en-US" sz="2400" dirty="0">
                <a:latin typeface="+mn-ea"/>
              </a:rPr>
              <a:t>汽车发动机结构复杂，不同类型或同类型的发动机在结构上都会存在差别，但是无论何种类型的汽油机和柴油机，其总体结构都是相似的。如图</a:t>
            </a:r>
            <a:r>
              <a:rPr lang="en-US" altLang="zh-CN" sz="2400" dirty="0">
                <a:latin typeface="+mn-ea"/>
              </a:rPr>
              <a:t>2-1-1</a:t>
            </a:r>
            <a:r>
              <a:rPr lang="zh-CN" altLang="en-US" sz="2400" dirty="0">
                <a:latin typeface="+mn-ea"/>
              </a:rPr>
              <a:t>所示为单缸发动机的基本结构，图</a:t>
            </a:r>
            <a:r>
              <a:rPr lang="en-US" altLang="zh-CN" sz="2400" dirty="0">
                <a:latin typeface="+mn-ea"/>
              </a:rPr>
              <a:t>2-1-2</a:t>
            </a:r>
            <a:r>
              <a:rPr lang="zh-CN" altLang="en-US" sz="2400" dirty="0">
                <a:latin typeface="+mn-ea"/>
              </a:rPr>
              <a:t>所示为多缸发动机的基本结构。</a:t>
            </a:r>
          </a:p>
        </p:txBody>
      </p:sp>
      <p:pic>
        <p:nvPicPr>
          <p:cNvPr id="5" name="图片 4">
            <a:extLst>
              <a:ext uri="{FF2B5EF4-FFF2-40B4-BE49-F238E27FC236}">
                <a16:creationId xmlns:a16="http://schemas.microsoft.com/office/drawing/2014/main" id="{520BA2DD-D547-AC23-AF13-C6E90A81E3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270768"/>
            <a:ext cx="4740149" cy="3546371"/>
          </a:xfrm>
          <a:prstGeom prst="rect">
            <a:avLst/>
          </a:prstGeom>
        </p:spPr>
      </p:pic>
      <p:pic>
        <p:nvPicPr>
          <p:cNvPr id="7" name="图片 6">
            <a:extLst>
              <a:ext uri="{FF2B5EF4-FFF2-40B4-BE49-F238E27FC236}">
                <a16:creationId xmlns:a16="http://schemas.microsoft.com/office/drawing/2014/main" id="{927E29E7-0BEE-96B3-2754-17F7547CB8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4749" y="2270768"/>
            <a:ext cx="4922864" cy="4406267"/>
          </a:xfrm>
          <a:prstGeom prst="rect">
            <a:avLst/>
          </a:prstGeom>
        </p:spPr>
      </p:pic>
    </p:spTree>
    <p:extLst>
      <p:ext uri="{BB962C8B-B14F-4D97-AF65-F5344CB8AC3E}">
        <p14:creationId xmlns:p14="http://schemas.microsoft.com/office/powerpoint/2010/main" val="11265136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4AC6774-77BF-2DAB-515A-48EBC6DC1163}"/>
              </a:ext>
            </a:extLst>
          </p:cNvPr>
          <p:cNvSpPr txBox="1"/>
          <p:nvPr/>
        </p:nvSpPr>
        <p:spPr>
          <a:xfrm>
            <a:off x="840000" y="1682368"/>
            <a:ext cx="10512000" cy="3493264"/>
          </a:xfrm>
          <a:prstGeom prst="rect">
            <a:avLst/>
          </a:prstGeom>
          <a:noFill/>
        </p:spPr>
        <p:txBody>
          <a:bodyPr wrap="square" rtlCol="0">
            <a:spAutoFit/>
          </a:bodyPr>
          <a:lstStyle/>
          <a:p>
            <a:pPr indent="576000" algn="just">
              <a:spcAft>
                <a:spcPts val="600"/>
              </a:spcAft>
            </a:pPr>
            <a:r>
              <a:rPr lang="zh-CN" altLang="en-US" sz="2500" b="1" dirty="0">
                <a:latin typeface="+mn-ea"/>
              </a:rPr>
              <a:t>（十）</a:t>
            </a:r>
            <a:r>
              <a:rPr lang="en-US" altLang="zh-CN" sz="2500" b="1" dirty="0">
                <a:latin typeface="+mn-ea"/>
              </a:rPr>
              <a:t>G501</a:t>
            </a:r>
            <a:r>
              <a:rPr lang="zh-CN" altLang="en-US" sz="2500" b="1" dirty="0">
                <a:latin typeface="+mn-ea"/>
              </a:rPr>
              <a:t>发动机曲轴</a:t>
            </a:r>
            <a:endParaRPr lang="en-US" altLang="zh-CN" sz="2500" b="1" dirty="0">
              <a:latin typeface="+mn-ea"/>
            </a:endParaRPr>
          </a:p>
          <a:p>
            <a:pPr indent="576000" algn="just">
              <a:spcAft>
                <a:spcPts val="600"/>
              </a:spcAft>
            </a:pPr>
            <a:r>
              <a:rPr lang="en-US" altLang="zh-CN" sz="2400" dirty="0">
                <a:latin typeface="+mn-ea"/>
              </a:rPr>
              <a:t>G501</a:t>
            </a:r>
            <a:r>
              <a:rPr lang="zh-CN" altLang="en-US" sz="2400" dirty="0">
                <a:latin typeface="+mn-ea"/>
              </a:rPr>
              <a:t>发动机曲轴装置包含的主要零件有曲轴总成、上主轴瓦、下主轴瓦、止推片。曲轴由锻钢制造，为四平衡块结构；主油道的机油通过缸体对主轴承进行润滑，连杆轴承的润滑油通过主轴承油道流过来的机油进行润滑。</a:t>
            </a:r>
            <a:r>
              <a:rPr lang="en-US" altLang="zh-CN" sz="2400" dirty="0">
                <a:latin typeface="+mn-ea"/>
              </a:rPr>
              <a:t>1.5LMT</a:t>
            </a:r>
            <a:r>
              <a:rPr lang="zh-CN" altLang="en-US" sz="2400" dirty="0">
                <a:latin typeface="+mn-ea"/>
              </a:rPr>
              <a:t>和</a:t>
            </a:r>
            <a:r>
              <a:rPr lang="en-US" altLang="zh-CN" sz="2400" dirty="0">
                <a:latin typeface="+mn-ea"/>
              </a:rPr>
              <a:t>1.5LAT</a:t>
            </a:r>
            <a:r>
              <a:rPr lang="zh-CN" altLang="en-US" sz="2400" dirty="0">
                <a:latin typeface="+mn-ea"/>
              </a:rPr>
              <a:t>发动机的曲轴后端有区别，</a:t>
            </a:r>
            <a:r>
              <a:rPr lang="en-US" altLang="zh-CN" sz="2400" dirty="0">
                <a:latin typeface="+mn-ea"/>
              </a:rPr>
              <a:t>1.5LMT</a:t>
            </a:r>
            <a:r>
              <a:rPr lang="zh-CN" altLang="en-US" sz="2400" dirty="0">
                <a:latin typeface="+mn-ea"/>
              </a:rPr>
              <a:t>发动机曲轴后端连接飞轮；</a:t>
            </a:r>
            <a:r>
              <a:rPr lang="en-US" altLang="zh-CN" sz="2400" dirty="0">
                <a:latin typeface="+mn-ea"/>
              </a:rPr>
              <a:t>1.5LAT</a:t>
            </a:r>
            <a:r>
              <a:rPr lang="zh-CN" altLang="en-US" sz="2400" dirty="0">
                <a:latin typeface="+mn-ea"/>
              </a:rPr>
              <a:t>发动机曲轴后端连接挠性盘，维修时订购配件应注意区别。</a:t>
            </a:r>
            <a:r>
              <a:rPr lang="en-US" altLang="zh-CN" sz="2400" dirty="0">
                <a:latin typeface="+mn-ea"/>
              </a:rPr>
              <a:t>1.5L</a:t>
            </a:r>
            <a:r>
              <a:rPr lang="zh-CN" altLang="en-US" sz="2400" dirty="0">
                <a:latin typeface="+mn-ea"/>
              </a:rPr>
              <a:t>和</a:t>
            </a:r>
            <a:r>
              <a:rPr lang="en-US" altLang="zh-CN" sz="2400" dirty="0">
                <a:latin typeface="+mn-ea"/>
              </a:rPr>
              <a:t>1.8L</a:t>
            </a:r>
            <a:r>
              <a:rPr lang="zh-CN" altLang="en-US" sz="2400" dirty="0">
                <a:latin typeface="+mn-ea"/>
              </a:rPr>
              <a:t>发动机曲轴曲柄半径也不同，</a:t>
            </a:r>
            <a:r>
              <a:rPr lang="en-US" altLang="zh-CN" sz="2400" dirty="0">
                <a:latin typeface="+mn-ea"/>
              </a:rPr>
              <a:t>1.5L</a:t>
            </a:r>
            <a:r>
              <a:rPr lang="zh-CN" altLang="en-US" sz="2400" dirty="0">
                <a:latin typeface="+mn-ea"/>
              </a:rPr>
              <a:t>为</a:t>
            </a:r>
            <a:r>
              <a:rPr lang="en-US" altLang="zh-CN" sz="2400" dirty="0">
                <a:latin typeface="+mn-ea"/>
              </a:rPr>
              <a:t>38mm</a:t>
            </a:r>
            <a:r>
              <a:rPr lang="zh-CN" altLang="en-US" sz="2400" dirty="0">
                <a:latin typeface="+mn-ea"/>
              </a:rPr>
              <a:t>；</a:t>
            </a:r>
            <a:r>
              <a:rPr lang="en-US" altLang="zh-CN" sz="2400" dirty="0">
                <a:latin typeface="+mn-ea"/>
              </a:rPr>
              <a:t>1.8L</a:t>
            </a:r>
            <a:r>
              <a:rPr lang="zh-CN" altLang="en-US" sz="2400" dirty="0">
                <a:latin typeface="+mn-ea"/>
              </a:rPr>
              <a:t>为</a:t>
            </a:r>
            <a:r>
              <a:rPr lang="en-US" altLang="zh-CN" sz="2400" dirty="0">
                <a:latin typeface="+mn-ea"/>
              </a:rPr>
              <a:t>45mm</a:t>
            </a:r>
            <a:r>
              <a:rPr lang="zh-CN" altLang="en-US" sz="2400" dirty="0">
                <a:latin typeface="+mn-ea"/>
              </a:rPr>
              <a:t>，不能互换。连杆颈直径</a:t>
            </a:r>
            <a:r>
              <a:rPr lang="en-US" altLang="zh-CN" sz="2400" dirty="0">
                <a:latin typeface="+mn-ea"/>
              </a:rPr>
              <a:t>1.5L</a:t>
            </a:r>
            <a:r>
              <a:rPr lang="zh-CN" altLang="en-US" sz="2400" dirty="0">
                <a:latin typeface="+mn-ea"/>
              </a:rPr>
              <a:t>发动机为</a:t>
            </a:r>
            <a:r>
              <a:rPr lang="en-US" altLang="zh-CN" sz="2400" dirty="0">
                <a:latin typeface="+mn-ea"/>
              </a:rPr>
              <a:t>45mm</a:t>
            </a:r>
            <a:r>
              <a:rPr lang="zh-CN" altLang="en-US" sz="2400" dirty="0">
                <a:latin typeface="+mn-ea"/>
              </a:rPr>
              <a:t>，</a:t>
            </a:r>
            <a:r>
              <a:rPr lang="en-US" altLang="zh-CN" sz="2400" dirty="0">
                <a:latin typeface="+mn-ea"/>
              </a:rPr>
              <a:t>1.8L</a:t>
            </a:r>
            <a:r>
              <a:rPr lang="zh-CN" altLang="en-US" sz="2400" dirty="0">
                <a:latin typeface="+mn-ea"/>
              </a:rPr>
              <a:t>发动机为</a:t>
            </a:r>
            <a:r>
              <a:rPr lang="en-US" altLang="zh-CN" sz="2400" dirty="0">
                <a:latin typeface="+mn-ea"/>
              </a:rPr>
              <a:t>47mm</a:t>
            </a:r>
            <a:r>
              <a:rPr lang="zh-CN" altLang="en-US" sz="2400" dirty="0">
                <a:latin typeface="+mn-ea"/>
              </a:rPr>
              <a:t>，主轴颈直径均为</a:t>
            </a:r>
            <a:r>
              <a:rPr lang="en-US" altLang="zh-CN" sz="2400" dirty="0">
                <a:latin typeface="+mn-ea"/>
              </a:rPr>
              <a:t>47mm</a:t>
            </a:r>
            <a:r>
              <a:rPr lang="zh-CN" altLang="en-US" sz="2400" dirty="0">
                <a:latin typeface="+mn-ea"/>
              </a:rPr>
              <a:t>。</a:t>
            </a:r>
          </a:p>
        </p:txBody>
      </p:sp>
    </p:spTree>
    <p:extLst>
      <p:ext uri="{BB962C8B-B14F-4D97-AF65-F5344CB8AC3E}">
        <p14:creationId xmlns:p14="http://schemas.microsoft.com/office/powerpoint/2010/main" val="27014730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12BF52C-419B-62EF-CA74-ABCDD57A9526}"/>
              </a:ext>
            </a:extLst>
          </p:cNvPr>
          <p:cNvSpPr txBox="1"/>
          <p:nvPr/>
        </p:nvSpPr>
        <p:spPr>
          <a:xfrm>
            <a:off x="840000" y="597456"/>
            <a:ext cx="10512000" cy="2831544"/>
          </a:xfrm>
          <a:prstGeom prst="rect">
            <a:avLst/>
          </a:prstGeom>
          <a:noFill/>
        </p:spPr>
        <p:txBody>
          <a:bodyPr wrap="square" rtlCol="0">
            <a:spAutoFit/>
          </a:bodyPr>
          <a:lstStyle/>
          <a:p>
            <a:pPr indent="576000" algn="just">
              <a:spcAft>
                <a:spcPts val="600"/>
              </a:spcAft>
            </a:pPr>
            <a:r>
              <a:rPr lang="zh-CN" altLang="en-US" sz="2500" b="1" dirty="0">
                <a:latin typeface="+mn-ea"/>
              </a:rPr>
              <a:t>（十一）飞轮</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单质量飞轮</a:t>
            </a:r>
            <a:endParaRPr lang="en-US" altLang="zh-CN" sz="2400" b="1" dirty="0">
              <a:latin typeface="+mn-ea"/>
            </a:endParaRPr>
          </a:p>
          <a:p>
            <a:pPr indent="576000" algn="just">
              <a:spcAft>
                <a:spcPts val="600"/>
              </a:spcAft>
            </a:pPr>
            <a:r>
              <a:rPr lang="zh-CN" altLang="en-US" sz="2400" dirty="0">
                <a:latin typeface="+mn-ea"/>
              </a:rPr>
              <a:t>发动机飞轮的功用是储能、传力。它将做功行程中曲轴输出能量的一部分储存起来，用以在活塞其他行程中克服阻力，带动曲柄连杆机构越过上、下止点，保证曲轴的旋转角速度和输出转矩尽可能均匀，并使发动机有克服短时间载荷的能力。此外，飞轮又用作离合器的驱动件，将发动机动力传至离合器，如图</a:t>
            </a:r>
            <a:r>
              <a:rPr lang="en-US" altLang="zh-CN" sz="2400" dirty="0">
                <a:latin typeface="+mn-ea"/>
              </a:rPr>
              <a:t>2-2-34</a:t>
            </a:r>
            <a:r>
              <a:rPr lang="zh-CN" altLang="en-US" sz="2400" dirty="0">
                <a:latin typeface="+mn-ea"/>
              </a:rPr>
              <a:t>所示。</a:t>
            </a:r>
          </a:p>
        </p:txBody>
      </p:sp>
      <p:pic>
        <p:nvPicPr>
          <p:cNvPr id="5" name="图片 4">
            <a:extLst>
              <a:ext uri="{FF2B5EF4-FFF2-40B4-BE49-F238E27FC236}">
                <a16:creationId xmlns:a16="http://schemas.microsoft.com/office/drawing/2014/main" id="{54DDE72B-9838-160A-E7D6-D48A9FD6D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3143" y="3555782"/>
            <a:ext cx="4285714" cy="2704762"/>
          </a:xfrm>
          <a:prstGeom prst="rect">
            <a:avLst/>
          </a:prstGeom>
        </p:spPr>
      </p:pic>
    </p:spTree>
    <p:extLst>
      <p:ext uri="{BB962C8B-B14F-4D97-AF65-F5344CB8AC3E}">
        <p14:creationId xmlns:p14="http://schemas.microsoft.com/office/powerpoint/2010/main" val="41397430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43325DD-AD8D-FB8F-1B85-404FEEBA4B6E}"/>
              </a:ext>
            </a:extLst>
          </p:cNvPr>
          <p:cNvSpPr txBox="1"/>
          <p:nvPr/>
        </p:nvSpPr>
        <p:spPr>
          <a:xfrm>
            <a:off x="840000" y="579120"/>
            <a:ext cx="10512000" cy="2754600"/>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双质量飞轮</a:t>
            </a:r>
            <a:endParaRPr lang="en-US" altLang="zh-CN" sz="2400" b="1" dirty="0">
              <a:latin typeface="+mn-ea"/>
            </a:endParaRPr>
          </a:p>
          <a:p>
            <a:pPr indent="576000" algn="just">
              <a:spcAft>
                <a:spcPts val="600"/>
              </a:spcAft>
            </a:pPr>
            <a:r>
              <a:rPr lang="zh-CN" altLang="en-US" sz="2400" dirty="0">
                <a:latin typeface="+mn-ea"/>
              </a:rPr>
              <a:t>双质量飞轮将原来的一个飞轮分成两个部分：一部分保留在原来发动机一侧的位置上，起到原来飞轮的作用，用于起动和传递发动机的转动转矩，这一部分称为初级质量；另一部分则放置在传动系统变速器一侧，用于提高变速器的转动惯量，这一部分称为次级质量。两部分飞轮之间有一个环形的油腔，在油腔内装有弹簧减振器，由弹簧减振器将两部分飞轮连接为一个整体，如图</a:t>
            </a:r>
            <a:r>
              <a:rPr lang="en-US" altLang="zh-CN" sz="2400" dirty="0">
                <a:latin typeface="+mn-ea"/>
              </a:rPr>
              <a:t>2-2-35</a:t>
            </a:r>
            <a:r>
              <a:rPr lang="zh-CN" altLang="en-US" sz="2400" dirty="0">
                <a:latin typeface="+mn-ea"/>
              </a:rPr>
              <a:t>所示。</a:t>
            </a:r>
          </a:p>
        </p:txBody>
      </p:sp>
      <p:pic>
        <p:nvPicPr>
          <p:cNvPr id="5" name="图片 4">
            <a:extLst>
              <a:ext uri="{FF2B5EF4-FFF2-40B4-BE49-F238E27FC236}">
                <a16:creationId xmlns:a16="http://schemas.microsoft.com/office/drawing/2014/main" id="{B5E433E8-B183-5241-ED8F-1AE37ADCD7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0802" y="2994872"/>
            <a:ext cx="3935027" cy="3783680"/>
          </a:xfrm>
          <a:prstGeom prst="rect">
            <a:avLst/>
          </a:prstGeom>
        </p:spPr>
      </p:pic>
    </p:spTree>
    <p:extLst>
      <p:ext uri="{BB962C8B-B14F-4D97-AF65-F5344CB8AC3E}">
        <p14:creationId xmlns:p14="http://schemas.microsoft.com/office/powerpoint/2010/main" val="24695965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3F3F6-B6A3-27E2-A0DB-F82F3B10AAD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34233F6-8C97-DBDC-0974-CAD73226ED3B}"/>
              </a:ext>
            </a:extLst>
          </p:cNvPr>
          <p:cNvSpPr txBox="1"/>
          <p:nvPr/>
        </p:nvSpPr>
        <p:spPr>
          <a:xfrm>
            <a:off x="840000" y="1653596"/>
            <a:ext cx="105120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学习研讨</a:t>
            </a:r>
          </a:p>
        </p:txBody>
      </p:sp>
      <p:pic>
        <p:nvPicPr>
          <p:cNvPr id="5" name="图片 4">
            <a:extLst>
              <a:ext uri="{FF2B5EF4-FFF2-40B4-BE49-F238E27FC236}">
                <a16:creationId xmlns:a16="http://schemas.microsoft.com/office/drawing/2014/main" id="{1D099AA6-7041-CA23-A010-485EAAC212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2662011"/>
            <a:ext cx="10512000" cy="2542393"/>
          </a:xfrm>
          <a:prstGeom prst="rect">
            <a:avLst/>
          </a:prstGeom>
        </p:spPr>
      </p:pic>
    </p:spTree>
    <p:extLst>
      <p:ext uri="{BB962C8B-B14F-4D97-AF65-F5344CB8AC3E}">
        <p14:creationId xmlns:p14="http://schemas.microsoft.com/office/powerpoint/2010/main" val="33106464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FB0B3-F97D-4517-FFC8-71A78D02F50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EF76B13-86E0-4973-B433-1A44DC401C9E}"/>
              </a:ext>
            </a:extLst>
          </p:cNvPr>
          <p:cNvSpPr txBox="1"/>
          <p:nvPr/>
        </p:nvSpPr>
        <p:spPr>
          <a:xfrm>
            <a:off x="840000" y="699980"/>
            <a:ext cx="10512000" cy="584775"/>
          </a:xfrm>
          <a:prstGeom prst="rect">
            <a:avLst/>
          </a:prstGeom>
          <a:noFill/>
        </p:spPr>
        <p:txBody>
          <a:bodyPr wrap="square" rtlCol="0">
            <a:spAutoFit/>
          </a:bodyPr>
          <a:lstStyle/>
          <a:p>
            <a:pPr marL="285750" indent="-285750">
              <a:buFont typeface="Arial" panose="020B0604020202020204" pitchFamily="34" charset="0"/>
              <a:buChar char="•"/>
            </a:pPr>
            <a:r>
              <a:rPr lang="zh-CN" altLang="en-US" sz="3200" b="1" dirty="0"/>
              <a:t>学习评价</a:t>
            </a:r>
          </a:p>
        </p:txBody>
      </p:sp>
      <p:pic>
        <p:nvPicPr>
          <p:cNvPr id="5" name="图片 4">
            <a:extLst>
              <a:ext uri="{FF2B5EF4-FFF2-40B4-BE49-F238E27FC236}">
                <a16:creationId xmlns:a16="http://schemas.microsoft.com/office/drawing/2014/main" id="{18F6F115-B311-38FF-4308-3E459772B1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00" y="1459190"/>
            <a:ext cx="10512000" cy="4475412"/>
          </a:xfrm>
          <a:prstGeom prst="rect">
            <a:avLst/>
          </a:prstGeom>
        </p:spPr>
      </p:pic>
    </p:spTree>
    <p:extLst>
      <p:ext uri="{BB962C8B-B14F-4D97-AF65-F5344CB8AC3E}">
        <p14:creationId xmlns:p14="http://schemas.microsoft.com/office/powerpoint/2010/main" val="300446799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393A9-5D17-8635-1475-96159CCCA9FA}"/>
            </a:ext>
          </a:extLst>
        </p:cNvPr>
        <p:cNvGrpSpPr/>
        <p:nvPr/>
      </p:nvGrpSpPr>
      <p:grpSpPr>
        <a:xfrm>
          <a:off x="0" y="0"/>
          <a:ext cx="0" cy="0"/>
          <a:chOff x="0" y="0"/>
          <a:chExt cx="0" cy="0"/>
        </a:xfrm>
      </p:grpSpPr>
      <p:grpSp>
        <p:nvGrpSpPr>
          <p:cNvPr id="17" name="组合 16">
            <a:extLst>
              <a:ext uri="{FF2B5EF4-FFF2-40B4-BE49-F238E27FC236}">
                <a16:creationId xmlns:a16="http://schemas.microsoft.com/office/drawing/2014/main" id="{733AC5B2-54E7-5A88-FE4B-E18F9CC52159}"/>
              </a:ext>
            </a:extLst>
          </p:cNvPr>
          <p:cNvGrpSpPr/>
          <p:nvPr userDrawn="1">
            <p:custDataLst>
              <p:tags r:id="rId2"/>
            </p:custDataLst>
          </p:nvPr>
        </p:nvGrpSpPr>
        <p:grpSpPr>
          <a:xfrm>
            <a:off x="11598910" y="6433185"/>
            <a:ext cx="450850" cy="149860"/>
            <a:chOff x="0" y="3623101"/>
            <a:chExt cx="1405715" cy="468548"/>
          </a:xfrm>
        </p:grpSpPr>
        <p:sp>
          <p:nvSpPr>
            <p:cNvPr id="19" name="菱形 18">
              <a:extLst>
                <a:ext uri="{FF2B5EF4-FFF2-40B4-BE49-F238E27FC236}">
                  <a16:creationId xmlns:a16="http://schemas.microsoft.com/office/drawing/2014/main" id="{131715A4-4D8F-8BBE-E825-26F30C408081}"/>
                </a:ext>
              </a:extLst>
            </p:cNvPr>
            <p:cNvSpPr/>
            <p:nvPr userDrawn="1">
              <p:custDataLst>
                <p:tags r:id="rId6"/>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菱形 19">
              <a:extLst>
                <a:ext uri="{FF2B5EF4-FFF2-40B4-BE49-F238E27FC236}">
                  <a16:creationId xmlns:a16="http://schemas.microsoft.com/office/drawing/2014/main" id="{22601F27-7D22-BB32-7CD7-06C9F8C32E47}"/>
                </a:ext>
              </a:extLst>
            </p:cNvPr>
            <p:cNvSpPr/>
            <p:nvPr userDrawn="1">
              <p:custDataLst>
                <p:tags r:id="rId7"/>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1" name="菱形 20">
              <a:extLst>
                <a:ext uri="{FF2B5EF4-FFF2-40B4-BE49-F238E27FC236}">
                  <a16:creationId xmlns:a16="http://schemas.microsoft.com/office/drawing/2014/main" id="{B040650D-4CA4-2664-DF2D-EC3F06F9ADA1}"/>
                </a:ext>
              </a:extLst>
            </p:cNvPr>
            <p:cNvSpPr/>
            <p:nvPr userDrawn="1">
              <p:custDataLst>
                <p:tags r:id="rId8"/>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16" name="五边形 4">
            <a:extLst>
              <a:ext uri="{FF2B5EF4-FFF2-40B4-BE49-F238E27FC236}">
                <a16:creationId xmlns:a16="http://schemas.microsoft.com/office/drawing/2014/main" id="{F237BE5E-CB18-35B4-387F-D7ABB7252A20}"/>
              </a:ext>
            </a:extLst>
          </p:cNvPr>
          <p:cNvSpPr/>
          <p:nvPr userDrawn="1">
            <p:custDataLst>
              <p:tags r:id="rId3"/>
            </p:custDataLst>
          </p:nvPr>
        </p:nvSpPr>
        <p:spPr>
          <a:xfrm rot="5400000">
            <a:off x="306070" y="-38735"/>
            <a:ext cx="520065"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 name="标题 1">
            <a:extLst>
              <a:ext uri="{FF2B5EF4-FFF2-40B4-BE49-F238E27FC236}">
                <a16:creationId xmlns:a16="http://schemas.microsoft.com/office/drawing/2014/main" id="{04915922-2AC2-FDA2-6F22-77E7A3223AFA}"/>
              </a:ext>
            </a:extLst>
          </p:cNvPr>
          <p:cNvSpPr>
            <a:spLocks noGrp="1"/>
          </p:cNvSpPr>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zh-CN" altLang="en-US" b="1" dirty="0">
                <a:solidFill>
                  <a:srgbClr val="000000"/>
                </a:solidFill>
                <a:latin typeface="+mj-ea"/>
                <a:cs typeface="微软雅黑" panose="020B0503020204020204" charset="-122"/>
              </a:rPr>
              <a:t>学习单元三</a:t>
            </a:r>
            <a:r>
              <a:rPr lang="zh-CN" altLang="en-US" b="1" dirty="0">
                <a:latin typeface="+mj-ea"/>
              </a:rPr>
              <a:t>　配气机构</a:t>
            </a:r>
            <a:endParaRPr kumimoji="0" lang="zh-CN" altLang="en-US" sz="4400" b="1" i="0" u="none" strike="noStrike" kern="1200" cap="none" spc="0" normalizeH="0" baseline="0" noProof="0" dirty="0">
              <a:ln>
                <a:noFill/>
              </a:ln>
              <a:solidFill>
                <a:srgbClr val="000000"/>
              </a:solidFill>
              <a:effectLst/>
              <a:uLnTx/>
              <a:uFillTx/>
              <a:latin typeface="+mj-ea"/>
              <a:cs typeface="微软雅黑" panose="020B0503020204020204" charset="-122"/>
            </a:endParaRPr>
          </a:p>
        </p:txBody>
      </p:sp>
      <p:sp>
        <p:nvSpPr>
          <p:cNvPr id="3" name="内容占位符 2">
            <a:extLst>
              <a:ext uri="{FF2B5EF4-FFF2-40B4-BE49-F238E27FC236}">
                <a16:creationId xmlns:a16="http://schemas.microsoft.com/office/drawing/2014/main" id="{5730D49E-C210-55A8-1611-F829F65F41DE}"/>
              </a:ext>
            </a:extLst>
          </p:cNvPr>
          <p:cNvSpPr>
            <a:spLocks noGrp="1"/>
          </p:cNvSpPr>
          <p:nvPr>
            <p:custDataLst>
              <p:tags r:id="rId5"/>
            </p:custDataLst>
          </p:nvPr>
        </p:nvSpPr>
        <p:spPr>
          <a:xfrm>
            <a:off x="838200" y="1821248"/>
            <a:ext cx="10515600" cy="3215504"/>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4572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lang="zh-CN" altLang="en-US" sz="3200" b="1" dirty="0">
                <a:solidFill>
                  <a:srgbClr val="000000"/>
                </a:solidFill>
                <a:latin typeface="微软雅黑" panose="020B0503020204020204" charset="-122"/>
                <a:ea typeface="微软雅黑" panose="020B0503020204020204" charset="-122"/>
              </a:rPr>
              <a:t>情境导入</a:t>
            </a:r>
            <a:endParaRPr kumimoji="0" lang="en-US" altLang="zh-CN" sz="32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indent="575945" algn="just" eaLnBrk="0">
              <a:lnSpc>
                <a:spcPct val="100000"/>
              </a:lnSpc>
              <a:spcBef>
                <a:spcPts val="0"/>
              </a:spcBef>
              <a:spcAft>
                <a:spcPts val="600"/>
              </a:spcAft>
              <a:buNone/>
            </a:pPr>
            <a:r>
              <a:rPr lang="zh-CN" altLang="en-US" dirty="0">
                <a:latin typeface="+mn-ea"/>
              </a:rPr>
              <a:t>如果将发动机比作人体，则配气机构就是它的“呼吸”系统。但是，如何确保每一次“呼吸”都恰到好处，既不过度消耗能量，又能保证动力正常输出？哪些因素会影响配气的效率？又能通过哪些技术创新来优化配合过程呢？接下来我们将深入探究配气机构的奥秘，成为掌握汽车“呼吸”节奏的魔术师。让我们携手，用创新的思维和精湛的技术，为汽车的“心脏”打造最完美的“呼吸”系统，驱动未来，引领绿色出行的新篇章。</a:t>
            </a:r>
            <a:endParaRPr lang="zh-CN" altLang="zh-CN" dirty="0">
              <a:latin typeface="+mn-ea"/>
            </a:endParaRPr>
          </a:p>
        </p:txBody>
      </p:sp>
    </p:spTree>
    <p:custDataLst>
      <p:tags r:id="rId1"/>
    </p:custDataLst>
    <p:extLst>
      <p:ext uri="{BB962C8B-B14F-4D97-AF65-F5344CB8AC3E}">
        <p14:creationId xmlns:p14="http://schemas.microsoft.com/office/powerpoint/2010/main" val="2018618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74F9C-3F12-DC3C-4958-5535CF69234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50D8C2F-D43E-AEEF-3B6D-A8E797A5834C}"/>
              </a:ext>
            </a:extLst>
          </p:cNvPr>
          <p:cNvSpPr txBox="1"/>
          <p:nvPr/>
        </p:nvSpPr>
        <p:spPr>
          <a:xfrm>
            <a:off x="840000" y="989870"/>
            <a:ext cx="10512000" cy="487825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zh-CN" altLang="en-US" sz="3200" b="1" dirty="0"/>
              <a:t>相关知识</a:t>
            </a:r>
            <a:endParaRPr lang="en-US" altLang="zh-CN" sz="3200" b="1" dirty="0"/>
          </a:p>
          <a:p>
            <a:pPr indent="576000" algn="just" eaLnBrk="0">
              <a:spcAft>
                <a:spcPts val="600"/>
              </a:spcAft>
            </a:pPr>
            <a:r>
              <a:rPr lang="zh-CN" altLang="en-US" sz="2600" b="1" dirty="0">
                <a:latin typeface="+mn-ea"/>
              </a:rPr>
              <a:t>一、配气机构的结构、形式与分类</a:t>
            </a:r>
            <a:endParaRPr lang="en-US" altLang="zh-CN" sz="2600" b="1" dirty="0">
              <a:latin typeface="+mn-ea"/>
            </a:endParaRPr>
          </a:p>
          <a:p>
            <a:pPr indent="576000" algn="just" eaLnBrk="0">
              <a:spcAft>
                <a:spcPts val="600"/>
              </a:spcAft>
            </a:pPr>
            <a:r>
              <a:rPr lang="zh-CN" altLang="en-US" sz="2500" b="1" dirty="0">
                <a:latin typeface="+mn-ea"/>
              </a:rPr>
              <a:t>（一）配气机构的结构</a:t>
            </a:r>
            <a:endParaRPr lang="en-US" altLang="zh-CN" sz="2500" b="1" dirty="0">
              <a:latin typeface="+mn-ea"/>
            </a:endParaRPr>
          </a:p>
          <a:p>
            <a:pPr indent="576000" algn="just" eaLnBrk="0">
              <a:spcAft>
                <a:spcPts val="600"/>
              </a:spcAft>
            </a:pPr>
            <a:r>
              <a:rPr lang="zh-CN" altLang="en-US" sz="2400" dirty="0">
                <a:latin typeface="+mn-ea"/>
              </a:rPr>
              <a:t>发动机配气机构的作用是按照每个气缸内所进行的工作循环和发火顺序的要求，定时开启和关闭气缸的进气门、排气门，使新鲜可燃混合气（汽油机）或空气（柴油机）得以及时进入气缸，废气及时从气缸排出。配气机构的结构参数和形式要有利于减少进气和排气阻力，而且进气门、排气门的开启时刻和延续的开启时间比较适当，使进气和排气都尽可能充分，以得到较大的功率转矩和较好的排放性能。发动机配气机构的结构根据发动机类型不同有一些区别，但基本可分为两部分，即气门组和气门传动组。气门组的主要作用是封闭进气道、排气道；气门传动组的主要作用是传递从曲轴正时齿轮至气门的动作力，使气门定时开启或关闭。</a:t>
            </a:r>
            <a:endParaRPr lang="en-US" altLang="zh-CN" sz="3600" b="1" dirty="0">
              <a:latin typeface="+mn-ea"/>
            </a:endParaRPr>
          </a:p>
        </p:txBody>
      </p:sp>
    </p:spTree>
    <p:extLst>
      <p:ext uri="{BB962C8B-B14F-4D97-AF65-F5344CB8AC3E}">
        <p14:creationId xmlns:p14="http://schemas.microsoft.com/office/powerpoint/2010/main" val="230518950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69A7C61-DBBF-0A50-5FE0-F82474AFF4F5}"/>
              </a:ext>
            </a:extLst>
          </p:cNvPr>
          <p:cNvSpPr txBox="1"/>
          <p:nvPr/>
        </p:nvSpPr>
        <p:spPr>
          <a:xfrm>
            <a:off x="1254868" y="642026"/>
            <a:ext cx="5328000" cy="5062924"/>
          </a:xfrm>
          <a:prstGeom prst="rect">
            <a:avLst/>
          </a:prstGeom>
          <a:noFill/>
        </p:spPr>
        <p:txBody>
          <a:bodyPr wrap="square" rtlCol="0">
            <a:spAutoFit/>
          </a:bodyPr>
          <a:lstStyle/>
          <a:p>
            <a:pPr indent="576000" algn="just">
              <a:spcAft>
                <a:spcPts val="600"/>
              </a:spcAft>
            </a:pPr>
            <a:r>
              <a:rPr lang="zh-CN" altLang="en-US" sz="2500" b="1" dirty="0">
                <a:latin typeface="+mn-ea"/>
              </a:rPr>
              <a:t>（二）配气机构的形式与分类</a:t>
            </a:r>
            <a:endParaRPr lang="en-US" altLang="zh-CN" sz="2500" b="1" dirty="0">
              <a:latin typeface="+mn-ea"/>
            </a:endParaRPr>
          </a:p>
          <a:p>
            <a:pPr indent="576000" algn="just">
              <a:spcAft>
                <a:spcPts val="600"/>
              </a:spcAft>
            </a:pPr>
            <a:r>
              <a:rPr lang="en-US" altLang="zh-CN" sz="2400" b="1" dirty="0">
                <a:latin typeface="+mn-ea"/>
              </a:rPr>
              <a:t>1.</a:t>
            </a:r>
            <a:r>
              <a:rPr lang="zh-CN" altLang="en-US" sz="2400" b="1" dirty="0">
                <a:latin typeface="+mn-ea"/>
              </a:rPr>
              <a:t>按气门的布置形式分类</a:t>
            </a:r>
            <a:endParaRPr lang="en-US" altLang="zh-CN" sz="2400" b="1"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）气门顶置式配气机构。气门顶置式是目前应用最广泛的一种配气机构形式，如图</a:t>
            </a:r>
            <a:r>
              <a:rPr lang="en-US" altLang="zh-CN" sz="2400" dirty="0">
                <a:latin typeface="+mn-ea"/>
              </a:rPr>
              <a:t>2-3-1</a:t>
            </a:r>
            <a:r>
              <a:rPr lang="zh-CN" altLang="en-US" sz="2400" dirty="0">
                <a:latin typeface="+mn-ea"/>
              </a:rPr>
              <a:t>所示。进气门和排气门都倒挂在气缸盖的燃烧室顶上。当气缸需要换气时，凸轮轴上的凸轮通过气门传动组件向下推开气门，同时</a:t>
            </a:r>
            <a:r>
              <a:rPr lang="en-US" altLang="zh-CN" sz="2400" dirty="0">
                <a:latin typeface="+mn-ea"/>
              </a:rPr>
              <a:t>,</a:t>
            </a:r>
            <a:r>
              <a:rPr lang="zh-CN" altLang="en-US" sz="2400" dirty="0">
                <a:latin typeface="+mn-ea"/>
              </a:rPr>
              <a:t>使弹簧进一步压缩，气门开启。当凸轮轴上的凸轮转过挺柱以后，气门在弹簧张力的作用下逐渐关闭。在压缩和做功行程中，气门在弹簧张力的作用下严密关闭。</a:t>
            </a:r>
          </a:p>
        </p:txBody>
      </p:sp>
      <p:pic>
        <p:nvPicPr>
          <p:cNvPr id="5" name="图片 4">
            <a:extLst>
              <a:ext uri="{FF2B5EF4-FFF2-40B4-BE49-F238E27FC236}">
                <a16:creationId xmlns:a16="http://schemas.microsoft.com/office/drawing/2014/main" id="{F5A20745-DDCC-978F-ADA5-3A0095C03D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0942" y="1124238"/>
            <a:ext cx="3476190" cy="4609524"/>
          </a:xfrm>
          <a:prstGeom prst="rect">
            <a:avLst/>
          </a:prstGeom>
        </p:spPr>
      </p:pic>
    </p:spTree>
    <p:extLst>
      <p:ext uri="{BB962C8B-B14F-4D97-AF65-F5344CB8AC3E}">
        <p14:creationId xmlns:p14="http://schemas.microsoft.com/office/powerpoint/2010/main" val="9894769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5D89386-7496-F724-2E7D-13C2C6FA1B98}"/>
              </a:ext>
            </a:extLst>
          </p:cNvPr>
          <p:cNvSpPr txBox="1"/>
          <p:nvPr/>
        </p:nvSpPr>
        <p:spPr>
          <a:xfrm>
            <a:off x="1127923" y="1497701"/>
            <a:ext cx="5328000" cy="3862596"/>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）气门侧置式配气机构。</a:t>
            </a:r>
            <a:endParaRPr lang="en-US" altLang="zh-CN" sz="2400" dirty="0">
              <a:latin typeface="+mn-ea"/>
            </a:endParaRPr>
          </a:p>
          <a:p>
            <a:pPr indent="576000" algn="just">
              <a:spcAft>
                <a:spcPts val="600"/>
              </a:spcAft>
            </a:pPr>
            <a:r>
              <a:rPr lang="zh-CN" altLang="en-US" sz="2400" dirty="0">
                <a:latin typeface="+mn-ea"/>
              </a:rPr>
              <a:t>如图</a:t>
            </a:r>
            <a:r>
              <a:rPr lang="en-US" altLang="zh-CN" sz="2400" dirty="0">
                <a:latin typeface="+mn-ea"/>
              </a:rPr>
              <a:t>2-3-2</a:t>
            </a:r>
            <a:r>
              <a:rPr lang="zh-CN" altLang="en-US" sz="2400" dirty="0">
                <a:latin typeface="+mn-ea"/>
              </a:rPr>
              <a:t>所示，气门侧置式配气机构的气门头部向上，布置于缸体一侧，气门开启时向上运动。这种形式的配气机构具有结构简单、造价低、维修方便等优点。但由于其气门侧置造成燃烧室结构不紧凑，进气道拐弯多，进气阻力大，导致发动机动力性与高速性较差、经济性不高。目前，这种配气机构已趋于淘汰。</a:t>
            </a:r>
          </a:p>
        </p:txBody>
      </p:sp>
      <p:pic>
        <p:nvPicPr>
          <p:cNvPr id="5" name="图片 4">
            <a:extLst>
              <a:ext uri="{FF2B5EF4-FFF2-40B4-BE49-F238E27FC236}">
                <a16:creationId xmlns:a16="http://schemas.microsoft.com/office/drawing/2014/main" id="{25446358-F565-0645-6E04-F0200E53FF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1108" y="1111665"/>
            <a:ext cx="3792969" cy="4634667"/>
          </a:xfrm>
          <a:prstGeom prst="rect">
            <a:avLst/>
          </a:prstGeom>
        </p:spPr>
      </p:pic>
    </p:spTree>
    <p:extLst>
      <p:ext uri="{BB962C8B-B14F-4D97-AF65-F5344CB8AC3E}">
        <p14:creationId xmlns:p14="http://schemas.microsoft.com/office/powerpoint/2010/main" val="2825977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EECD03E-E2CA-4549-6285-B6CA7C99B50C}"/>
              </a:ext>
            </a:extLst>
          </p:cNvPr>
          <p:cNvSpPr txBox="1"/>
          <p:nvPr/>
        </p:nvSpPr>
        <p:spPr>
          <a:xfrm>
            <a:off x="840000" y="749030"/>
            <a:ext cx="10512000" cy="1277273"/>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按凸轮轴的布置形式分类</a:t>
            </a:r>
            <a:endParaRPr lang="en-US" altLang="zh-CN" sz="2400" b="1" dirty="0">
              <a:latin typeface="+mn-ea"/>
            </a:endParaRPr>
          </a:p>
          <a:p>
            <a:pPr indent="576000" algn="just">
              <a:spcAft>
                <a:spcPts val="600"/>
              </a:spcAft>
            </a:pPr>
            <a:r>
              <a:rPr lang="zh-CN" altLang="en-US" sz="2400" dirty="0">
                <a:latin typeface="+mn-ea"/>
              </a:rPr>
              <a:t>根据凸轮轴在机体中安装位置的不同，可分为下置式、中置式和顶置式三种，如图</a:t>
            </a:r>
            <a:r>
              <a:rPr lang="en-US" altLang="zh-CN" sz="2400" dirty="0">
                <a:latin typeface="+mn-ea"/>
              </a:rPr>
              <a:t>2-3-3</a:t>
            </a:r>
            <a:r>
              <a:rPr lang="zh-CN" altLang="en-US" sz="2400" dirty="0">
                <a:latin typeface="+mn-ea"/>
              </a:rPr>
              <a:t>所示。</a:t>
            </a:r>
          </a:p>
        </p:txBody>
      </p:sp>
      <p:pic>
        <p:nvPicPr>
          <p:cNvPr id="5" name="图片 4">
            <a:extLst>
              <a:ext uri="{FF2B5EF4-FFF2-40B4-BE49-F238E27FC236}">
                <a16:creationId xmlns:a16="http://schemas.microsoft.com/office/drawing/2014/main" id="{AB2CDBF3-8F60-FD29-F716-6B1808061E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9809" y="2166113"/>
            <a:ext cx="6952381" cy="3942857"/>
          </a:xfrm>
          <a:prstGeom prst="rect">
            <a:avLst/>
          </a:prstGeom>
        </p:spPr>
      </p:pic>
    </p:spTree>
    <p:extLst>
      <p:ext uri="{BB962C8B-B14F-4D97-AF65-F5344CB8AC3E}">
        <p14:creationId xmlns:p14="http://schemas.microsoft.com/office/powerpoint/2010/main" val="3824399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CE40FD2-601B-4BC7-380A-6FA100076E96}"/>
              </a:ext>
            </a:extLst>
          </p:cNvPr>
          <p:cNvSpPr txBox="1"/>
          <p:nvPr/>
        </p:nvSpPr>
        <p:spPr>
          <a:xfrm>
            <a:off x="840000" y="1459230"/>
            <a:ext cx="10512000" cy="3939540"/>
          </a:xfrm>
          <a:prstGeom prst="rect">
            <a:avLst/>
          </a:prstGeom>
          <a:noFill/>
        </p:spPr>
        <p:txBody>
          <a:bodyPr wrap="square" rtlCol="0">
            <a:spAutoFit/>
          </a:bodyPr>
          <a:lstStyle/>
          <a:p>
            <a:pPr indent="576000" algn="just">
              <a:spcAft>
                <a:spcPts val="600"/>
              </a:spcAft>
            </a:pPr>
            <a:r>
              <a:rPr lang="zh-CN" altLang="en-US" sz="2400" dirty="0">
                <a:latin typeface="+mn-ea"/>
              </a:rPr>
              <a:t>由于燃料点火方式存在差异，汽油机一般包括两大机构和五大系统，即曲柄连杆机构、配气机构，以及燃料供给系统、润滑系统、冷却系统、点火系统和起动系统；柴油机则分为两大机构和四大系统，即曲柄连杆机构、配气机构，以及燃料供给系统、润滑系统、冷却系统和起动系统。</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）曲柄连杆机构。曲柄连杆机构的功用是将燃料燃烧的热能通过活塞、连杆、曲轴等转变成能够驱动汽车行驶的机械能。曲柄连杆机构主要由气缸体、气缸盖、活塞、连杆、曲轴和飞轮等机件组成。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）配气机构。配气机构的功用是根据发动机的工作需要，适时地打开进气通道或排气通道，实现向气缸内充气和向气缸外排气。配气机构主要由气门、气门弹簧、挺杆、凸轮轴、传动机构等零部件组成。</a:t>
            </a:r>
          </a:p>
        </p:txBody>
      </p:sp>
    </p:spTree>
    <p:extLst>
      <p:ext uri="{BB962C8B-B14F-4D97-AF65-F5344CB8AC3E}">
        <p14:creationId xmlns:p14="http://schemas.microsoft.com/office/powerpoint/2010/main" val="9207307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0A62DEE-5F48-CF61-D7AE-244A5C0BBDF1}"/>
              </a:ext>
            </a:extLst>
          </p:cNvPr>
          <p:cNvSpPr txBox="1"/>
          <p:nvPr/>
        </p:nvSpPr>
        <p:spPr>
          <a:xfrm>
            <a:off x="840000" y="1089898"/>
            <a:ext cx="10512000" cy="467820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下置式。凸轮轴安装在曲轴箱内，直接由凸轮轴正时齿轮与曲轴正时齿轮相啮合，由曲轴带动。大多数载货汽车和大中型客车的发动机都采用这种结构形式。气门组由气门、气门导管、气门弹簧、气门弹簧座、气门锁片等组成。气门传动组由凸轮轴、凸轮轴正时齿轮、挺柱、推杆、摇臂、摇臂轴等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中置式。凸轮轴位于气缸体的上部，为了减小气门传动机构的往复运动的质量，对于高转速的发动机，可将凸轮轴的位置移动到气缸体的上部，由凸轮轴经过挺柱直接驱动摇臂而省去推杆。该形式的配气机构因曲轴与凸轮轴的中心线距离较远，一般要在中间加入一个中间齿轮</a:t>
            </a:r>
            <a:r>
              <a:rPr lang="en-US" altLang="zh-CN" sz="2400" dirty="0">
                <a:latin typeface="+mn-ea"/>
              </a:rPr>
              <a:t>——</a:t>
            </a:r>
            <a:r>
              <a:rPr lang="zh-CN" altLang="en-US" sz="2400" dirty="0">
                <a:latin typeface="+mn-ea"/>
              </a:rPr>
              <a:t>惰轮。</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）顶置式。凸轮轴布置在气缸盖上。凸轮轴直接通过摇臂来驱动气门，没有挺柱和推杆，使往复运动的质量大为减小，对凸轮轴和气门弹簧的要求也最低，因此，它适用于高速强化的发动机。</a:t>
            </a:r>
          </a:p>
        </p:txBody>
      </p:sp>
    </p:spTree>
    <p:extLst>
      <p:ext uri="{BB962C8B-B14F-4D97-AF65-F5344CB8AC3E}">
        <p14:creationId xmlns:p14="http://schemas.microsoft.com/office/powerpoint/2010/main" val="211971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8922D35-CF7D-E928-45F0-64A0D7F8863A}"/>
              </a:ext>
            </a:extLst>
          </p:cNvPr>
          <p:cNvSpPr txBox="1"/>
          <p:nvPr/>
        </p:nvSpPr>
        <p:spPr>
          <a:xfrm>
            <a:off x="739302" y="749030"/>
            <a:ext cx="10233498" cy="1277273"/>
          </a:xfrm>
          <a:prstGeom prst="rect">
            <a:avLst/>
          </a:prstGeom>
          <a:noFill/>
        </p:spPr>
        <p:txBody>
          <a:bodyPr wrap="square" rtlCol="0">
            <a:spAutoFit/>
          </a:bodyPr>
          <a:lstStyle/>
          <a:p>
            <a:pPr indent="576000" algn="just">
              <a:spcAft>
                <a:spcPts val="600"/>
              </a:spcAft>
            </a:pPr>
            <a:r>
              <a:rPr lang="en-US" altLang="zh-CN" sz="2400" b="1" dirty="0">
                <a:latin typeface="+mn-ea"/>
              </a:rPr>
              <a:t>3.</a:t>
            </a:r>
            <a:r>
              <a:rPr lang="zh-CN" altLang="en-US" sz="2400" b="1" dirty="0">
                <a:latin typeface="+mn-ea"/>
              </a:rPr>
              <a:t>按曲轴和配气凸轮轴的传动方式分类</a:t>
            </a:r>
            <a:endParaRPr lang="en-US" altLang="zh-CN" sz="2400" b="1" dirty="0">
              <a:latin typeface="+mn-ea"/>
            </a:endParaRPr>
          </a:p>
          <a:p>
            <a:pPr indent="576000" algn="just">
              <a:spcAft>
                <a:spcPts val="600"/>
              </a:spcAft>
            </a:pPr>
            <a:r>
              <a:rPr lang="zh-CN" altLang="en-US" sz="2400" dirty="0">
                <a:latin typeface="+mn-ea"/>
              </a:rPr>
              <a:t>按曲轴和配气凸轮轴的传动方式不同，配气机构可分为齿轮传动、链条传动和齿形带传动（同步带传动）三种，如图</a:t>
            </a:r>
            <a:r>
              <a:rPr lang="en-US" altLang="zh-CN" sz="2400" dirty="0">
                <a:latin typeface="+mn-ea"/>
              </a:rPr>
              <a:t>2-3-4</a:t>
            </a:r>
            <a:r>
              <a:rPr lang="zh-CN" altLang="en-US" sz="2400" dirty="0">
                <a:latin typeface="+mn-ea"/>
              </a:rPr>
              <a:t>所示。</a:t>
            </a:r>
          </a:p>
        </p:txBody>
      </p:sp>
      <p:pic>
        <p:nvPicPr>
          <p:cNvPr id="5" name="图片 4">
            <a:extLst>
              <a:ext uri="{FF2B5EF4-FFF2-40B4-BE49-F238E27FC236}">
                <a16:creationId xmlns:a16="http://schemas.microsoft.com/office/drawing/2014/main" id="{02811272-4CF3-4B86-5CB6-63CE1B383D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9737" y="2324792"/>
            <a:ext cx="7112628" cy="3784178"/>
          </a:xfrm>
          <a:prstGeom prst="rect">
            <a:avLst/>
          </a:prstGeom>
        </p:spPr>
      </p:pic>
    </p:spTree>
    <p:extLst>
      <p:ext uri="{BB962C8B-B14F-4D97-AF65-F5344CB8AC3E}">
        <p14:creationId xmlns:p14="http://schemas.microsoft.com/office/powerpoint/2010/main" val="16987730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85B5F06-11BE-C4FD-BCAD-EFBC6125D015}"/>
              </a:ext>
            </a:extLst>
          </p:cNvPr>
          <p:cNvSpPr txBox="1"/>
          <p:nvPr/>
        </p:nvSpPr>
        <p:spPr>
          <a:xfrm>
            <a:off x="840000" y="1089898"/>
            <a:ext cx="10512000" cy="4678204"/>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齿轮传动。由曲轴到配气凸轮轴一般只需要一对正时齿轮，必要时加装中间齿轮（惰性轮），适合凸轮轴下置式、中置式配气机构发动机采用。正时齿轮一般用斜齿轮，并用不同材料制成，曲轴正时齿轮常用钢材制造，凸轮轴正时齿轮常用铸铁或夹布胶木制造，目的是使啮合平稳，减小噪声和磨损。所有齿轮上都有正时记号，装配时必须按要求对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）链条传动。链条传动的优点是布置容易，若传动距离较远时，则可用两级链传动；缺点是结构质量及噪声较大，链的可靠性和耐久性不易得到保证。</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齿形带传动（同步带传动）。现代高速发动机广泛采用齿形带传动。齿形带用氯丁橡胶制成，中间夹有玻璃纤维和尼龙织物，以增加强度。齿形带的张力可以由张紧轮进行调整。这种传动方式可以减小噪声及结构质量并降低成本。一汽奥迪轿车采用的是同步带传动装置。</a:t>
            </a:r>
          </a:p>
        </p:txBody>
      </p:sp>
    </p:spTree>
    <p:extLst>
      <p:ext uri="{BB962C8B-B14F-4D97-AF65-F5344CB8AC3E}">
        <p14:creationId xmlns:p14="http://schemas.microsoft.com/office/powerpoint/2010/main" val="3011573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E7CAD71-9B03-C41A-8E42-C0E79B3D61CD}"/>
              </a:ext>
            </a:extLst>
          </p:cNvPr>
          <p:cNvSpPr txBox="1"/>
          <p:nvPr/>
        </p:nvSpPr>
        <p:spPr>
          <a:xfrm>
            <a:off x="1015098" y="1128370"/>
            <a:ext cx="5256000" cy="4601260"/>
          </a:xfrm>
          <a:prstGeom prst="rect">
            <a:avLst/>
          </a:prstGeom>
          <a:noFill/>
        </p:spPr>
        <p:txBody>
          <a:bodyPr wrap="square" rtlCol="0">
            <a:spAutoFit/>
          </a:bodyPr>
          <a:lstStyle/>
          <a:p>
            <a:pPr indent="576000" algn="just">
              <a:spcAft>
                <a:spcPts val="600"/>
              </a:spcAft>
            </a:pPr>
            <a:r>
              <a:rPr lang="en-US" altLang="zh-CN" sz="2400" b="1" dirty="0">
                <a:latin typeface="+mn-ea"/>
              </a:rPr>
              <a:t>4.</a:t>
            </a:r>
            <a:r>
              <a:rPr lang="zh-CN" altLang="en-US" sz="2400" b="1" dirty="0">
                <a:latin typeface="+mn-ea"/>
              </a:rPr>
              <a:t>按气门数目及布置形式分类</a:t>
            </a:r>
            <a:endParaRPr lang="en-US" altLang="zh-CN" sz="2400" b="1" dirty="0">
              <a:latin typeface="+mn-ea"/>
            </a:endParaRPr>
          </a:p>
          <a:p>
            <a:pPr indent="576000" algn="just">
              <a:spcAft>
                <a:spcPts val="600"/>
              </a:spcAft>
            </a:pPr>
            <a:r>
              <a:rPr lang="zh-CN" altLang="en-US" sz="2400" dirty="0">
                <a:latin typeface="+mn-ea"/>
              </a:rPr>
              <a:t>按气门数目不同，发动机配气机构可分为两气门和多气门配气机构。早期发动机一般采用每缸两气门，即一个进气门和一个排气门。目前，轿车发动机上普遍采用每缸多气门结构，如三气门、四气门、五气门等。多气门结构使发动机进气道、排气道的断面面积大大增加，使发动机的充气效率得到大幅度提升，从而改善了发动机的动力性及经济性能，如图</a:t>
            </a:r>
            <a:r>
              <a:rPr lang="en-US" altLang="zh-CN" sz="2400" dirty="0">
                <a:latin typeface="+mn-ea"/>
              </a:rPr>
              <a:t>2-3-5</a:t>
            </a:r>
            <a:r>
              <a:rPr lang="zh-CN" altLang="en-US" sz="2400" dirty="0">
                <a:latin typeface="+mn-ea"/>
              </a:rPr>
              <a:t>所示。</a:t>
            </a:r>
          </a:p>
        </p:txBody>
      </p:sp>
      <p:pic>
        <p:nvPicPr>
          <p:cNvPr id="5" name="图片 4">
            <a:extLst>
              <a:ext uri="{FF2B5EF4-FFF2-40B4-BE49-F238E27FC236}">
                <a16:creationId xmlns:a16="http://schemas.microsoft.com/office/drawing/2014/main" id="{D5CA0FC6-79E5-634B-9324-CABF7AC9D7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9763" y="859047"/>
            <a:ext cx="3737139" cy="5139906"/>
          </a:xfrm>
          <a:prstGeom prst="rect">
            <a:avLst/>
          </a:prstGeom>
        </p:spPr>
      </p:pic>
    </p:spTree>
    <p:extLst>
      <p:ext uri="{BB962C8B-B14F-4D97-AF65-F5344CB8AC3E}">
        <p14:creationId xmlns:p14="http://schemas.microsoft.com/office/powerpoint/2010/main" val="42267598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216452A-EB8F-975D-A3FD-DC7CAD30E6E3}"/>
              </a:ext>
            </a:extLst>
          </p:cNvPr>
          <p:cNvSpPr txBox="1"/>
          <p:nvPr/>
        </p:nvSpPr>
        <p:spPr>
          <a:xfrm>
            <a:off x="839999" y="807396"/>
            <a:ext cx="10512000" cy="1200329"/>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）每气缸两个气门的布置。两气门结构要求有较大的气门通道断面面积，发动机进气门直径大于排气门直径。为了使发动机进气顺畅及配气机构结构简单，两气门布置方式主要有以下几种类型，如图</a:t>
            </a:r>
            <a:r>
              <a:rPr lang="en-US" altLang="zh-CN" sz="2400" dirty="0">
                <a:latin typeface="+mn-ea"/>
              </a:rPr>
              <a:t>2-3-6</a:t>
            </a:r>
            <a:r>
              <a:rPr lang="zh-CN" altLang="en-US" sz="2400" dirty="0">
                <a:latin typeface="+mn-ea"/>
              </a:rPr>
              <a:t>所示。</a:t>
            </a:r>
          </a:p>
        </p:txBody>
      </p:sp>
      <p:pic>
        <p:nvPicPr>
          <p:cNvPr id="5" name="图片 4">
            <a:extLst>
              <a:ext uri="{FF2B5EF4-FFF2-40B4-BE49-F238E27FC236}">
                <a16:creationId xmlns:a16="http://schemas.microsoft.com/office/drawing/2014/main" id="{5C0737D3-5673-5185-1405-9A71E499D3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5046" y="2088699"/>
            <a:ext cx="5761905" cy="3961905"/>
          </a:xfrm>
          <a:prstGeom prst="rect">
            <a:avLst/>
          </a:prstGeom>
        </p:spPr>
      </p:pic>
    </p:spTree>
    <p:extLst>
      <p:ext uri="{BB962C8B-B14F-4D97-AF65-F5344CB8AC3E}">
        <p14:creationId xmlns:p14="http://schemas.microsoft.com/office/powerpoint/2010/main" val="41949166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807C04C-BFED-C6E4-2658-DBA3FC5B6E66}"/>
              </a:ext>
            </a:extLst>
          </p:cNvPr>
          <p:cNvSpPr txBox="1"/>
          <p:nvPr/>
        </p:nvSpPr>
        <p:spPr>
          <a:xfrm>
            <a:off x="840000" y="1828562"/>
            <a:ext cx="10512000" cy="3200876"/>
          </a:xfrm>
          <a:prstGeom prst="rect">
            <a:avLst/>
          </a:prstGeom>
          <a:noFill/>
        </p:spPr>
        <p:txBody>
          <a:bodyPr wrap="square" rtlCol="0">
            <a:spAutoFit/>
          </a:bodyPr>
          <a:lstStyle/>
          <a:p>
            <a:pPr indent="576000" algn="just">
              <a:spcAft>
                <a:spcPts val="600"/>
              </a:spcAft>
            </a:pPr>
            <a:r>
              <a:rPr lang="en-US" altLang="zh-CN" sz="2400" dirty="0">
                <a:latin typeface="+mn-ea"/>
              </a:rPr>
              <a:t>1</a:t>
            </a:r>
            <a:r>
              <a:rPr lang="zh-CN" altLang="en-US" sz="2400" dirty="0">
                <a:latin typeface="+mn-ea"/>
              </a:rPr>
              <a:t>）合用气道。气门在机体上纵向排列成一列，相邻两个进气门或排气门合用一个气道。这种结构的优点是气道简化，并可得到较大的气道通道面积。</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）交替布置。进气门、排气门交替布置，每缸单独用一个进气道、排气道。该结构的优点是可使气缸均匀冷却，对热负荷较严重的发动机更适宜。</a:t>
            </a:r>
            <a:endParaRPr lang="en-US" altLang="zh-CN" sz="2400" dirty="0">
              <a:latin typeface="+mn-ea"/>
            </a:endParaRPr>
          </a:p>
          <a:p>
            <a:pPr indent="576000" algn="just">
              <a:spcAft>
                <a:spcPts val="600"/>
              </a:spcAft>
            </a:pPr>
            <a:r>
              <a:rPr lang="en-US" altLang="zh-CN" sz="2400" dirty="0">
                <a:latin typeface="+mn-ea"/>
              </a:rPr>
              <a:t>3</a:t>
            </a:r>
            <a:r>
              <a:rPr lang="zh-CN" altLang="en-US" sz="2400" dirty="0">
                <a:latin typeface="+mn-ea"/>
              </a:rPr>
              <a:t>）分开布置。进气道、排气道分置于机体两侧，对于柴油机来说，为了避免排气加热进气，常将进气道、排气道分置于发动机机体两侧。对于汽油机来说，为了使汽油更好地雾化，需要采用排气歧管的废气热量对发动机进行预热，进气道、排气道多置于机体同一侧。</a:t>
            </a:r>
          </a:p>
        </p:txBody>
      </p:sp>
    </p:spTree>
    <p:extLst>
      <p:ext uri="{BB962C8B-B14F-4D97-AF65-F5344CB8AC3E}">
        <p14:creationId xmlns:p14="http://schemas.microsoft.com/office/powerpoint/2010/main" val="4062726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85587B7-41F5-BEC1-F1F8-F4231570A18D}"/>
              </a:ext>
            </a:extLst>
          </p:cNvPr>
          <p:cNvSpPr txBox="1"/>
          <p:nvPr/>
        </p:nvSpPr>
        <p:spPr>
          <a:xfrm>
            <a:off x="840000" y="642026"/>
            <a:ext cx="10512000" cy="830997"/>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）每气缸四个气门的布置。四气门结构一般包含两个进气门和两个排气门。其排列形式主要有以下两种，如图</a:t>
            </a:r>
            <a:r>
              <a:rPr lang="en-US" altLang="zh-CN" sz="2400" dirty="0">
                <a:latin typeface="+mn-ea"/>
              </a:rPr>
              <a:t>2-3-7</a:t>
            </a:r>
            <a:r>
              <a:rPr lang="zh-CN" altLang="en-US" sz="2400" dirty="0">
                <a:latin typeface="+mn-ea"/>
              </a:rPr>
              <a:t>所示。</a:t>
            </a:r>
          </a:p>
        </p:txBody>
      </p:sp>
      <p:pic>
        <p:nvPicPr>
          <p:cNvPr id="5" name="图片 4">
            <a:extLst>
              <a:ext uri="{FF2B5EF4-FFF2-40B4-BE49-F238E27FC236}">
                <a16:creationId xmlns:a16="http://schemas.microsoft.com/office/drawing/2014/main" id="{04D47F45-C041-3B18-359A-214B7C08F2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8587" y="1507149"/>
            <a:ext cx="4674826" cy="4708825"/>
          </a:xfrm>
          <a:prstGeom prst="rect">
            <a:avLst/>
          </a:prstGeom>
        </p:spPr>
      </p:pic>
    </p:spTree>
    <p:extLst>
      <p:ext uri="{BB962C8B-B14F-4D97-AF65-F5344CB8AC3E}">
        <p14:creationId xmlns:p14="http://schemas.microsoft.com/office/powerpoint/2010/main" val="30719790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09F8C4-621C-DB6E-0939-884E92861396}"/>
              </a:ext>
            </a:extLst>
          </p:cNvPr>
          <p:cNvSpPr txBox="1"/>
          <p:nvPr/>
        </p:nvSpPr>
        <p:spPr>
          <a:xfrm>
            <a:off x="840000" y="2236366"/>
            <a:ext cx="10512000" cy="2385268"/>
          </a:xfrm>
          <a:prstGeom prst="rect">
            <a:avLst/>
          </a:prstGeom>
          <a:noFill/>
        </p:spPr>
        <p:txBody>
          <a:bodyPr wrap="square" rtlCol="0">
            <a:spAutoFit/>
          </a:bodyPr>
          <a:lstStyle/>
          <a:p>
            <a:pPr indent="576000" algn="just">
              <a:spcAft>
                <a:spcPts val="600"/>
              </a:spcAft>
            </a:pPr>
            <a:r>
              <a:rPr lang="en-US" altLang="zh-CN" sz="2400" dirty="0">
                <a:latin typeface="+mn-ea"/>
              </a:rPr>
              <a:t>1</a:t>
            </a:r>
            <a:r>
              <a:rPr lang="zh-CN" altLang="en-US" sz="2400" dirty="0">
                <a:latin typeface="+mn-ea"/>
              </a:rPr>
              <a:t>）串联形式。串联形式即同名气门排列成两列，其主要特点是可通用一根凸轮轴及驱动杆传动；进气门间的进气效率有差异；排气门的热负荷也不同。因此</a:t>
            </a:r>
            <a:r>
              <a:rPr lang="en-US" altLang="zh-CN" sz="2400" dirty="0">
                <a:latin typeface="+mn-ea"/>
              </a:rPr>
              <a:t>,</a:t>
            </a:r>
            <a:r>
              <a:rPr lang="zh-CN" altLang="en-US" sz="2400" dirty="0">
                <a:latin typeface="+mn-ea"/>
              </a:rPr>
              <a:t>现在这种排列方式已经很少采用。</a:t>
            </a:r>
            <a:endParaRPr lang="en-US" altLang="zh-CN" sz="2400" dirty="0">
              <a:latin typeface="+mn-ea"/>
            </a:endParaRPr>
          </a:p>
          <a:p>
            <a:pPr indent="576000" algn="just">
              <a:spcAft>
                <a:spcPts val="600"/>
              </a:spcAft>
            </a:pPr>
            <a:r>
              <a:rPr lang="en-US" altLang="zh-CN" sz="2400" dirty="0">
                <a:latin typeface="+mn-ea"/>
              </a:rPr>
              <a:t>2</a:t>
            </a:r>
            <a:r>
              <a:rPr lang="zh-CN" altLang="en-US" sz="2400" dirty="0">
                <a:latin typeface="+mn-ea"/>
              </a:rPr>
              <a:t>）并联形式。并联形式即同名气门排列成一列，其主要特点是能产生进气涡流，进气门进气效率与排气门热负荷基本相同；需用两根凸轮轴传动。因此，大多数发动机都采用这样的布置形式。</a:t>
            </a:r>
          </a:p>
        </p:txBody>
      </p:sp>
    </p:spTree>
    <p:extLst>
      <p:ext uri="{BB962C8B-B14F-4D97-AF65-F5344CB8AC3E}">
        <p14:creationId xmlns:p14="http://schemas.microsoft.com/office/powerpoint/2010/main" val="26601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CD5B915-8089-CAA0-50FA-7B91FD201CA6}"/>
              </a:ext>
            </a:extLst>
          </p:cNvPr>
          <p:cNvSpPr txBox="1"/>
          <p:nvPr/>
        </p:nvSpPr>
        <p:spPr>
          <a:xfrm>
            <a:off x="840000" y="1420758"/>
            <a:ext cx="10512000" cy="4062651"/>
          </a:xfrm>
          <a:prstGeom prst="rect">
            <a:avLst/>
          </a:prstGeom>
          <a:noFill/>
        </p:spPr>
        <p:txBody>
          <a:bodyPr wrap="square" rtlCol="0">
            <a:spAutoFit/>
          </a:bodyPr>
          <a:lstStyle/>
          <a:p>
            <a:pPr indent="576000" algn="just">
              <a:spcAft>
                <a:spcPts val="600"/>
              </a:spcAft>
            </a:pPr>
            <a:r>
              <a:rPr lang="zh-CN" altLang="en-US" sz="2600" b="1" dirty="0">
                <a:latin typeface="+mn-ea"/>
              </a:rPr>
              <a:t>二、气门传动组</a:t>
            </a:r>
            <a:endParaRPr lang="en-US" altLang="zh-CN" sz="2600" b="1" dirty="0">
              <a:latin typeface="+mn-ea"/>
            </a:endParaRPr>
          </a:p>
          <a:p>
            <a:pPr indent="576000" algn="just">
              <a:spcAft>
                <a:spcPts val="600"/>
              </a:spcAft>
            </a:pPr>
            <a:r>
              <a:rPr lang="zh-CN" altLang="en-US" sz="2400" dirty="0">
                <a:latin typeface="+mn-ea"/>
              </a:rPr>
              <a:t>气门传动组主要包括凸轮轴及其传动机构、气门挺柱、推杆和摇臂机构等零部件。其作用是按照发动机工作循环和点火次序开启或关闭气门，并保证气门有足够的开度和适当的气门间隙。</a:t>
            </a:r>
            <a:endParaRPr lang="en-US" altLang="zh-CN" sz="2400" dirty="0">
              <a:latin typeface="+mn-ea"/>
            </a:endParaRPr>
          </a:p>
          <a:p>
            <a:pPr indent="576000" algn="just">
              <a:spcAft>
                <a:spcPts val="600"/>
              </a:spcAft>
            </a:pPr>
            <a:r>
              <a:rPr lang="zh-CN" altLang="en-US" sz="2500" b="1" dirty="0">
                <a:latin typeface="+mn-ea"/>
              </a:rPr>
              <a:t>（一）凸轮轴</a:t>
            </a:r>
            <a:endParaRPr lang="en-US" altLang="zh-CN" sz="2500" b="1" dirty="0">
              <a:latin typeface="+mn-ea"/>
            </a:endParaRPr>
          </a:p>
          <a:p>
            <a:pPr indent="576000" algn="just">
              <a:spcAft>
                <a:spcPts val="600"/>
              </a:spcAft>
            </a:pPr>
            <a:r>
              <a:rPr lang="zh-CN" altLang="en-US" sz="2400" dirty="0">
                <a:latin typeface="+mn-ea"/>
              </a:rPr>
              <a:t>凸轮轴是气门传动组中的主要部件。其作用是驱动气门组件并控制气门的开闭及其升程的变化规律。凸轮轴通过轴承支承在气缸盖上，凸轮轴由发动机前部的正时齿轮、正时链条或正时齿形带驱动。凸轮轴上有许多油孔，用来润滑凸轮和气门组件。在四冲程发动机上，由于凸轮轴驱动齿轮的齿数是曲轴正时齿轮齿数的两倍，因此，凸轮轴的转速是曲轴转速的</a:t>
            </a:r>
            <a:r>
              <a:rPr lang="en-US" altLang="zh-CN" sz="2400" dirty="0">
                <a:latin typeface="+mn-ea"/>
              </a:rPr>
              <a:t>1/2</a:t>
            </a:r>
            <a:r>
              <a:rPr lang="zh-CN" altLang="en-US" sz="2400" dirty="0">
                <a:latin typeface="+mn-ea"/>
              </a:rPr>
              <a:t>。</a:t>
            </a:r>
          </a:p>
        </p:txBody>
      </p:sp>
    </p:spTree>
    <p:extLst>
      <p:ext uri="{BB962C8B-B14F-4D97-AF65-F5344CB8AC3E}">
        <p14:creationId xmlns:p14="http://schemas.microsoft.com/office/powerpoint/2010/main" val="3627169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A601091-BD91-4556-D068-073478360575}"/>
              </a:ext>
            </a:extLst>
          </p:cNvPr>
          <p:cNvSpPr txBox="1"/>
          <p:nvPr/>
        </p:nvSpPr>
        <p:spPr>
          <a:xfrm>
            <a:off x="840000" y="551289"/>
            <a:ext cx="10512000" cy="2877711"/>
          </a:xfrm>
          <a:prstGeom prst="rect">
            <a:avLst/>
          </a:prstGeom>
          <a:noFill/>
        </p:spPr>
        <p:txBody>
          <a:bodyPr wrap="square" rtlCol="0">
            <a:spAutoFit/>
          </a:bodyPr>
          <a:lstStyle/>
          <a:p>
            <a:pPr indent="576000" algn="just">
              <a:spcAft>
                <a:spcPts val="600"/>
              </a:spcAft>
            </a:pPr>
            <a:r>
              <a:rPr lang="en-US" altLang="zh-CN" sz="2200" b="1" dirty="0">
                <a:latin typeface="+mn-ea"/>
              </a:rPr>
              <a:t>1.</a:t>
            </a:r>
            <a:r>
              <a:rPr lang="zh-CN" altLang="en-US" sz="2200" b="1" dirty="0">
                <a:latin typeface="+mn-ea"/>
              </a:rPr>
              <a:t>凸轮轴的构造及分类</a:t>
            </a:r>
            <a:endParaRPr lang="en-US" altLang="zh-CN" sz="2200" b="1" dirty="0">
              <a:latin typeface="+mn-ea"/>
            </a:endParaRPr>
          </a:p>
          <a:p>
            <a:pPr indent="576000" algn="just">
              <a:spcAft>
                <a:spcPts val="600"/>
              </a:spcAft>
            </a:pPr>
            <a:r>
              <a:rPr lang="zh-CN" altLang="en-US" sz="2200" dirty="0">
                <a:latin typeface="+mn-ea"/>
              </a:rPr>
              <a:t>凸轮轴由凸轮、轴颈及轴等组成。凸轮可分为进气凸轮和排气凸轮，分别用来驱动进气门和排气门的开启与关闭；轴颈主要用于支承并将凸轮轴装配在气缸体（或气缸盖）上。在四冲程柴油机中，凸轮轴上安装各缸的进气、排气凸轮，有的还装有空气分配器凸轮；在二冲程柴油机中，除直流扫气式柴油机凸轮轴上装有排气凸轮外，其他一般只装有喷油泵凸轮和示功器凸轮，有的也装有空气分配器凸轮和带动调速器等各附件的传动轮。而某些汽油机上装有汽油泵驱动凸轮及驱动机油泵和分电器的螺旋齿轮，如图</a:t>
            </a:r>
            <a:r>
              <a:rPr lang="en-US" altLang="zh-CN" sz="2200" dirty="0">
                <a:latin typeface="+mn-ea"/>
              </a:rPr>
              <a:t>2-3-8</a:t>
            </a:r>
            <a:r>
              <a:rPr lang="zh-CN" altLang="en-US" sz="2200" dirty="0">
                <a:latin typeface="+mn-ea"/>
              </a:rPr>
              <a:t>所示。这些凸轮按照一定的顺序和角度排列。</a:t>
            </a:r>
          </a:p>
        </p:txBody>
      </p:sp>
      <p:pic>
        <p:nvPicPr>
          <p:cNvPr id="5" name="图片 4">
            <a:extLst>
              <a:ext uri="{FF2B5EF4-FFF2-40B4-BE49-F238E27FC236}">
                <a16:creationId xmlns:a16="http://schemas.microsoft.com/office/drawing/2014/main" id="{EBA9F6D6-6565-F1EC-82B7-C578CF5BEF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786" y="3429000"/>
            <a:ext cx="4266427" cy="3166353"/>
          </a:xfrm>
          <a:prstGeom prst="rect">
            <a:avLst/>
          </a:prstGeom>
        </p:spPr>
      </p:pic>
    </p:spTree>
    <p:extLst>
      <p:ext uri="{BB962C8B-B14F-4D97-AF65-F5344CB8AC3E}">
        <p14:creationId xmlns:p14="http://schemas.microsoft.com/office/powerpoint/2010/main" val="2313035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1B94026-6BEC-A21B-4677-A2192421C8F9}"/>
              </a:ext>
            </a:extLst>
          </p:cNvPr>
          <p:cNvSpPr txBox="1"/>
          <p:nvPr/>
        </p:nvSpPr>
        <p:spPr>
          <a:xfrm>
            <a:off x="840000" y="1197620"/>
            <a:ext cx="10512000" cy="4462760"/>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3</a:t>
            </a:r>
            <a:r>
              <a:rPr lang="zh-CN" altLang="en-US" sz="2400" dirty="0">
                <a:latin typeface="+mn-ea"/>
              </a:rPr>
              <a:t>）燃料供给系统。燃料供给系统的功用是根据发动机的工作需要，配制出一定数量和浓度的可燃混合气并送入气缸。</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4</a:t>
            </a:r>
            <a:r>
              <a:rPr lang="zh-CN" altLang="en-US" sz="2400" dirty="0">
                <a:latin typeface="+mn-ea"/>
              </a:rPr>
              <a:t>）点火系统。点火系统的功用是将汽车电源供给的低压电转变为高压电，并按照发动机的做功顺序与点火时刻的要求，适时准确地将高压电送至各缸的火花塞，使火花塞跳火，点燃气缸内的混合气。</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5</a:t>
            </a:r>
            <a:r>
              <a:rPr lang="zh-CN" altLang="en-US" sz="2400" dirty="0">
                <a:latin typeface="+mn-ea"/>
              </a:rPr>
              <a:t>）冷却系统。冷却系统的功用是保证发动机在最适宜的温度下工作。</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6</a:t>
            </a:r>
            <a:r>
              <a:rPr lang="zh-CN" altLang="en-US" sz="2400" dirty="0">
                <a:latin typeface="+mn-ea"/>
              </a:rPr>
              <a:t>）润滑系统。润滑系统的功用是向做相对运动的零件表面输送清洁的润滑油，以减小摩擦和磨损，并对摩擦表面进行清洗和冷却。润滑系统一般由机油泵、集滤器、限压阀、油道、机油滤清器等组成。</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7</a:t>
            </a:r>
            <a:r>
              <a:rPr lang="zh-CN" altLang="en-US" sz="2400" dirty="0">
                <a:latin typeface="+mn-ea"/>
              </a:rPr>
              <a:t>）起动系统。起动系统的功用是使发动机由静止状态进入正常工作状态。起动系统主要由蓄电池、起动机、起动继电器、点火开关等组成。</a:t>
            </a:r>
          </a:p>
        </p:txBody>
      </p:sp>
    </p:spTree>
    <p:extLst>
      <p:ext uri="{BB962C8B-B14F-4D97-AF65-F5344CB8AC3E}">
        <p14:creationId xmlns:p14="http://schemas.microsoft.com/office/powerpoint/2010/main" val="320731099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1F77D78-D8CD-24BD-BEEB-17E8490CA371}"/>
              </a:ext>
            </a:extLst>
          </p:cNvPr>
          <p:cNvSpPr txBox="1"/>
          <p:nvPr/>
        </p:nvSpPr>
        <p:spPr>
          <a:xfrm>
            <a:off x="882333" y="1313036"/>
            <a:ext cx="10512000" cy="4231928"/>
          </a:xfrm>
          <a:prstGeom prst="rect">
            <a:avLst/>
          </a:prstGeom>
          <a:noFill/>
        </p:spPr>
        <p:txBody>
          <a:bodyPr wrap="square" rtlCol="0">
            <a:spAutoFit/>
          </a:bodyPr>
          <a:lstStyle/>
          <a:p>
            <a:pPr indent="576000" algn="just">
              <a:spcAft>
                <a:spcPts val="600"/>
              </a:spcAft>
            </a:pPr>
            <a:r>
              <a:rPr lang="zh-CN" altLang="en-US" sz="2400" dirty="0">
                <a:latin typeface="+mn-ea"/>
              </a:rPr>
              <a:t>凸轮轴的凸轮在工作过程中不断受到气门间歇性开启产生的反作用于挺柱的周期性冲击载荷与摩擦，因此，要求凸轮的工作表面必须具有较高的耐磨性和抗疲劳强度，同时，要求凸轮轴具有足够的韧性和刚度，以便承受冲击负荷，使受力后变形较小。</a:t>
            </a:r>
            <a:endParaRPr lang="en-US" altLang="zh-CN" sz="2400" dirty="0">
              <a:latin typeface="+mn-ea"/>
            </a:endParaRPr>
          </a:p>
          <a:p>
            <a:pPr indent="576000" algn="just">
              <a:spcAft>
                <a:spcPts val="600"/>
              </a:spcAft>
            </a:pPr>
            <a:r>
              <a:rPr lang="zh-CN" altLang="en-US" sz="2400" dirty="0">
                <a:latin typeface="+mn-ea"/>
              </a:rPr>
              <a:t>凸轮轴的结构可分为整体式和组合式两大类。整体式凸轮轴将凸轮与轴本体锻成或铸成一体，在汽油机和小型柴油机上应用非常广泛；组合式凸轮轴是将凸轮与轴分开制造，然后根据正时要求将凸轮紧固于轴上</a:t>
            </a:r>
            <a:r>
              <a:rPr lang="en-US" altLang="zh-CN" sz="2400" dirty="0">
                <a:latin typeface="+mn-ea"/>
              </a:rPr>
              <a:t>,</a:t>
            </a:r>
            <a:r>
              <a:rPr lang="zh-CN" altLang="en-US" sz="2400" dirty="0">
                <a:latin typeface="+mn-ea"/>
              </a:rPr>
              <a:t>而较长的凸轮轴本体也常分为多段进行制造，然后用螺栓等连接起来。这种结构的优点是制造方便，凸轮损坏时可单独更换；某些凸轮轴采用中空形式，可以减轻质量；凸轮和凸轮轴的材料可以采用任意的组合，这有助于提高凸轮的接触强度。</a:t>
            </a:r>
          </a:p>
        </p:txBody>
      </p:sp>
    </p:spTree>
    <p:extLst>
      <p:ext uri="{BB962C8B-B14F-4D97-AF65-F5344CB8AC3E}">
        <p14:creationId xmlns:p14="http://schemas.microsoft.com/office/powerpoint/2010/main" val="340636388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370EB2A-9C74-1C81-0B6F-D5B671F2ECEC}"/>
              </a:ext>
            </a:extLst>
          </p:cNvPr>
          <p:cNvSpPr txBox="1"/>
          <p:nvPr/>
        </p:nvSpPr>
        <p:spPr>
          <a:xfrm>
            <a:off x="840000" y="496111"/>
            <a:ext cx="7500285" cy="5632311"/>
          </a:xfrm>
          <a:prstGeom prst="rect">
            <a:avLst/>
          </a:prstGeom>
          <a:noFill/>
        </p:spPr>
        <p:txBody>
          <a:bodyPr wrap="square" rtlCol="0">
            <a:spAutoFit/>
          </a:bodyPr>
          <a:lstStyle/>
          <a:p>
            <a:pPr indent="576000" algn="just">
              <a:spcAft>
                <a:spcPts val="600"/>
              </a:spcAft>
            </a:pPr>
            <a:r>
              <a:rPr lang="en-US" altLang="zh-CN" sz="2200" b="1" dirty="0">
                <a:latin typeface="+mn-ea"/>
              </a:rPr>
              <a:t>2.</a:t>
            </a:r>
            <a:r>
              <a:rPr lang="zh-CN" altLang="en-US" sz="2200" b="1" dirty="0">
                <a:latin typeface="+mn-ea"/>
              </a:rPr>
              <a:t>凸轮轮廓的确定</a:t>
            </a:r>
            <a:endParaRPr lang="en-US" altLang="zh-CN" sz="2200" b="1" dirty="0">
              <a:latin typeface="+mn-ea"/>
            </a:endParaRPr>
          </a:p>
          <a:p>
            <a:pPr indent="576000" algn="just">
              <a:spcAft>
                <a:spcPts val="600"/>
              </a:spcAft>
            </a:pPr>
            <a:r>
              <a:rPr lang="zh-CN" altLang="en-US" sz="2200" dirty="0">
                <a:latin typeface="+mn-ea"/>
              </a:rPr>
              <a:t>凸轮轮廓的形状应该能保证气门开闭的持续时间符合配气相位的要求，并使气门有合适的升程及升降运动规律。</a:t>
            </a:r>
            <a:endParaRPr lang="en-US" altLang="zh-CN" sz="2200" dirty="0">
              <a:latin typeface="+mn-ea"/>
            </a:endParaRPr>
          </a:p>
          <a:p>
            <a:pPr indent="576000" algn="just">
              <a:spcAft>
                <a:spcPts val="600"/>
              </a:spcAft>
            </a:pPr>
            <a:r>
              <a:rPr lang="zh-CN" altLang="en-US" sz="2200" dirty="0">
                <a:latin typeface="+mn-ea"/>
              </a:rPr>
              <a:t>不同型号发动机的凸轮具有不同的轮廓。如图</a:t>
            </a:r>
            <a:r>
              <a:rPr lang="en-US" altLang="zh-CN" sz="2200" dirty="0">
                <a:latin typeface="+mn-ea"/>
              </a:rPr>
              <a:t>2-3-9</a:t>
            </a:r>
            <a:r>
              <a:rPr lang="zh-CN" altLang="en-US" sz="2200" dirty="0">
                <a:latin typeface="+mn-ea"/>
              </a:rPr>
              <a:t>所示的凸轮轮廓中，整个轮廓由凸顶、凸根、打开凸面及关闭凸面组成。</a:t>
            </a:r>
            <a:endParaRPr lang="en-US" altLang="zh-CN" sz="2200" dirty="0">
              <a:latin typeface="+mn-ea"/>
            </a:endParaRPr>
          </a:p>
          <a:p>
            <a:pPr indent="576000" algn="just">
              <a:spcAft>
                <a:spcPts val="600"/>
              </a:spcAft>
            </a:pPr>
            <a:r>
              <a:rPr lang="zh-CN" altLang="en-US" sz="2200" dirty="0">
                <a:latin typeface="+mn-ea"/>
              </a:rPr>
              <a:t>凸轮轴升程是指从基圆直径往上凸轮能达到的高度。它决定了气门的升程大小。</a:t>
            </a:r>
            <a:endParaRPr lang="en-US" altLang="zh-CN" sz="2200" dirty="0">
              <a:latin typeface="+mn-ea"/>
            </a:endParaRPr>
          </a:p>
          <a:p>
            <a:pPr indent="576000" algn="just">
              <a:spcAft>
                <a:spcPts val="600"/>
              </a:spcAft>
            </a:pPr>
            <a:r>
              <a:rPr lang="zh-CN" altLang="en-US" sz="2200" dirty="0">
                <a:latin typeface="+mn-ea"/>
              </a:rPr>
              <a:t>凸轮的顶部称作凸顶。它的长度决定了气门能在完全打开的位置保持多长时间。凸顶可能有多种不同的轮廓，这取决于气门需要在完全打开的位置保持多久。</a:t>
            </a:r>
            <a:endParaRPr lang="en-US" altLang="zh-CN" sz="2200" dirty="0">
              <a:latin typeface="+mn-ea"/>
            </a:endParaRPr>
          </a:p>
          <a:p>
            <a:pPr indent="576000" algn="just">
              <a:spcAft>
                <a:spcPts val="600"/>
              </a:spcAft>
            </a:pPr>
            <a:r>
              <a:rPr lang="zh-CN" altLang="en-US" sz="2200" dirty="0">
                <a:latin typeface="+mn-ea"/>
              </a:rPr>
              <a:t>凸根是指凸轮轴外形的底部部分</a:t>
            </a:r>
            <a:r>
              <a:rPr lang="en-US" altLang="zh-CN" sz="2200" dirty="0">
                <a:latin typeface="+mn-ea"/>
              </a:rPr>
              <a:t>,</a:t>
            </a:r>
            <a:r>
              <a:rPr lang="zh-CN" altLang="en-US" sz="2200" dirty="0">
                <a:latin typeface="+mn-ea"/>
              </a:rPr>
              <a:t>当挺柱或气门在凸根部分移动时</a:t>
            </a:r>
            <a:r>
              <a:rPr lang="en-US" altLang="zh-CN" sz="2200" dirty="0">
                <a:latin typeface="+mn-ea"/>
              </a:rPr>
              <a:t>,</a:t>
            </a:r>
            <a:r>
              <a:rPr lang="zh-CN" altLang="en-US" sz="2200" dirty="0">
                <a:latin typeface="+mn-ea"/>
              </a:rPr>
              <a:t>气门处于完全关闭状态。</a:t>
            </a:r>
            <a:endParaRPr lang="en-US" altLang="zh-CN" sz="2200" dirty="0">
              <a:latin typeface="+mn-ea"/>
            </a:endParaRPr>
          </a:p>
          <a:p>
            <a:pPr indent="576000" algn="just">
              <a:spcAft>
                <a:spcPts val="600"/>
              </a:spcAft>
            </a:pPr>
            <a:r>
              <a:rPr lang="zh-CN" altLang="en-US" sz="2200" dirty="0">
                <a:latin typeface="+mn-ea"/>
              </a:rPr>
              <a:t>凸轮的这些外形特征决定了气门开闭过程的具体特性、时间和速度。</a:t>
            </a:r>
          </a:p>
        </p:txBody>
      </p:sp>
      <p:pic>
        <p:nvPicPr>
          <p:cNvPr id="5" name="图片 4">
            <a:extLst>
              <a:ext uri="{FF2B5EF4-FFF2-40B4-BE49-F238E27FC236}">
                <a16:creationId xmlns:a16="http://schemas.microsoft.com/office/drawing/2014/main" id="{C590A013-E508-7050-4C63-B09FA0CEC8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4838" y="1775095"/>
            <a:ext cx="3011715" cy="3307810"/>
          </a:xfrm>
          <a:prstGeom prst="rect">
            <a:avLst/>
          </a:prstGeom>
        </p:spPr>
      </p:pic>
    </p:spTree>
    <p:extLst>
      <p:ext uri="{BB962C8B-B14F-4D97-AF65-F5344CB8AC3E}">
        <p14:creationId xmlns:p14="http://schemas.microsoft.com/office/powerpoint/2010/main" val="360824985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71C47E9-61EB-D42D-1818-E7AC671FB415}"/>
              </a:ext>
            </a:extLst>
          </p:cNvPr>
          <p:cNvSpPr txBox="1"/>
          <p:nvPr/>
        </p:nvSpPr>
        <p:spPr>
          <a:xfrm>
            <a:off x="840000" y="1497702"/>
            <a:ext cx="10512000" cy="3862596"/>
          </a:xfrm>
          <a:prstGeom prst="rect">
            <a:avLst/>
          </a:prstGeom>
          <a:noFill/>
        </p:spPr>
        <p:txBody>
          <a:bodyPr wrap="square" rtlCol="0">
            <a:spAutoFit/>
          </a:bodyPr>
          <a:lstStyle/>
          <a:p>
            <a:pPr indent="576000" algn="just">
              <a:spcAft>
                <a:spcPts val="600"/>
              </a:spcAft>
            </a:pPr>
            <a:r>
              <a:rPr lang="zh-CN" altLang="en-US" sz="2500" b="1" dirty="0">
                <a:latin typeface="+mn-ea"/>
              </a:rPr>
              <a:t>（二）气门挺柱</a:t>
            </a:r>
            <a:endParaRPr lang="en-US" altLang="zh-CN" sz="2500" b="1" dirty="0">
              <a:latin typeface="+mn-ea"/>
            </a:endParaRPr>
          </a:p>
          <a:p>
            <a:pPr indent="576000" algn="just">
              <a:spcAft>
                <a:spcPts val="600"/>
              </a:spcAft>
            </a:pPr>
            <a:r>
              <a:rPr lang="zh-CN" altLang="en-US" sz="2400" dirty="0">
                <a:latin typeface="+mn-ea"/>
              </a:rPr>
              <a:t>挺柱是凸轮的从动件，其功用是将来自凸轮的运动和作用力传递给推杆或气门，同时，还承受凸轮所施加的侧向力，并将其传递给机体或气缸盖。有的发动机的挺柱直接安装在气缸体相应处钻出的导向孔中，有的发动机的挺柱安装在可拆式的挺柱导向体中。挺柱工作时，其底面与凸轮接触。由于接触面积小，接触应力较大，因此，摩擦和磨损都相当严重。此外，在凸轮不变方向的侧向力作用下，还加重了起导向作用的挺柱侧表面与挺柱口的偏磨。因此，挺柱工作面应该耐摩擦并有良好的润滑度。制造挺住的材料有碳钢、合金钢、镍铬合金铸铁和冷激合金铸铁等。挺柱可分为机械挺柱和液力挺柱两大类。</a:t>
            </a:r>
          </a:p>
        </p:txBody>
      </p:sp>
    </p:spTree>
    <p:extLst>
      <p:ext uri="{BB962C8B-B14F-4D97-AF65-F5344CB8AC3E}">
        <p14:creationId xmlns:p14="http://schemas.microsoft.com/office/powerpoint/2010/main" val="308887560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AB708E-BB58-2F0C-0464-DD050F67F832}"/>
              </a:ext>
            </a:extLst>
          </p:cNvPr>
          <p:cNvSpPr txBox="1"/>
          <p:nvPr/>
        </p:nvSpPr>
        <p:spPr>
          <a:xfrm>
            <a:off x="840000" y="525293"/>
            <a:ext cx="10512000" cy="3970318"/>
          </a:xfrm>
          <a:prstGeom prst="rect">
            <a:avLst/>
          </a:prstGeom>
          <a:noFill/>
        </p:spPr>
        <p:txBody>
          <a:bodyPr wrap="square" rtlCol="0">
            <a:spAutoFit/>
          </a:bodyPr>
          <a:lstStyle/>
          <a:p>
            <a:pPr indent="576000" algn="just">
              <a:spcAft>
                <a:spcPts val="600"/>
              </a:spcAft>
            </a:pPr>
            <a:r>
              <a:rPr lang="en-US" altLang="zh-CN" sz="2200" b="1" dirty="0">
                <a:latin typeface="+mn-ea"/>
              </a:rPr>
              <a:t>1.</a:t>
            </a:r>
            <a:r>
              <a:rPr lang="zh-CN" altLang="en-US" sz="2200" b="1" dirty="0">
                <a:latin typeface="+mn-ea"/>
              </a:rPr>
              <a:t>机械挺柱</a:t>
            </a:r>
            <a:endParaRPr lang="en-US" altLang="zh-CN" sz="2200" b="1" dirty="0">
              <a:latin typeface="+mn-ea"/>
            </a:endParaRPr>
          </a:p>
          <a:p>
            <a:pPr indent="576000" algn="just">
              <a:spcAft>
                <a:spcPts val="600"/>
              </a:spcAft>
            </a:pPr>
            <a:r>
              <a:rPr lang="zh-CN" altLang="en-US" sz="2200" dirty="0">
                <a:latin typeface="+mn-ea"/>
              </a:rPr>
              <a:t>机械挺柱多采用球面或滚轮式挺柱，可显著减少摩擦力和侧向力。某些凸轮轴顶置的轿车发动机，其挺柱体上部装有调整垫片，用于调整气门间隙。</a:t>
            </a:r>
            <a:endParaRPr lang="en-US" altLang="zh-CN" sz="2200" dirty="0">
              <a:latin typeface="+mn-ea"/>
            </a:endParaRPr>
          </a:p>
          <a:p>
            <a:pPr indent="576000" algn="just">
              <a:spcAft>
                <a:spcPts val="600"/>
              </a:spcAft>
            </a:pPr>
            <a:r>
              <a:rPr lang="zh-CN" altLang="en-US" sz="2200" dirty="0">
                <a:latin typeface="+mn-ea"/>
              </a:rPr>
              <a:t>凸轮在旋转中对挺柱推力的方向是固定不变的，为使挺柱底面与凸轮接触面的磨损均匀，避免挺柱外圆表面与导向孔之间形成单面磨损，在设计上采取了如图</a:t>
            </a:r>
            <a:r>
              <a:rPr lang="en-US" altLang="zh-CN" sz="2200" dirty="0">
                <a:latin typeface="+mn-ea"/>
              </a:rPr>
              <a:t>2-3-10</a:t>
            </a:r>
            <a:r>
              <a:rPr lang="zh-CN" altLang="en-US" sz="2200" dirty="0">
                <a:latin typeface="+mn-ea"/>
              </a:rPr>
              <a:t>所示的结构。将挺柱底面做成一定锥度的形状，如图</a:t>
            </a:r>
            <a:r>
              <a:rPr lang="en-US" altLang="zh-CN" sz="2200" dirty="0">
                <a:latin typeface="+mn-ea"/>
              </a:rPr>
              <a:t>2-3-10(a)</a:t>
            </a:r>
            <a:r>
              <a:rPr lang="zh-CN" altLang="en-US" sz="2200" dirty="0">
                <a:latin typeface="+mn-ea"/>
              </a:rPr>
              <a:t>所示，使凸轮与挺柱的接触点偏离挺柱中心轴线；或使挺柱中心轴线偏离凸轮对称轴线布置</a:t>
            </a:r>
            <a:r>
              <a:rPr lang="en-US" altLang="zh-CN" sz="2200" dirty="0">
                <a:latin typeface="+mn-ea"/>
              </a:rPr>
              <a:t>[</a:t>
            </a:r>
            <a:r>
              <a:rPr lang="zh-CN" altLang="en-US" sz="2200" dirty="0">
                <a:latin typeface="+mn-ea"/>
              </a:rPr>
              <a:t>图</a:t>
            </a:r>
            <a:r>
              <a:rPr lang="en-US" altLang="zh-CN" sz="2200" dirty="0">
                <a:latin typeface="+mn-ea"/>
              </a:rPr>
              <a:t>2-3-10(b)]</a:t>
            </a:r>
            <a:r>
              <a:rPr lang="zh-CN" altLang="en-US" sz="2200" dirty="0">
                <a:latin typeface="+mn-ea"/>
              </a:rPr>
              <a:t>，挺柱在凸轮的推力作用下，沿导向孔上升的同时，挺柱还绕其中心轴线旋转，使挺柱底面与凸轮表面、挺柱外圆表面与导向孔内表面磨损均匀；采用滚轮式挺柱，如图</a:t>
            </a:r>
            <a:r>
              <a:rPr lang="en-US" altLang="zh-CN" sz="2200" dirty="0">
                <a:latin typeface="+mn-ea"/>
              </a:rPr>
              <a:t>2-3-10(c)</a:t>
            </a:r>
            <a:r>
              <a:rPr lang="zh-CN" altLang="en-US" sz="2200" dirty="0">
                <a:latin typeface="+mn-ea"/>
              </a:rPr>
              <a:t>所示，则将凸轮与挺柱的滑动摩擦变为滚动摩擦，进一步降低了凸轮、挺柱的摩擦磨损。</a:t>
            </a:r>
          </a:p>
        </p:txBody>
      </p:sp>
      <p:pic>
        <p:nvPicPr>
          <p:cNvPr id="5" name="图片 4">
            <a:extLst>
              <a:ext uri="{FF2B5EF4-FFF2-40B4-BE49-F238E27FC236}">
                <a16:creationId xmlns:a16="http://schemas.microsoft.com/office/drawing/2014/main" id="{7556E317-A6F6-B2E4-CA55-860C5F491D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2293" y="4122896"/>
            <a:ext cx="5807413" cy="2618371"/>
          </a:xfrm>
          <a:prstGeom prst="rect">
            <a:avLst/>
          </a:prstGeom>
        </p:spPr>
      </p:pic>
    </p:spTree>
    <p:extLst>
      <p:ext uri="{BB962C8B-B14F-4D97-AF65-F5344CB8AC3E}">
        <p14:creationId xmlns:p14="http://schemas.microsoft.com/office/powerpoint/2010/main" val="265760094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BFEDC7A-991A-517A-D68D-8D8B96E9A4CD}"/>
              </a:ext>
            </a:extLst>
          </p:cNvPr>
          <p:cNvSpPr txBox="1"/>
          <p:nvPr/>
        </p:nvSpPr>
        <p:spPr>
          <a:xfrm>
            <a:off x="840000" y="797668"/>
            <a:ext cx="10512000" cy="3123932"/>
          </a:xfrm>
          <a:prstGeom prst="rect">
            <a:avLst/>
          </a:prstGeom>
          <a:noFill/>
        </p:spPr>
        <p:txBody>
          <a:bodyPr wrap="square" rtlCol="0">
            <a:spAutoFit/>
          </a:bodyPr>
          <a:lstStyle/>
          <a:p>
            <a:pPr indent="576000" algn="just">
              <a:spcAft>
                <a:spcPts val="600"/>
              </a:spcAft>
            </a:pPr>
            <a:r>
              <a:rPr lang="en-US" altLang="zh-CN" sz="2400" b="1" dirty="0">
                <a:latin typeface="+mn-ea"/>
              </a:rPr>
              <a:t>2.</a:t>
            </a:r>
            <a:r>
              <a:rPr lang="zh-CN" altLang="en-US" sz="2400" b="1" dirty="0">
                <a:latin typeface="+mn-ea"/>
              </a:rPr>
              <a:t>液力挺柱</a:t>
            </a:r>
            <a:endParaRPr lang="en-US" altLang="zh-CN" sz="2400" b="1" dirty="0">
              <a:latin typeface="+mn-ea"/>
            </a:endParaRPr>
          </a:p>
          <a:p>
            <a:pPr indent="576000" algn="just">
              <a:spcAft>
                <a:spcPts val="600"/>
              </a:spcAft>
            </a:pPr>
            <a:r>
              <a:rPr lang="zh-CN" altLang="en-US" sz="2400" dirty="0">
                <a:latin typeface="+mn-ea"/>
              </a:rPr>
              <a:t>液力挺柱由圆桶和上端盖焊接而成。油缸外圆柱面与挺柱体的油缸导向孔配合，油缸内圆柱面与柱塞配合。球阀被补偿弹簧压靠在柱塞下端面的阀座上。挺柱体内部的低压油腔通过挺柱顶背面的键形槽与柱塞上方的低压油腔相通。在挺柱工作过程中，挺柱体上的环形槽与缸盖上的斜油孔对齐时，缸盖主油道内的润滑油经量油孔、斜油孔和环形油槽进入低压油腔。柱塞下端油缸内部的空腔，称为高压油腔。当球阀打开时，高压油腔与低压油腔相通。液力挺柱结构示意如图</a:t>
            </a:r>
            <a:r>
              <a:rPr lang="en-US" altLang="zh-CN" sz="2400" dirty="0">
                <a:latin typeface="+mn-ea"/>
              </a:rPr>
              <a:t>2-3-11</a:t>
            </a:r>
            <a:r>
              <a:rPr lang="zh-CN" altLang="en-US" sz="2400" dirty="0">
                <a:latin typeface="+mn-ea"/>
              </a:rPr>
              <a:t>所示。</a:t>
            </a:r>
          </a:p>
        </p:txBody>
      </p:sp>
      <p:pic>
        <p:nvPicPr>
          <p:cNvPr id="5" name="图片 4">
            <a:extLst>
              <a:ext uri="{FF2B5EF4-FFF2-40B4-BE49-F238E27FC236}">
                <a16:creationId xmlns:a16="http://schemas.microsoft.com/office/drawing/2014/main" id="{102F40C9-1E59-2E2A-3064-9F71529227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8583" y="3921600"/>
            <a:ext cx="5254833" cy="2667062"/>
          </a:xfrm>
          <a:prstGeom prst="rect">
            <a:avLst/>
          </a:prstGeom>
        </p:spPr>
      </p:pic>
    </p:spTree>
    <p:extLst>
      <p:ext uri="{BB962C8B-B14F-4D97-AF65-F5344CB8AC3E}">
        <p14:creationId xmlns:p14="http://schemas.microsoft.com/office/powerpoint/2010/main" val="243086957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4E591D2-1C33-55AD-84F3-3EA401F6E144}"/>
              </a:ext>
            </a:extLst>
          </p:cNvPr>
          <p:cNvSpPr txBox="1"/>
          <p:nvPr/>
        </p:nvSpPr>
        <p:spPr>
          <a:xfrm>
            <a:off x="840000" y="2051700"/>
            <a:ext cx="10512000" cy="2754600"/>
          </a:xfrm>
          <a:prstGeom prst="rect">
            <a:avLst/>
          </a:prstGeom>
          <a:noFill/>
        </p:spPr>
        <p:txBody>
          <a:bodyPr wrap="square" rtlCol="0">
            <a:spAutoFit/>
          </a:bodyPr>
          <a:lstStyle/>
          <a:p>
            <a:pPr indent="576000" algn="just">
              <a:spcAft>
                <a:spcPts val="600"/>
              </a:spcAft>
            </a:pPr>
            <a:r>
              <a:rPr lang="zh-CN" altLang="en-US" sz="2500" b="1" dirty="0">
                <a:latin typeface="+mn-ea"/>
              </a:rPr>
              <a:t>（三）推杆</a:t>
            </a:r>
            <a:endParaRPr lang="en-US" altLang="zh-CN" sz="2500" b="1" dirty="0">
              <a:latin typeface="+mn-ea"/>
            </a:endParaRPr>
          </a:p>
          <a:p>
            <a:pPr indent="576000" algn="just">
              <a:spcAft>
                <a:spcPts val="600"/>
              </a:spcAft>
            </a:pPr>
            <a:r>
              <a:rPr lang="zh-CN" altLang="en-US" sz="2400" dirty="0">
                <a:latin typeface="+mn-ea"/>
              </a:rPr>
              <a:t>推杆只应用在凸轮轴下置式配气机构中，其作用是将从凸轮经过挺柱传来的推力传递给摇臂，它是气门机构中最容易弯曲的零件。它是一个细长杆件，处于挺柱和摇臂之间，要求有很高的刚度，在动载荷大的发动机中，推杆应尽量做得短些。对于缸体与缸盖部是铝合金制造的发动机，其推杆最好用硬铝制造。推杆可以是实心或空心的钢制推杆，一般是同球形支座锻成一个整体，然后进行热处理。</a:t>
            </a:r>
          </a:p>
        </p:txBody>
      </p:sp>
    </p:spTree>
    <p:extLst>
      <p:ext uri="{BB962C8B-B14F-4D97-AF65-F5344CB8AC3E}">
        <p14:creationId xmlns:p14="http://schemas.microsoft.com/office/powerpoint/2010/main" val="206902781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765A915-5658-C580-288D-C1E2BB351E70}"/>
              </a:ext>
            </a:extLst>
          </p:cNvPr>
          <p:cNvSpPr txBox="1"/>
          <p:nvPr/>
        </p:nvSpPr>
        <p:spPr>
          <a:xfrm>
            <a:off x="840000" y="535900"/>
            <a:ext cx="10512000" cy="5786199"/>
          </a:xfrm>
          <a:prstGeom prst="rect">
            <a:avLst/>
          </a:prstGeom>
          <a:noFill/>
        </p:spPr>
        <p:txBody>
          <a:bodyPr wrap="square" rtlCol="0">
            <a:spAutoFit/>
          </a:bodyPr>
          <a:lstStyle/>
          <a:p>
            <a:pPr indent="576000" algn="just">
              <a:spcAft>
                <a:spcPts val="600"/>
              </a:spcAft>
            </a:pPr>
            <a:r>
              <a:rPr lang="zh-CN" altLang="en-US" sz="2500" b="1" dirty="0">
                <a:latin typeface="+mn-ea"/>
              </a:rPr>
              <a:t>（四）摇臂与摇臂轴</a:t>
            </a:r>
            <a:endParaRPr lang="en-US" altLang="zh-CN" sz="2500" b="1" dirty="0">
              <a:latin typeface="+mn-ea"/>
            </a:endParaRPr>
          </a:p>
          <a:p>
            <a:pPr indent="576000" algn="just">
              <a:spcAft>
                <a:spcPts val="600"/>
              </a:spcAft>
            </a:pPr>
            <a:r>
              <a:rPr lang="zh-CN" altLang="en-US" sz="2400" dirty="0">
                <a:latin typeface="+mn-ea"/>
              </a:rPr>
              <a:t>摇臂是一个双臂杠杆，它将推杆传来的力改变方向，作用到气门杆端以推开气门。摇臂在摆动过程中承受很大的力矩，因此，摇臂应有足够的强度和刚度。摇臂一端加工有螺纹孔，用来拧入气门间隙调整螺栓，另一端加工成圆弧面，与推杆末端球面相配合。摇臂轴为空心管状结构，机油从支座的油道经摇臂轴内腔和摇臂中的油道流向摇臂两端进行润滑。为了防止摇臂的窜动，在摇臂轴上每两摇臂之间都装有定位弹簧。摇臂可分为普通摇臂和无噪声摇臂。</a:t>
            </a:r>
            <a:endParaRPr lang="en-US" altLang="zh-CN" sz="2400" dirty="0">
              <a:latin typeface="+mn-ea"/>
            </a:endParaRPr>
          </a:p>
          <a:p>
            <a:pPr indent="576000" algn="just">
              <a:spcAft>
                <a:spcPts val="600"/>
              </a:spcAft>
            </a:pPr>
            <a:r>
              <a:rPr lang="zh-CN" altLang="en-US" sz="2400" dirty="0">
                <a:latin typeface="+mn-ea"/>
              </a:rPr>
              <a:t>（</a:t>
            </a:r>
            <a:r>
              <a:rPr lang="en-US" altLang="zh-CN" sz="2400" dirty="0">
                <a:latin typeface="+mn-ea"/>
              </a:rPr>
              <a:t>1</a:t>
            </a:r>
            <a:r>
              <a:rPr lang="zh-CN" altLang="en-US" sz="2400" dirty="0">
                <a:latin typeface="+mn-ea"/>
              </a:rPr>
              <a:t>）普通摇臂。普通摇臂的长臂端部以圆弧形的工作面与气门尾端接触以推动气门。短臂的端部有螺孔，用来安装调整螺钉及锁紧螺母，以调整气门间隙。螺钉的球头与推杆顶端的凹球座相连接。该连接部分接触应力高，且有相对滑移，磨损严重，因此，在该部分常堆焊有硬质合金。因为靠气门一端的臂长，所以在一定的气门升程下，能减小推杆、挺柱等运动件的运动距离和加速度，从而减小了惯性力。摇臂内一般有油道，与摇臂轴中心相通。压力机油充满摇臂轴中心，并从摇臂油孔流出，润滑挺杆及气门杆端等零件。</a:t>
            </a:r>
          </a:p>
        </p:txBody>
      </p:sp>
    </p:spTree>
    <p:extLst>
      <p:ext uri="{BB962C8B-B14F-4D97-AF65-F5344CB8AC3E}">
        <p14:creationId xmlns:p14="http://schemas.microsoft.com/office/powerpoint/2010/main" val="409972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AA92FAF-6B08-4A3C-5C0A-406C0C0C0BC4}"/>
              </a:ext>
            </a:extLst>
          </p:cNvPr>
          <p:cNvSpPr txBox="1"/>
          <p:nvPr/>
        </p:nvSpPr>
        <p:spPr>
          <a:xfrm>
            <a:off x="931011" y="553363"/>
            <a:ext cx="4500485" cy="5632311"/>
          </a:xfrm>
          <a:prstGeom prst="rect">
            <a:avLst/>
          </a:prstGeom>
          <a:noFill/>
        </p:spPr>
        <p:txBody>
          <a:bodyPr wrap="square" rtlCol="0">
            <a:spAutoFit/>
          </a:bodyPr>
          <a:lstStyle/>
          <a:p>
            <a:pPr indent="576000" algn="just">
              <a:spcAft>
                <a:spcPts val="600"/>
              </a:spcAft>
            </a:pPr>
            <a:r>
              <a:rPr lang="zh-CN" altLang="en-US" sz="2400" dirty="0">
                <a:latin typeface="+mn-ea"/>
              </a:rPr>
              <a:t>（</a:t>
            </a:r>
            <a:r>
              <a:rPr lang="en-US" altLang="zh-CN" sz="2400" dirty="0">
                <a:latin typeface="+mn-ea"/>
              </a:rPr>
              <a:t>2</a:t>
            </a:r>
            <a:r>
              <a:rPr lang="zh-CN" altLang="en-US" sz="2400" dirty="0">
                <a:latin typeface="+mn-ea"/>
              </a:rPr>
              <a:t>）无噪声摇臂。国外某些发动机采用无噪声摇臂，主要目的是消除气门间隙，减小由此产生的冲击噪声。其工作过程如图</a:t>
            </a:r>
            <a:r>
              <a:rPr lang="en-US" altLang="zh-CN" sz="2400" dirty="0">
                <a:latin typeface="+mn-ea"/>
              </a:rPr>
              <a:t>2-3-12</a:t>
            </a:r>
            <a:r>
              <a:rPr lang="zh-CN" altLang="en-US" sz="2400" dirty="0">
                <a:latin typeface="+mn-ea"/>
              </a:rPr>
              <a:t>所示，起主要作用的结构为凸环</a:t>
            </a:r>
            <a:r>
              <a:rPr lang="en-US" altLang="zh-CN" sz="2400" dirty="0">
                <a:latin typeface="+mn-ea"/>
              </a:rPr>
              <a:t>8</a:t>
            </a:r>
            <a:r>
              <a:rPr lang="zh-CN" altLang="en-US" sz="2400" dirty="0">
                <a:latin typeface="+mn-ea"/>
              </a:rPr>
              <a:t>。凸环</a:t>
            </a:r>
            <a:r>
              <a:rPr lang="en-US" altLang="zh-CN" sz="2400" dirty="0">
                <a:latin typeface="+mn-ea"/>
              </a:rPr>
              <a:t>8</a:t>
            </a:r>
            <a:r>
              <a:rPr lang="zh-CN" altLang="en-US" sz="2400" dirty="0">
                <a:latin typeface="+mn-ea"/>
              </a:rPr>
              <a:t>以摇臂</a:t>
            </a:r>
            <a:r>
              <a:rPr lang="en-US" altLang="zh-CN" sz="2400" dirty="0">
                <a:latin typeface="+mn-ea"/>
              </a:rPr>
              <a:t>5</a:t>
            </a:r>
            <a:r>
              <a:rPr lang="zh-CN" altLang="en-US" sz="2400" dirty="0">
                <a:latin typeface="+mn-ea"/>
              </a:rPr>
              <a:t>的一端为支点，并靠在气门</a:t>
            </a:r>
            <a:r>
              <a:rPr lang="en-US" altLang="zh-CN" sz="2400" dirty="0">
                <a:latin typeface="+mn-ea"/>
              </a:rPr>
              <a:t>9</a:t>
            </a:r>
            <a:r>
              <a:rPr lang="zh-CN" altLang="en-US" sz="2400" dirty="0">
                <a:latin typeface="+mn-ea"/>
              </a:rPr>
              <a:t>杆部的端面上。当气门处在关闭位置时，在弹簧</a:t>
            </a:r>
            <a:r>
              <a:rPr lang="en-US" altLang="zh-CN" sz="2400" dirty="0">
                <a:latin typeface="+mn-ea"/>
              </a:rPr>
              <a:t>6</a:t>
            </a:r>
            <a:r>
              <a:rPr lang="zh-CN" altLang="en-US" sz="2400" dirty="0">
                <a:latin typeface="+mn-ea"/>
              </a:rPr>
              <a:t>的作用下，柱塞</a:t>
            </a:r>
            <a:r>
              <a:rPr lang="en-US" altLang="zh-CN" sz="2400" dirty="0">
                <a:latin typeface="+mn-ea"/>
              </a:rPr>
              <a:t>7</a:t>
            </a:r>
            <a:r>
              <a:rPr lang="zh-CN" altLang="en-US" sz="2400" dirty="0">
                <a:latin typeface="+mn-ea"/>
              </a:rPr>
              <a:t>推动凸环</a:t>
            </a:r>
            <a:r>
              <a:rPr lang="en-US" altLang="zh-CN" sz="2400" dirty="0">
                <a:latin typeface="+mn-ea"/>
              </a:rPr>
              <a:t>8</a:t>
            </a:r>
            <a:r>
              <a:rPr lang="zh-CN" altLang="en-US" sz="2400" dirty="0">
                <a:latin typeface="+mn-ea"/>
              </a:rPr>
              <a:t>向外摆动，从而消除气门间隙；当气门开启时，推杆</a:t>
            </a:r>
            <a:r>
              <a:rPr lang="en-US" altLang="zh-CN" sz="2400" dirty="0">
                <a:latin typeface="+mn-ea"/>
              </a:rPr>
              <a:t>3</a:t>
            </a:r>
            <a:r>
              <a:rPr lang="zh-CN" altLang="en-US" sz="2400" dirty="0">
                <a:latin typeface="+mn-ea"/>
              </a:rPr>
              <a:t>便向上运动推动摇臂</a:t>
            </a:r>
            <a:r>
              <a:rPr lang="en-US" altLang="zh-CN" sz="2400" dirty="0">
                <a:latin typeface="+mn-ea"/>
              </a:rPr>
              <a:t>5</a:t>
            </a:r>
            <a:r>
              <a:rPr lang="zh-CN" altLang="en-US" sz="2400" dirty="0">
                <a:latin typeface="+mn-ea"/>
              </a:rPr>
              <a:t>，摇臂已经通过凸环和气门杆部的端面处在接触状态，因此消除了气门间隙。</a:t>
            </a:r>
          </a:p>
        </p:txBody>
      </p:sp>
      <p:pic>
        <p:nvPicPr>
          <p:cNvPr id="5" name="图片 4">
            <a:extLst>
              <a:ext uri="{FF2B5EF4-FFF2-40B4-BE49-F238E27FC236}">
                <a16:creationId xmlns:a16="http://schemas.microsoft.com/office/drawing/2014/main" id="{3A47B1C1-2FED-4C70-89EC-4BE7E47059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1496" y="553363"/>
            <a:ext cx="6134692" cy="5751274"/>
          </a:xfrm>
          <a:prstGeom prst="rect">
            <a:avLst/>
          </a:prstGeom>
        </p:spPr>
      </p:pic>
    </p:spTree>
    <p:extLst>
      <p:ext uri="{BB962C8B-B14F-4D97-AF65-F5344CB8AC3E}">
        <p14:creationId xmlns:p14="http://schemas.microsoft.com/office/powerpoint/2010/main" val="32627779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E848013-E79D-1333-D5D6-AF81BB9DD0BB}"/>
              </a:ext>
            </a:extLst>
          </p:cNvPr>
          <p:cNvSpPr txBox="1"/>
          <p:nvPr/>
        </p:nvSpPr>
        <p:spPr>
          <a:xfrm>
            <a:off x="840000" y="787940"/>
            <a:ext cx="10512000" cy="1308050"/>
          </a:xfrm>
          <a:prstGeom prst="rect">
            <a:avLst/>
          </a:prstGeom>
          <a:noFill/>
        </p:spPr>
        <p:txBody>
          <a:bodyPr wrap="square" rtlCol="0">
            <a:spAutoFit/>
          </a:bodyPr>
          <a:lstStyle/>
          <a:p>
            <a:pPr indent="576000" algn="just">
              <a:spcAft>
                <a:spcPts val="600"/>
              </a:spcAft>
            </a:pPr>
            <a:r>
              <a:rPr lang="zh-CN" altLang="en-US" sz="2600" b="1" dirty="0">
                <a:latin typeface="+mn-ea"/>
              </a:rPr>
              <a:t>三、气门组</a:t>
            </a:r>
            <a:endParaRPr lang="en-US" altLang="zh-CN" sz="2600" b="1" dirty="0">
              <a:latin typeface="+mn-ea"/>
            </a:endParaRPr>
          </a:p>
          <a:p>
            <a:pPr indent="576000" algn="just">
              <a:spcAft>
                <a:spcPts val="600"/>
              </a:spcAft>
            </a:pPr>
            <a:r>
              <a:rPr lang="zh-CN" altLang="en-US" sz="2400" dirty="0">
                <a:latin typeface="+mn-ea"/>
              </a:rPr>
              <a:t>气门组主要由气门、气门弹簧、气门锁片、气门导管、气门座等组成，如图</a:t>
            </a:r>
            <a:r>
              <a:rPr lang="en-US" altLang="zh-CN" sz="2400" dirty="0">
                <a:latin typeface="+mn-ea"/>
              </a:rPr>
              <a:t>2-3-13</a:t>
            </a:r>
            <a:r>
              <a:rPr lang="zh-CN" altLang="en-US" sz="2400" dirty="0">
                <a:latin typeface="+mn-ea"/>
              </a:rPr>
              <a:t>所示。</a:t>
            </a:r>
          </a:p>
        </p:txBody>
      </p:sp>
      <p:pic>
        <p:nvPicPr>
          <p:cNvPr id="5" name="图片 4">
            <a:extLst>
              <a:ext uri="{FF2B5EF4-FFF2-40B4-BE49-F238E27FC236}">
                <a16:creationId xmlns:a16="http://schemas.microsoft.com/office/drawing/2014/main" id="{73F5AC1B-B9DD-98B1-DE34-86C3EE694D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524" y="2093169"/>
            <a:ext cx="4380952" cy="4323809"/>
          </a:xfrm>
          <a:prstGeom prst="rect">
            <a:avLst/>
          </a:prstGeom>
        </p:spPr>
      </p:pic>
    </p:spTree>
    <p:extLst>
      <p:ext uri="{BB962C8B-B14F-4D97-AF65-F5344CB8AC3E}">
        <p14:creationId xmlns:p14="http://schemas.microsoft.com/office/powerpoint/2010/main" val="309418449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26979F5-E90C-E98D-E1A7-EB38F57FFF5A}"/>
              </a:ext>
            </a:extLst>
          </p:cNvPr>
          <p:cNvSpPr txBox="1"/>
          <p:nvPr/>
        </p:nvSpPr>
        <p:spPr>
          <a:xfrm>
            <a:off x="840000" y="712872"/>
            <a:ext cx="10512000" cy="5432256"/>
          </a:xfrm>
          <a:prstGeom prst="rect">
            <a:avLst/>
          </a:prstGeom>
          <a:noFill/>
        </p:spPr>
        <p:txBody>
          <a:bodyPr wrap="square" rtlCol="0">
            <a:spAutoFit/>
          </a:bodyPr>
          <a:lstStyle/>
          <a:p>
            <a:pPr indent="576000" algn="just">
              <a:spcAft>
                <a:spcPts val="600"/>
              </a:spcAft>
            </a:pPr>
            <a:r>
              <a:rPr lang="zh-CN" altLang="en-US" sz="2400" b="1" dirty="0">
                <a:latin typeface="+mn-ea"/>
              </a:rPr>
              <a:t>（一）气门</a:t>
            </a:r>
            <a:endParaRPr lang="en-US" altLang="zh-CN" sz="2400" b="1" dirty="0">
              <a:latin typeface="+mn-ea"/>
            </a:endParaRPr>
          </a:p>
          <a:p>
            <a:pPr indent="576000" algn="just">
              <a:spcAft>
                <a:spcPts val="600"/>
              </a:spcAft>
            </a:pPr>
            <a:r>
              <a:rPr lang="zh-CN" altLang="en-US" sz="2300" dirty="0">
                <a:latin typeface="+mn-ea"/>
              </a:rPr>
              <a:t>气门是用来封闭气缸和进气道的。气门由头部和杆身两部分组成。头部用来封闭进气、排气道；杆身用来在气门开闭过程中起导向作用。气门是气门组中最为重要的部件，可分为进气门和排气门。通常情况下，进气门的直径要大于排气门，主要是为了增加进气量，以提高燃烧效率，从而获得更好的动力输出。</a:t>
            </a:r>
            <a:endParaRPr lang="en-US" altLang="zh-CN" sz="2300" dirty="0">
              <a:latin typeface="+mn-ea"/>
            </a:endParaRPr>
          </a:p>
          <a:p>
            <a:pPr indent="576000" algn="just">
              <a:spcAft>
                <a:spcPts val="600"/>
              </a:spcAft>
            </a:pPr>
            <a:r>
              <a:rPr lang="en-US" altLang="zh-CN" sz="2300" b="1" dirty="0">
                <a:latin typeface="+mn-ea"/>
              </a:rPr>
              <a:t>1.</a:t>
            </a:r>
            <a:r>
              <a:rPr lang="zh-CN" altLang="en-US" sz="2300" b="1" dirty="0">
                <a:latin typeface="+mn-ea"/>
              </a:rPr>
              <a:t>气门的工作条件</a:t>
            </a:r>
            <a:endParaRPr lang="en-US" altLang="zh-CN" sz="2300" b="1" dirty="0">
              <a:latin typeface="+mn-ea"/>
            </a:endParaRPr>
          </a:p>
          <a:p>
            <a:pPr indent="576000" algn="just">
              <a:spcAft>
                <a:spcPts val="600"/>
              </a:spcAft>
            </a:pPr>
            <a:r>
              <a:rPr lang="zh-CN" altLang="en-US" sz="2300" dirty="0">
                <a:latin typeface="+mn-ea"/>
              </a:rPr>
              <a:t>气门的工作条件非常恶劣。首先，气门直接与高温燃气接触，受热严重，而散热困难，因此，气门温度很高。其次，气门受气体力和气门弹簧力及配气机构运动件的惯性力的作用，使气门落座时受到冲击。再次，气门在润滑条件很差的情况下以极高的速度启闭，并在气门导管内做高速往复运动。此外，气门由于与高温燃气中有腐蚀性的气体接触而易受到腐蚀。</a:t>
            </a:r>
            <a:endParaRPr lang="en-US" altLang="zh-CN" sz="2300" dirty="0">
              <a:latin typeface="+mn-ea"/>
            </a:endParaRPr>
          </a:p>
          <a:p>
            <a:pPr indent="576000" algn="just">
              <a:spcAft>
                <a:spcPts val="600"/>
              </a:spcAft>
            </a:pPr>
            <a:r>
              <a:rPr lang="en-US" altLang="zh-CN" sz="2300" b="1" dirty="0">
                <a:latin typeface="+mn-ea"/>
              </a:rPr>
              <a:t>2.</a:t>
            </a:r>
            <a:r>
              <a:rPr lang="zh-CN" altLang="en-US" sz="2300" b="1" dirty="0">
                <a:latin typeface="+mn-ea"/>
              </a:rPr>
              <a:t>气门的材料</a:t>
            </a:r>
            <a:endParaRPr lang="en-US" altLang="zh-CN" sz="2300" b="1" dirty="0">
              <a:latin typeface="+mn-ea"/>
            </a:endParaRPr>
          </a:p>
          <a:p>
            <a:pPr indent="576000" algn="just">
              <a:spcAft>
                <a:spcPts val="600"/>
              </a:spcAft>
            </a:pPr>
            <a:r>
              <a:rPr lang="zh-CN" altLang="en-US" sz="2300" dirty="0">
                <a:latin typeface="+mn-ea"/>
              </a:rPr>
              <a:t>进气门一般用中碳合金钢制造，如铬钢、铬钼钢和镍铬钢等。排气门则采用耐热合金钢制造，如硅铬钢、硅铬钼钢、硅铬锰钢等。</a:t>
            </a:r>
          </a:p>
        </p:txBody>
      </p:sp>
    </p:spTree>
    <p:extLst>
      <p:ext uri="{BB962C8B-B14F-4D97-AF65-F5344CB8AC3E}">
        <p14:creationId xmlns:p14="http://schemas.microsoft.com/office/powerpoint/2010/main" val="201221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68_3*l_h_i*1_3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
  <p:tag name="KSO_WM_UNIT_FILL_FORE_SCHEMECOLOR_INDEX_1_TRANS" val="0"/>
  <p:tag name="KSO_WM_UNIT_FILL_FORE_SCHEMECOLOR_INDEX_2_BRIGHTNESS" val="-0.25"/>
  <p:tag name="KSO_WM_UNIT_FILL_FORE_SCHEMECOLOR_INDEX_2" val="8"/>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68_3*l_h_i*1_4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21"/>
  <p:tag name="KSO_WM_UNIT_FILL_FORE_SCHEMECOLOR_INDEX_1_TRANS" val="0"/>
  <p:tag name="KSO_WM_UNIT_FILL_FORE_SCHEMECOLOR_INDEX_2_BRIGHTNESS" val="-0.25"/>
  <p:tag name="KSO_WM_UNIT_FILL_FORE_SCHEMECOLOR_INDEX_2" val="9"/>
  <p:tag name="KSO_WM_UNIT_FILL_FORE_SCHEMECOLOR_INDEX_2_POS" val="0.78"/>
  <p:tag name="KSO_WM_UNIT_FILL_FORE_SCHEMECOLOR_INDEX_2_TRANS" val="0"/>
  <p:tag name="KSO_WM_UNIT_FILL_FORE_SCHEMECOLOR_INDEX_3_BRIGHTNESS" val="-0.25"/>
  <p:tag name="KSO_WM_UNIT_FILL_FORE_SCHEMECOLOR_INDEX_3" val="9"/>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768_3*l_h_i*1_4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68_3*l_h_i*1_4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
  <p:tag name="KSO_WM_UNIT_FILL_FORE_SCHEMECOLOR_INDEX_1_TRANS" val="0"/>
  <p:tag name="KSO_WM_UNIT_FILL_FORE_SCHEMECOLOR_INDEX_2_BRIGHTNESS" val="-0.25"/>
  <p:tag name="KSO_WM_UNIT_FILL_FORE_SCHEMECOLOR_INDEX_2" val="9"/>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68_3*l_h_i*1_1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21"/>
  <p:tag name="KSO_WM_UNIT_FILL_FORE_SCHEMECOLOR_INDEX_1_TRANS" val="0"/>
  <p:tag name="KSO_WM_UNIT_FILL_FORE_SCHEMECOLOR_INDEX_2_BRIGHTNESS" val="-0.25"/>
  <p:tag name="KSO_WM_UNIT_FILL_FORE_SCHEMECOLOR_INDEX_2" val="5"/>
  <p:tag name="KSO_WM_UNIT_FILL_FORE_SCHEMECOLOR_INDEX_2_POS" val="0.78"/>
  <p:tag name="KSO_WM_UNIT_FILL_FORE_SCHEMECOLOR_INDEX_2_TRANS" val="0"/>
  <p:tag name="KSO_WM_UNIT_FILL_FORE_SCHEMECOLOR_INDEX_3_BRIGHTNESS" val="-0.25"/>
  <p:tag name="KSO_WM_UNIT_FILL_FORE_SCHEMECOLOR_INDEX_3" val="5"/>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768_3*l_h_i*1_1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68_3*l_h_i*1_1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768_3*l_h_i*1_1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768_3*l_h_i*1_3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768_3*l_h_i*1_2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768_3*l_h_i*1_4_4"/>
  <p:tag name="KSO_WM_TEMPLATE_CATEGORY" val="diagram"/>
  <p:tag name="KSO_WM_TEMPLATE_INDEX" val="20228768"/>
  <p:tag name="KSO_WM_UNIT_LAYERLEVEL" val="1_1_1"/>
  <p:tag name="KSO_WM_TAG_VERSION" val="1.0"/>
  <p:tag name="KSO_WM_BEAUTIFY_FLAG" val="#wm#"/>
  <p:tag name="KSO_WM_UNIT_USESOURCEFORMAT_APPLY" val="1"/>
  <p:tag name="KSO_WM_DIAGRAM_VIRTUALLY_FRAME" val="{&quot;height&quot;:423.9999999999999,&quot;left&quot;:108.2248031496063,&quot;top&quot;:56.000000000000014,&quot;width&quot;:829.3566141732283}"/>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8*i*8"/>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8*i*9"/>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8*i*10"/>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9*i*8"/>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9*i*9"/>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9*i*10"/>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0*i*8"/>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0*i*9"/>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0*i*1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frame"/>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3*i*8"/>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3*i*9"/>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3*i*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leftRight"/>
  <p:tag name="KSO_WM_SLIDE_BK_DARK_LIGHT" val="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4*i*8"/>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4*i*9"/>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4*i*10"/>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topBottom"/>
  <p:tag name="KSO_WM_SLIDE_BK_DARK_LIGHT" val="2"/>
</p:tagLst>
</file>

<file path=ppt/tags/tag20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5*i*8"/>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5*i*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5*i*10"/>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bottomTop"/>
  <p:tag name="KSO_WM_SLIDE_BK_DARK_LIGHT" val="2"/>
</p:tagLst>
</file>

<file path=ppt/tags/tag21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2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8"/>
  <p:tag name="KSO_WM_UNIT_ID" val="_16*i*8"/>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9"/>
  <p:tag name="KSO_WM_UNIT_ID" val="_16*i*9"/>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0"/>
  <p:tag name="KSO_WM_UNIT_ID" val="_16*i*10"/>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7*i*4"/>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5"/>
  <p:tag name="KSO_WM_UNIT_ID" val="_17*i*5"/>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6"/>
  <p:tag name="KSO_WM_UNIT_ID" val="_17*i*6"/>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7"/>
  <p:tag name="KSO_WM_UNIT_ID" val="_17*i*7"/>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7.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8.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49.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2.xml><?xml version="1.0" encoding="utf-8"?>
<p:tagLst xmlns:a="http://schemas.openxmlformats.org/drawingml/2006/main" xmlns:r="http://schemas.openxmlformats.org/officeDocument/2006/relationships"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3.xml><?xml version="1.0" encoding="utf-8"?>
<p:tagLst xmlns:a="http://schemas.openxmlformats.org/drawingml/2006/main" xmlns:r="http://schemas.openxmlformats.org/officeDocument/2006/relationships"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4.xml><?xml version="1.0" encoding="utf-8"?>
<p:tagLst xmlns:a="http://schemas.openxmlformats.org/drawingml/2006/main" xmlns:r="http://schemas.openxmlformats.org/officeDocument/2006/relationships"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5.xml><?xml version="1.0" encoding="utf-8"?>
<p:tagLst xmlns:a="http://schemas.openxmlformats.org/drawingml/2006/main" xmlns:r="http://schemas.openxmlformats.org/officeDocument/2006/relationships"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6.xml><?xml version="1.0" encoding="utf-8"?>
<p:tagLst xmlns:a="http://schemas.openxmlformats.org/drawingml/2006/main" xmlns:r="http://schemas.openxmlformats.org/officeDocument/2006/relationships"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7.xml><?xml version="1.0" encoding="utf-8"?>
<p:tagLst xmlns:a="http://schemas.openxmlformats.org/drawingml/2006/main" xmlns:r="http://schemas.openxmlformats.org/officeDocument/2006/relationships"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8.xml><?xml version="1.0" encoding="utf-8"?>
<p:tagLst xmlns:a="http://schemas.openxmlformats.org/drawingml/2006/main" xmlns:r="http://schemas.openxmlformats.org/officeDocument/2006/relationships"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59.xml><?xml version="1.0" encoding="utf-8"?>
<p:tagLst xmlns:a="http://schemas.openxmlformats.org/drawingml/2006/main" xmlns:r="http://schemas.openxmlformats.org/officeDocument/2006/relationships"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1.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2.xml><?xml version="1.0" encoding="utf-8"?>
<p:tagLst xmlns:a="http://schemas.openxmlformats.org/drawingml/2006/main" xmlns:r="http://schemas.openxmlformats.org/officeDocument/2006/relationships"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3.xml><?xml version="1.0" encoding="utf-8"?>
<p:tagLst xmlns:a="http://schemas.openxmlformats.org/drawingml/2006/main" xmlns:r="http://schemas.openxmlformats.org/officeDocument/2006/relationships"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4.xml><?xml version="1.0" encoding="utf-8"?>
<p:tagLst xmlns:a="http://schemas.openxmlformats.org/drawingml/2006/main" xmlns:r="http://schemas.openxmlformats.org/officeDocument/2006/relationships"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5.xml><?xml version="1.0" encoding="utf-8"?>
<p:tagLst xmlns:a="http://schemas.openxmlformats.org/drawingml/2006/main" xmlns:r="http://schemas.openxmlformats.org/officeDocument/2006/relationships"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6.xml><?xml version="1.0" encoding="utf-8"?>
<p:tagLst xmlns:a="http://schemas.openxmlformats.org/drawingml/2006/main" xmlns:r="http://schemas.openxmlformats.org/officeDocument/2006/relationships"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7.xml><?xml version="1.0" encoding="utf-8"?>
<p:tagLst xmlns:a="http://schemas.openxmlformats.org/drawingml/2006/main" xmlns:r="http://schemas.openxmlformats.org/officeDocument/2006/relationships"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8.xml><?xml version="1.0" encoding="utf-8"?>
<p:tagLst xmlns:a="http://schemas.openxmlformats.org/drawingml/2006/main" xmlns:r="http://schemas.openxmlformats.org/officeDocument/2006/relationships" xmlns:p="http://schemas.openxmlformats.org/presentationml/2006/main">
  <p:tag name="KSO_WM_UNIT_TYPE" val="i"/>
  <p:tag name="KSO_WM_UNIT_INDEX" val="20"/>
  <p:tag name="KSO_WM_BEAUTIFY_FLAG" val="#wm#"/>
  <p:tag name="KSO_WM_TAG_VERSION" val="3.0"/>
  <p:tag name="KSO_WM_UNIT_ID" val="_1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INDEX" val="21"/>
  <p:tag name="KSO_WM_BEAUTIFY_FLAG" val="#wm#"/>
  <p:tag name="KSO_WM_TAG_VERSION" val="3.0"/>
  <p:tag name="KSO_WM_UNIT_ID" val="_1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TYPE" val="i"/>
  <p:tag name="KSO_WM_UNIT_INDEX" val="22"/>
  <p:tag name="KSO_WM_BEAUTIFY_FLAG" val="#wm#"/>
  <p:tag name="KSO_WM_TAG_VERSION" val="3.0"/>
  <p:tag name="KSO_WM_UNIT_ID" val="_11*i*2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1.xml><?xml version="1.0" encoding="utf-8"?>
<p:tagLst xmlns:a="http://schemas.openxmlformats.org/drawingml/2006/main" xmlns:r="http://schemas.openxmlformats.org/officeDocument/2006/relationships" xmlns:p="http://schemas.openxmlformats.org/presentationml/2006/main">
  <p:tag name="KSO_WM_UNIT_TYPE" val="i"/>
  <p:tag name="KSO_WM_UNIT_INDEX" val="23"/>
  <p:tag name="KSO_WM_BEAUTIFY_FLAG" val="#wm#"/>
  <p:tag name="KSO_WM_TAG_VERSION" val="3.0"/>
  <p:tag name="KSO_WM_UNIT_ID" val="_11*i*2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2.xml><?xml version="1.0" encoding="utf-8"?>
<p:tagLst xmlns:a="http://schemas.openxmlformats.org/drawingml/2006/main" xmlns:r="http://schemas.openxmlformats.org/officeDocument/2006/relationships" xmlns:p="http://schemas.openxmlformats.org/presentationml/2006/main">
  <p:tag name="KSO_WM_UNIT_TYPE" val="i"/>
  <p:tag name="KSO_WM_UNIT_INDEX" val="24"/>
  <p:tag name="KSO_WM_BEAUTIFY_FLAG" val="#wm#"/>
  <p:tag name="KSO_WM_TAG_VERSION" val="3.0"/>
  <p:tag name="KSO_WM_UNIT_ID" val="_11*i*2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3.xml><?xml version="1.0" encoding="utf-8"?>
<p:tagLst xmlns:a="http://schemas.openxmlformats.org/drawingml/2006/main" xmlns:r="http://schemas.openxmlformats.org/officeDocument/2006/relationships" xmlns:p="http://schemas.openxmlformats.org/presentationml/2006/main">
  <p:tag name="KSO_WM_UNIT_TYPE" val="i"/>
  <p:tag name="KSO_WM_UNIT_INDEX" val="25"/>
  <p:tag name="KSO_WM_BEAUTIFY_FLAG" val="#wm#"/>
  <p:tag name="KSO_WM_TAG_VERSION" val="3.0"/>
  <p:tag name="KSO_WM_UNIT_ID" val="_11*i*2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4.xml><?xml version="1.0" encoding="utf-8"?>
<p:tagLst xmlns:a="http://schemas.openxmlformats.org/drawingml/2006/main" xmlns:r="http://schemas.openxmlformats.org/officeDocument/2006/relationships" xmlns:p="http://schemas.openxmlformats.org/presentationml/2006/main">
  <p:tag name="KSO_WM_UNIT_TYPE" val="i"/>
  <p:tag name="KSO_WM_UNIT_INDEX" val="26"/>
  <p:tag name="KSO_WM_BEAUTIFY_FLAG" val="#wm#"/>
  <p:tag name="KSO_WM_TAG_VERSION" val="3.0"/>
  <p:tag name="KSO_WM_UNIT_ID" val="_11*i*2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5.xml><?xml version="1.0" encoding="utf-8"?>
<p:tagLst xmlns:a="http://schemas.openxmlformats.org/drawingml/2006/main" xmlns:r="http://schemas.openxmlformats.org/officeDocument/2006/relationships" xmlns:p="http://schemas.openxmlformats.org/presentationml/2006/main">
  <p:tag name="KSO_WM_UNIT_TYPE" val="i"/>
  <p:tag name="KSO_WM_UNIT_INDEX" val="27"/>
  <p:tag name="KSO_WM_BEAUTIFY_FLAG" val="#wm#"/>
  <p:tag name="KSO_WM_TAG_VERSION" val="3.0"/>
  <p:tag name="KSO_WM_UNIT_ID" val="_11*i*2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6.xml><?xml version="1.0" encoding="utf-8"?>
<p:tagLst xmlns:a="http://schemas.openxmlformats.org/drawingml/2006/main" xmlns:r="http://schemas.openxmlformats.org/officeDocument/2006/relationships" xmlns:p="http://schemas.openxmlformats.org/presentationml/2006/main">
  <p:tag name="KSO_WM_UNIT_TYPE" val="i"/>
  <p:tag name="KSO_WM_UNIT_INDEX" val="28"/>
  <p:tag name="KSO_WM_BEAUTIFY_FLAG" val="#wm#"/>
  <p:tag name="KSO_WM_TAG_VERSION" val="3.0"/>
  <p:tag name="KSO_WM_UNIT_ID" val="_11*i*2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7.xml><?xml version="1.0" encoding="utf-8"?>
<p:tagLst xmlns:a="http://schemas.openxmlformats.org/drawingml/2006/main" xmlns:r="http://schemas.openxmlformats.org/officeDocument/2006/relationships" xmlns:p="http://schemas.openxmlformats.org/presentationml/2006/main">
  <p:tag name="KSO_WM_UNIT_TYPE" val="i"/>
  <p:tag name="KSO_WM_UNIT_INDEX" val="29"/>
  <p:tag name="KSO_WM_BEAUTIFY_FLAG" val="#wm#"/>
  <p:tag name="KSO_WM_TAG_VERSION" val="3.0"/>
  <p:tag name="KSO_WM_UNIT_ID" val="_11*i*2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8.xml><?xml version="1.0" encoding="utf-8"?>
<p:tagLst xmlns:a="http://schemas.openxmlformats.org/drawingml/2006/main" xmlns:r="http://schemas.openxmlformats.org/officeDocument/2006/relationships" xmlns:p="http://schemas.openxmlformats.org/presentationml/2006/main">
  <p:tag name="KSO_WM_UNIT_TYPE" val="i"/>
  <p:tag name="KSO_WM_UNIT_INDEX" val="30"/>
  <p:tag name="KSO_WM_BEAUTIFY_FLAG" val="#wm#"/>
  <p:tag name="KSO_WM_TAG_VERSION" val="3.0"/>
  <p:tag name="KSO_WM_UNIT_ID" val="_11*i*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79.xml><?xml version="1.0" encoding="utf-8"?>
<p:tagLst xmlns:a="http://schemas.openxmlformats.org/drawingml/2006/main" xmlns:r="http://schemas.openxmlformats.org/officeDocument/2006/relationships" xmlns:p="http://schemas.openxmlformats.org/presentationml/2006/main">
  <p:tag name="KSO_WM_UNIT_TYPE" val="i"/>
  <p:tag name="KSO_WM_UNIT_INDEX" val="31"/>
  <p:tag name="KSO_WM_BEAUTIFY_FLAG" val="#wm#"/>
  <p:tag name="KSO_WM_TAG_VERSION" val="3.0"/>
  <p:tag name="KSO_WM_UNIT_ID" val="_11*i*3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INDEX" val="32"/>
  <p:tag name="KSO_WM_BEAUTIFY_FLAG" val="#wm#"/>
  <p:tag name="KSO_WM_TAG_VERSION" val="3.0"/>
  <p:tag name="KSO_WM_UNIT_ID" val="_11*i*3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1.xml><?xml version="1.0" encoding="utf-8"?>
<p:tagLst xmlns:a="http://schemas.openxmlformats.org/drawingml/2006/main" xmlns:r="http://schemas.openxmlformats.org/officeDocument/2006/relationships" xmlns:p="http://schemas.openxmlformats.org/presentationml/2006/main">
  <p:tag name="KSO_WM_UNIT_TYPE" val="i"/>
  <p:tag name="KSO_WM_UNIT_INDEX" val="33"/>
  <p:tag name="KSO_WM_BEAUTIFY_FLAG" val="#wm#"/>
  <p:tag name="KSO_WM_TAG_VERSION" val="3.0"/>
  <p:tag name="KSO_WM_UNIT_ID" val="_11*i*3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2.xml><?xml version="1.0" encoding="utf-8"?>
<p:tagLst xmlns:a="http://schemas.openxmlformats.org/drawingml/2006/main" xmlns:r="http://schemas.openxmlformats.org/officeDocument/2006/relationships" xmlns:p="http://schemas.openxmlformats.org/presentationml/2006/main">
  <p:tag name="KSO_WM_UNIT_TYPE" val="i"/>
  <p:tag name="KSO_WM_UNIT_INDEX" val="34"/>
  <p:tag name="KSO_WM_BEAUTIFY_FLAG" val="#wm#"/>
  <p:tag name="KSO_WM_TAG_VERSION" val="3.0"/>
  <p:tag name="KSO_WM_UNIT_ID" val="_11*i*3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3.xml><?xml version="1.0" encoding="utf-8"?>
<p:tagLst xmlns:a="http://schemas.openxmlformats.org/drawingml/2006/main" xmlns:r="http://schemas.openxmlformats.org/officeDocument/2006/relationships" xmlns:p="http://schemas.openxmlformats.org/presentationml/2006/main">
  <p:tag name="KSO_WM_UNIT_ID" val="_11*i*3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YPE" val="i"/>
  <p:tag name="KSO_WM_UNIT_INDEX" val="35"/>
  <p:tag name="KSO_WM_TEMPLATE_INDEX" val="40490277"/>
  <p:tag name="KSO_WM_TEMPLATE_CATEGORY" val="custom"/>
</p:tagLst>
</file>

<file path=ppt/tags/tag284.xml><?xml version="1.0" encoding="utf-8"?>
<p:tagLst xmlns:a="http://schemas.openxmlformats.org/drawingml/2006/main" xmlns:r="http://schemas.openxmlformats.org/officeDocument/2006/relationships" xmlns:p="http://schemas.openxmlformats.org/presentationml/2006/main">
  <p:tag name="KSO_WM_UNIT_TYPE" val="b"/>
  <p:tag name="KSO_WM_BEAUTIFY_FLAG" val="#wm#"/>
  <p:tag name="KSO_WM_UNIT_INDEX" val="1"/>
  <p:tag name="KSO_WM_UNIT_TEXT_TYPE" val="1"/>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UNIT_INDEX" val="1"/>
  <p:tag name="KSO_WM_UNIT_TEXT_TYPE" val="1"/>
  <p:tag name="KSO_WM_LAYOUT_CHECK_HASH" val="70a81d6a7f94768b09b61f79ee978c90b81fe0aa"/>
  <p:tag name="KSO_WM_NEWLAYOUT_ID" val="8224"/>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286.xml><?xml version="1.0" encoding="utf-8"?>
<p:tagLst xmlns:a="http://schemas.openxmlformats.org/drawingml/2006/main" xmlns:r="http://schemas.openxmlformats.org/officeDocument/2006/relationships" xmlns:p="http://schemas.openxmlformats.org/presentationml/2006/main">
  <p:tag name="KSO_WM_TEMPLATE_THUMBS_INDEX" val="1、2、3、4、5、6、7、8、9、10、11、12、13、15"/>
  <p:tag name="KSO_WM_SLIDE_ID" val="custom20202582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82"/>
  <p:tag name="KSO_WM_SLIDE_LAYOUT" val="a_b_f_j"/>
  <p:tag name="KSO_WM_SLIDE_LAYOUT_CNT" val="1_1_2_1"/>
</p:tagLst>
</file>

<file path=ppt/tags/tag28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02582_1*f*1"/>
  <p:tag name="KSO_WM_TEMPLATE_CATEGORY" val="custom"/>
  <p:tag name="KSO_WM_TEMPLATE_INDEX" val="20202582"/>
  <p:tag name="KSO_WM_UNIT_LAYERLEVEL" val="1"/>
  <p:tag name="KSO_WM_TAG_VERSION" val="1.0"/>
  <p:tag name="KSO_WM_BEAUTIFY_FLAG" val="#wm#"/>
  <p:tag name="KSO_WM_UNIT_SUBTYPE" val="b"/>
  <p:tag name="KSO_WM_UNIT_TEXT_FILL_FORE_SCHEMECOLOR_INDEX_BRIGHTNESS" val="0.15"/>
  <p:tag name="KSO_WM_UNIT_TEXT_FILL_FORE_SCHEMECOLOR_INDEX" val="13"/>
  <p:tag name="KSO_WM_UNIT_TEXT_FILL_TYPE" val="1"/>
</p:tagLst>
</file>

<file path=ppt/tags/tag28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极简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82_1*a*1"/>
  <p:tag name="KSO_WM_TEMPLATE_CATEGORY" val="custom"/>
  <p:tag name="KSO_WM_TEMPLATE_INDEX" val="20202582"/>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289.xml><?xml version="1.0" encoding="utf-8"?>
<p:tagLst xmlns:a="http://schemas.openxmlformats.org/drawingml/2006/main" xmlns:r="http://schemas.openxmlformats.org/officeDocument/2006/relationships" xmlns:p="http://schemas.openxmlformats.org/presentationml/2006/main">
  <p:tag name="KSO_WM_SLIDE_ID" val="custom20202582_6"/>
  <p:tag name="KSO_WM_TEMPLATE_SUBCATEGORY" val="0"/>
  <p:tag name="KSO_WM_TEMPLATE_MASTER_TYPE" val="1"/>
  <p:tag name="KSO_WM_TEMPLATE_COLOR_TYPE" val="1"/>
  <p:tag name="KSO_WM_SLIDE_TYPE" val="contents"/>
  <p:tag name="KSO_WM_SLIDE_SUBTYPE" val="diag"/>
  <p:tag name="KSO_WM_SLIDE_ITEM_CNT" val="6"/>
  <p:tag name="KSO_WM_SLIDE_INDEX" val="6"/>
  <p:tag name="KSO_WM_DIAGRAM_GROUP_CODE" val="l1-1"/>
  <p:tag name="KSO_WM_SLIDE_DIAGTYPE" val="l"/>
  <p:tag name="KSO_WM_TAG_VERSION" val="1.0"/>
  <p:tag name="KSO_WM_BEAUTIFY_FLAG" val="#wm#"/>
  <p:tag name="KSO_WM_TEMPLATE_CATEGORY" val="custom"/>
  <p:tag name="KSO_WM_TEMPLATE_INDEX" val="20202582"/>
  <p:tag name="KSO_WM_SLIDE_LAYOUT" val="a_b_l"/>
  <p:tag name="KSO_WM_SLIDE_LAYOUT_CNT" val="1_1_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582_6*l_h_i*1_1_1"/>
  <p:tag name="KSO_WM_TEMPLATE_CATEGORY" val="custom"/>
  <p:tag name="KSO_WM_TEMPLATE_INDEX" val="20202582"/>
  <p:tag name="KSO_WM_UNIT_LAYERLEVEL" val="1_1_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582_6*l_h_a*1_1_1"/>
  <p:tag name="KSO_WM_TEMPLATE_CATEGORY" val="custom"/>
  <p:tag name="KSO_WM_TEMPLATE_INDEX" val="20202582"/>
  <p:tag name="KSO_WM_UNIT_LAYERLEVEL" val="1_1_1"/>
  <p:tag name="KSO_WM_TAG_VERSION" val="1.0"/>
  <p:tag name="KSO_WM_BEAUTIFY_FLAG" val="#wm#"/>
  <p:tag name="KSO_WM_UNIT_ISNUMDGMTITLE" val="0"/>
</p:tagLst>
</file>

<file path=ppt/tags/tag29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582_6*l_h_a*1_2_1"/>
  <p:tag name="KSO_WM_TEMPLATE_CATEGORY" val="custom"/>
  <p:tag name="KSO_WM_TEMPLATE_INDEX" val="20202582"/>
  <p:tag name="KSO_WM_UNIT_LAYERLEVEL" val="1_1_1"/>
  <p:tag name="KSO_WM_TAG_VERSION" val="1.0"/>
  <p:tag name="KSO_WM_BEAUTIFY_FLAG" val="#wm#"/>
  <p:tag name="KSO_WM_UNIT_ISNUMDGMTITLE" val="0"/>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582_6*l_h_i*1_2_1"/>
  <p:tag name="KSO_WM_TEMPLATE_CATEGORY" val="custom"/>
  <p:tag name="KSO_WM_TEMPLATE_INDEX" val="20202582"/>
  <p:tag name="KSO_WM_UNIT_LAYERLEVEL" val="1_1_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582_6*l_h_a*1_3_1"/>
  <p:tag name="KSO_WM_TEMPLATE_CATEGORY" val="custom"/>
  <p:tag name="KSO_WM_TEMPLATE_INDEX" val="20202582"/>
  <p:tag name="KSO_WM_UNIT_LAYERLEVEL" val="1_1_1"/>
  <p:tag name="KSO_WM_TAG_VERSION" val="1.0"/>
  <p:tag name="KSO_WM_BEAUTIFY_FLAG" val="#wm#"/>
  <p:tag name="KSO_WM_UNIT_ISNUMDGMTITLE" val="0"/>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582_6*l_h_i*1_3_1"/>
  <p:tag name="KSO_WM_TEMPLATE_CATEGORY" val="custom"/>
  <p:tag name="KSO_WM_TEMPLATE_INDEX" val="20202582"/>
  <p:tag name="KSO_WM_UNIT_LAYERLEVEL" val="1_1_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582_6*l_h_a*1_4_1"/>
  <p:tag name="KSO_WM_TEMPLATE_CATEGORY" val="custom"/>
  <p:tag name="KSO_WM_TEMPLATE_INDEX" val="20202582"/>
  <p:tag name="KSO_WM_UNIT_LAYERLEVEL" val="1_1_1"/>
  <p:tag name="KSO_WM_TAG_VERSION" val="1.0"/>
  <p:tag name="KSO_WM_BEAUTIFY_FLAG" val="#wm#"/>
  <p:tag name="KSO_WM_UNIT_ISNUMDGMTITLE" val="0"/>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582_6*l_h_i*1_4_1"/>
  <p:tag name="KSO_WM_TEMPLATE_CATEGORY" val="custom"/>
  <p:tag name="KSO_WM_TEMPLATE_INDEX" val="20202582"/>
  <p:tag name="KSO_WM_UNIT_LAYERLEVEL" val="1_1_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582_6*a*1"/>
  <p:tag name="KSO_WM_TEMPLATE_CATEGORY" val="custom"/>
  <p:tag name="KSO_WM_TEMPLATE_INDEX" val="20202582"/>
  <p:tag name="KSO_WM_UNIT_LAYERLEVEL" val="1"/>
  <p:tag name="KSO_WM_TAG_VERSION" val="1.0"/>
  <p:tag name="KSO_WM_BEAUTIFY_FLAG" val="#wm#"/>
  <p:tag name="KSO_WM_UNIT_ISNUMDGMTITLE" val="0"/>
</p:tagLst>
</file>

<file path=ppt/tags/tag2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Contents"/>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02582_6*b*1"/>
  <p:tag name="KSO_WM_TEMPLATE_CATEGORY" val="custom"/>
  <p:tag name="KSO_WM_TEMPLATE_INDEX" val="20202582"/>
  <p:tag name="KSO_WM_UNIT_LAYERLEVEL" val="1"/>
  <p:tag name="KSO_WM_TAG_VERSION" val="1.0"/>
  <p:tag name="KSO_WM_BEAUTIFY_FLAG" val="#wm#"/>
  <p:tag name="KSO_WM_UNIT_ISNUMDGMTITLE"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custom20202582_6*l_h_a*1_5_1"/>
  <p:tag name="KSO_WM_TEMPLATE_CATEGORY" val="custom"/>
  <p:tag name="KSO_WM_TEMPLATE_INDEX" val="20202582"/>
  <p:tag name="KSO_WM_UNIT_LAYERLEVEL" val="1_1_1"/>
  <p:tag name="KSO_WM_TAG_VERSION" val="1.0"/>
  <p:tag name="KSO_WM_BEAUTIFY_FLAG" val="#wm#"/>
  <p:tag name="KSO_WM_UNIT_ISNUMDGMTITLE" val="0"/>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custom20202582_6*l_h_i*1_5_1"/>
  <p:tag name="KSO_WM_TEMPLATE_CATEGORY" val="custom"/>
  <p:tag name="KSO_WM_TEMPLATE_INDEX" val="20202582"/>
  <p:tag name="KSO_WM_UNIT_LAYERLEVEL" val="1_1_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custom20202582_6*l_h_a*1_6_1"/>
  <p:tag name="KSO_WM_TEMPLATE_CATEGORY" val="custom"/>
  <p:tag name="KSO_WM_TEMPLATE_INDEX" val="20202582"/>
  <p:tag name="KSO_WM_UNIT_LAYERLEVEL" val="1_1_1"/>
  <p:tag name="KSO_WM_TAG_VERSION" val="1.0"/>
  <p:tag name="KSO_WM_BEAUTIFY_FLAG" val="#wm#"/>
  <p:tag name="KSO_WM_UNIT_ISNUMDGMTITLE" val="0"/>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custom20202582_6*l_h_i*1_6_1"/>
  <p:tag name="KSO_WM_TEMPLATE_CATEGORY" val="custom"/>
  <p:tag name="KSO_WM_TEMPLATE_INDEX" val="20202582"/>
  <p:tag name="KSO_WM_UNIT_LAYERLEVEL" val="1_1_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custom20202582_6*l_h_a*1_5_1"/>
  <p:tag name="KSO_WM_TEMPLATE_CATEGORY" val="custom"/>
  <p:tag name="KSO_WM_TEMPLATE_INDEX" val="20202582"/>
  <p:tag name="KSO_WM_UNIT_LAYERLEVEL" val="1_1_1"/>
  <p:tag name="KSO_WM_TAG_VERSION" val="1.0"/>
  <p:tag name="KSO_WM_BEAUTIFY_FLAG" val="#wm#"/>
  <p:tag name="KSO_WM_UNIT_ISNUMDGMTITLE" val="0"/>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custom20202582_6*l_h_i*1_5_1"/>
  <p:tag name="KSO_WM_TEMPLATE_CATEGORY" val="custom"/>
  <p:tag name="KSO_WM_TEMPLATE_INDEX" val="20202582"/>
  <p:tag name="KSO_WM_UNIT_LAYERLEVEL" val="1_1_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0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1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2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2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3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2*i*8"/>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4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4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2*i*9"/>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 name="KSO_WM_UNIT_TYPE" val="i"/>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35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5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2*i*8"/>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2*i*10"/>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2*i*9"/>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2*i*10"/>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277"/>
  <p:tag name="KSO_WM_SLIDE_HAS_MASK" val="0"/>
  <p:tag name="KSO_WM_SLIDE_ID" val="custom40490277_9"/>
  <p:tag name="KSO_WM_SLIDE_INDEX" val="5"/>
  <p:tag name="KSO_WM_SLIDE_ITEM_CNT" val="0"/>
  <p:tag name="KSO_WM_SLIDE_LAYOUT" val="a_b"/>
  <p:tag name="KSO_WM_SLIDE_LAYOUT_CNT" val="1_1"/>
  <p:tag name="KSO_WM_SLIDE_TYPE" val="endPage"/>
  <p:tag name="KSO_WM_TAG_VERSION" val="3.0"/>
  <p:tag name="KSO_WM_TEMPLATE_MASTER_TYPE" val="0"/>
  <p:tag name="KSO_WM_TEMPLATE_SLIDE_ID" val="slide_06be46c9219ad451"/>
  <p:tag name="KSO_WM_TEMPLATE_SUBCATEGORY" val="29"/>
</p:tagLst>
</file>

<file path=ppt/tags/tag363.xml><?xml version="1.0" encoding="utf-8"?>
<p:tagLst xmlns:a="http://schemas.openxmlformats.org/drawingml/2006/main" xmlns:r="http://schemas.openxmlformats.org/officeDocument/2006/relationships" xmlns:p="http://schemas.openxmlformats.org/presentationml/2006/main">
  <p:tag name="KSO_WM_UNIT_TYPE" val="b"/>
  <p:tag name="KSO_WM_BEAUTIFY_FLAG" val="#wm#"/>
  <p:tag name="KSO_WM_UNIT_INDEX" val="1"/>
  <p:tag name="KSO_WM_UNIT_TEXT_TYPE" val="1"/>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364.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UNIT_INDEX" val="1"/>
  <p:tag name="KSO_WM_UNIT_TEXT_TYPE" val="1"/>
  <p:tag name="KSO_WM_LAYOUT_CHECK_HASH" val="70a81d6a7f94768b09b61f79ee978c90b81fe0aa"/>
  <p:tag name="KSO_WM_NEWLAYOUT_ID" val="8224"/>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77"/>
  <p:tag name="KSO_WM_TEMPLATE_CATEGORY" val="custo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COLOR_TYPE" val="1"/>
  <p:tag name="KSO_WM_TEMPLATE_THUMBS_INDEX" val="1、2、3、4、5、6、7、8、9、10、11、12、13、15"/>
  <p:tag name="KSO_WM_TEMPLATE_MASTER_THUMB_INDEX" val="12"/>
  <p:tag name="KSO_WM_UNIT_SHOW_EDIT_AREA_INDICATION" val="0"/>
  <p:tag name="KSO_WM_TAG_VERSION" val="1.0"/>
  <p:tag name="KSO_WM_BEAUTIFY_FLAG" val="#wm#"/>
  <p:tag name="KSO_WM_TEMPLATE_CATEGORY" val="custom"/>
  <p:tag name="KSO_WM_TEMPLATE_INDEX" val="20202582"/>
  <p:tag name="KSO_WM_TEMPLATE_MASTER_TYPE"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4*i*8"/>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4*i*9"/>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4*i*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5*i*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5*i*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5*i*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DIAGRAM_IS_NEED_ADD_PATH_ANIM" val="0"/>
  <p:tag name="KSO_WM_SLIDE_BACKGROUND_TYPE" val="general"/>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68_3*l_h_i*1_2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21"/>
  <p:tag name="KSO_WM_UNIT_FILL_FORE_SCHEMECOLOR_INDEX_1_TRANS" val="0"/>
  <p:tag name="KSO_WM_UNIT_FILL_FORE_SCHEMECOLOR_INDEX_2_BRIGHTNESS" val="-0.25"/>
  <p:tag name="KSO_WM_UNIT_FILL_FORE_SCHEMECOLOR_INDEX_2" val="7"/>
  <p:tag name="KSO_WM_UNIT_FILL_FORE_SCHEMECOLOR_INDEX_2_POS" val="0.78"/>
  <p:tag name="KSO_WM_UNIT_FILL_FORE_SCHEMECOLOR_INDEX_2_TRANS" val="0"/>
  <p:tag name="KSO_WM_UNIT_FILL_FORE_SCHEMECOLOR_INDEX_3_BRIGHTNESS" val="-0.25"/>
  <p:tag name="KSO_WM_UNIT_FILL_FORE_SCHEMECOLOR_INDEX_3" val="7"/>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768_3*l_h_i*1_2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68_3*l_h_i*1_2_3"/>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1"/>
  <p:tag name="KSO_WM_UNIT_FILL_FORE_SCHEMECOLOR_INDEX_2_TRANS" val="0"/>
  <p:tag name="KSO_WM_UNIT_FILL_GRADIENT_TYPE" val="0"/>
  <p:tag name="KSO_WM_UNIT_FILL_GRADIENT_ANGLE" val="180"/>
  <p:tag name="KSO_WM_UNIT_FILL_GRADIENT_DIRECTION" val="4"/>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68_3*l_h_i*1_3_1"/>
  <p:tag name="KSO_WM_TEMPLATE_CATEGORY" val="diagram"/>
  <p:tag name="KSO_WM_TEMPLATE_INDEX" val="20228768"/>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21"/>
  <p:tag name="KSO_WM_UNIT_FILL_FORE_SCHEMECOLOR_INDEX_1_TRANS" val="0"/>
  <p:tag name="KSO_WM_UNIT_FILL_FORE_SCHEMECOLOR_INDEX_2_BRIGHTNESS" val="-0.25"/>
  <p:tag name="KSO_WM_UNIT_FILL_FORE_SCHEMECOLOR_INDEX_2" val="8"/>
  <p:tag name="KSO_WM_UNIT_FILL_FORE_SCHEMECOLOR_INDEX_2_POS" val="0.78"/>
  <p:tag name="KSO_WM_UNIT_FILL_FORE_SCHEMECOLOR_INDEX_2_TRANS" val="0"/>
  <p:tag name="KSO_WM_UNIT_FILL_FORE_SCHEMECOLOR_INDEX_3_BRIGHTNESS" val="-0.25"/>
  <p:tag name="KSO_WM_UNIT_FILL_FORE_SCHEMECOLOR_INDEX_3" val="8"/>
  <p:tag name="KSO_WM_UNIT_FILL_FORE_SCHEMECOLOR_INDEX_3_POS" val="1"/>
  <p:tag name="KSO_WM_UNIT_FILL_FORE_SCHEMECOLOR_INDEX_3_TRANS" val="0"/>
  <p:tag name="KSO_WM_UNIT_FILL_GRADIENT_TYPE" val="0"/>
  <p:tag name="KSO_WM_UNIT_FILL_GRADIENT_ANGLE" val="180"/>
  <p:tag name="KSO_WM_UNIT_FILL_GRADIENT_DIRECTION" val="4"/>
  <p:tag name="KSO_WM_UNIT_FILL_TYPE" val="3"/>
  <p:tag name="KSO_WM_UNIT_SHADOW_SCHEMECOLOR_INDEX_BRIGHTNESS" val="-0.5"/>
  <p:tag name="KSO_WM_UNIT_SHADOW_SCHEMECOLOR_INDEX" val="16"/>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768_3*l_h_i*1_3_2"/>
  <p:tag name="KSO_WM_TEMPLATE_CATEGORY" val="diagram"/>
  <p:tag name="KSO_WM_TEMPLATE_INDEX" val="2022876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3.9999999999999,&quot;left&quot;:108.2248031496063,&quot;top&quot;:56.000000000000014,&quot;width&quot;:829.3566141732283}"/>
</p:tagLst>
</file>

<file path=ppt/theme/theme1.xml><?xml version="1.0" encoding="utf-8"?>
<a:theme xmlns:a="http://schemas.openxmlformats.org/drawingml/2006/main" name="主题1">
  <a:themeElements>
    <a:clrScheme name="">
      <a:dk1>
        <a:srgbClr val="000000"/>
      </a:dk1>
      <a:lt1>
        <a:srgbClr val="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2FB8C694-DFA5-44EC-84BC-87CEB2B549D3}" vid="{3351538D-EFF7-4E2F-8D64-06C2477015B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1827</TotalTime>
  <Words>27752</Words>
  <Application>Microsoft Office PowerPoint</Application>
  <PresentationFormat>宽屏</PresentationFormat>
  <Paragraphs>724</Paragraphs>
  <Slides>254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254</vt:i4>
      </vt:variant>
    </vt:vector>
  </HeadingPairs>
  <TitlesOfParts>
    <vt:vector size="260" baseType="lpstr">
      <vt:lpstr>等线</vt:lpstr>
      <vt:lpstr>汉仪旗黑-85S</vt:lpstr>
      <vt:lpstr>微软雅黑</vt:lpstr>
      <vt:lpstr>Arial</vt:lpstr>
      <vt:lpstr>Cambria Math</vt:lpstr>
      <vt:lpstr>主题1</vt:lpstr>
      <vt:lpstr>模块二 汽车发动机构造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汽车构造</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天 夏</dc:creator>
  <cp:lastModifiedBy>天 夏</cp:lastModifiedBy>
  <cp:revision>23</cp:revision>
  <dcterms:created xsi:type="dcterms:W3CDTF">2025-09-30T00:44:51Z</dcterms:created>
  <dcterms:modified xsi:type="dcterms:W3CDTF">2025-10-08T13:53:03Z</dcterms:modified>
</cp:coreProperties>
</file>